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145706326" r:id="rId3"/>
    <p:sldId id="257" r:id="rId4"/>
    <p:sldId id="259" r:id="rId5"/>
    <p:sldId id="258" r:id="rId6"/>
    <p:sldId id="261" r:id="rId7"/>
    <p:sldId id="262" r:id="rId8"/>
    <p:sldId id="2145706307" r:id="rId9"/>
    <p:sldId id="2145706310" r:id="rId10"/>
    <p:sldId id="2145706308" r:id="rId11"/>
    <p:sldId id="2145706309" r:id="rId12"/>
    <p:sldId id="2145706299" r:id="rId13"/>
    <p:sldId id="2145706301" r:id="rId14"/>
    <p:sldId id="268" r:id="rId15"/>
    <p:sldId id="2145706313" r:id="rId16"/>
    <p:sldId id="2145706311" r:id="rId17"/>
    <p:sldId id="260" r:id="rId18"/>
    <p:sldId id="2145706304" r:id="rId19"/>
    <p:sldId id="264" r:id="rId20"/>
    <p:sldId id="2145706305" r:id="rId21"/>
    <p:sldId id="265" r:id="rId22"/>
    <p:sldId id="267" r:id="rId23"/>
    <p:sldId id="2145706300" r:id="rId24"/>
    <p:sldId id="2145706306" r:id="rId25"/>
    <p:sldId id="263" r:id="rId26"/>
    <p:sldId id="2145706293" r:id="rId27"/>
    <p:sldId id="2145706298" r:id="rId28"/>
    <p:sldId id="2145706294" r:id="rId29"/>
    <p:sldId id="2145706295" r:id="rId30"/>
    <p:sldId id="2145706296" r:id="rId31"/>
    <p:sldId id="2145706297" r:id="rId32"/>
    <p:sldId id="2145706327" r:id="rId33"/>
    <p:sldId id="2145706314" r:id="rId34"/>
    <p:sldId id="2145706315" r:id="rId35"/>
    <p:sldId id="2145706316" r:id="rId36"/>
    <p:sldId id="2145706317" r:id="rId37"/>
    <p:sldId id="2145706318" r:id="rId38"/>
    <p:sldId id="2145706319" r:id="rId39"/>
    <p:sldId id="2145706320" r:id="rId40"/>
    <p:sldId id="2145706321" r:id="rId41"/>
    <p:sldId id="2145706322" r:id="rId42"/>
    <p:sldId id="266" r:id="rId43"/>
    <p:sldId id="2145706323" r:id="rId44"/>
    <p:sldId id="2145706324" r:id="rId45"/>
    <p:sldId id="2145706312"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4">
          <p15:clr>
            <a:srgbClr val="A4A3A4"/>
          </p15:clr>
        </p15:guide>
        <p15:guide id="3" orient="horz" pos="528">
          <p15:clr>
            <a:srgbClr val="A4A3A4"/>
          </p15:clr>
        </p15:guide>
        <p15:guide id="4" orient="horz" pos="4032">
          <p15:clr>
            <a:srgbClr val="A4A3A4"/>
          </p15:clr>
        </p15:guide>
        <p15:guide id="5" orient="horz" pos="48">
          <p15:clr>
            <a:srgbClr val="A4A3A4"/>
          </p15:clr>
        </p15:guide>
        <p15:guide id="6" pos="2880">
          <p15:clr>
            <a:srgbClr val="A4A3A4"/>
          </p15:clr>
        </p15:guide>
        <p15:guide id="7" pos="240">
          <p15:clr>
            <a:srgbClr val="A4A3A4"/>
          </p15:clr>
        </p15:guide>
        <p15:guide id="8" pos="5520">
          <p15:clr>
            <a:srgbClr val="A4A3A4"/>
          </p15:clr>
        </p15:guide>
        <p15:guide id="9" pos="3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howGuides="1">
      <p:cViewPr varScale="1">
        <p:scale>
          <a:sx n="115" d="100"/>
          <a:sy n="115" d="100"/>
        </p:scale>
        <p:origin x="714" y="90"/>
      </p:cViewPr>
      <p:guideLst>
        <p:guide orient="horz" pos="2160"/>
        <p:guide orient="horz" pos="384"/>
        <p:guide orient="horz" pos="528"/>
        <p:guide orient="horz" pos="4032"/>
        <p:guide orient="horz" pos="48"/>
        <p:guide pos="2880"/>
        <p:guide pos="240"/>
        <p:guide pos="5520"/>
        <p:guide pos="3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Calibri" pitchFamily="34"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Calibri" pitchFamily="34" charset="0"/>
              </a:defRPr>
            </a:lvl1pPr>
          </a:lstStyle>
          <a:p>
            <a:pPr>
              <a:defRPr/>
            </a:pPr>
            <a:fld id="{92FD8A53-B334-46D8-B978-C1780D35E10E}" type="datetimeFigureOut">
              <a:rPr lang="en-US" smtClean="0"/>
              <a:pPr>
                <a:defRPr/>
              </a:pPr>
              <a:t>9/28/2023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Calibri" pitchFamily="34" charset="0"/>
              </a:defRPr>
            </a:lvl1pPr>
          </a:lstStyle>
          <a:p>
            <a:pPr>
              <a:defRPr/>
            </a:pPr>
            <a:fld id="{DCCE1FA7-527E-4DA0-AB1F-0459E55C48A5}" type="slidenum">
              <a:rPr lang="en-US" smtClean="0"/>
              <a:pPr>
                <a:defRPr/>
              </a:pPr>
              <a:t>‹#›</a:t>
            </a:fld>
            <a:endParaRPr lang="en-US" dirty="0"/>
          </a:p>
        </p:txBody>
      </p:sp>
    </p:spTree>
    <p:extLst>
      <p:ext uri="{BB962C8B-B14F-4D97-AF65-F5344CB8AC3E}">
        <p14:creationId xmlns:p14="http://schemas.microsoft.com/office/powerpoint/2010/main" val="1739757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0937408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000">
              <a:solidFill>
                <a:schemeClr val="dk1"/>
              </a:solidFill>
              <a:highlight>
                <a:srgbClr val="FFFFFF"/>
              </a:highlight>
              <a:latin typeface="Roboto"/>
              <a:ea typeface="Roboto"/>
              <a:cs typeface="Roboto"/>
              <a:sym typeface="Roboto"/>
            </a:endParaRPr>
          </a:p>
        </p:txBody>
      </p:sp>
      <p:sp>
        <p:nvSpPr>
          <p:cNvPr id="74" name="Google Shape;74;g100937408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2647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4978ab299d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4978ab299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g24978ab299d_0_37:notes"/>
          <p:cNvSpPr txBox="1">
            <a:spLocks noGrp="1"/>
          </p:cNvSpPr>
          <p:nvPr>
            <p:ph type="sldNum" idx="12"/>
          </p:nvPr>
        </p:nvSpPr>
        <p:spPr>
          <a:xfrm>
            <a:off x="3884613" y="8685213"/>
            <a:ext cx="2971800" cy="457200"/>
          </a:xfrm>
          <a:prstGeom prst="rect">
            <a:avLst/>
          </a:prstGeom>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2"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3"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4"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5"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6"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7"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8"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08113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3aefd0ab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e3aefd0a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ge3aefd0ab8_0_0:notes"/>
          <p:cNvSpPr txBox="1">
            <a:spLocks noGrp="1"/>
          </p:cNvSpPr>
          <p:nvPr>
            <p:ph type="sldNum" idx="12"/>
          </p:nvPr>
        </p:nvSpPr>
        <p:spPr>
          <a:xfrm>
            <a:off x="3884613" y="8685213"/>
            <a:ext cx="2971800" cy="457200"/>
          </a:xfrm>
          <a:prstGeom prst="rect">
            <a:avLst/>
          </a:prstGeom>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2"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3"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4"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5"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6"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7"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8"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81392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ebfa731d5f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ebfa731d5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g1ebfa731d5f_0_14:notes"/>
          <p:cNvSpPr txBox="1">
            <a:spLocks noGrp="1"/>
          </p:cNvSpPr>
          <p:nvPr>
            <p:ph type="sldNum" idx="12"/>
          </p:nvPr>
        </p:nvSpPr>
        <p:spPr>
          <a:xfrm>
            <a:off x="3884613" y="8685213"/>
            <a:ext cx="2971800" cy="457200"/>
          </a:xfrm>
          <a:prstGeom prst="rect">
            <a:avLst/>
          </a:prstGeom>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2"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3"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4"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5"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6"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7"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8"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5490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4978ab299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4978ab29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g24978ab299d_0_0:notes"/>
          <p:cNvSpPr txBox="1">
            <a:spLocks noGrp="1"/>
          </p:cNvSpPr>
          <p:nvPr>
            <p:ph type="sldNum" idx="12"/>
          </p:nvPr>
        </p:nvSpPr>
        <p:spPr>
          <a:xfrm>
            <a:off x="3884613" y="8685213"/>
            <a:ext cx="2971800" cy="457200"/>
          </a:xfrm>
          <a:prstGeom prst="rect">
            <a:avLst/>
          </a:prstGeom>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2"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3"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4"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5"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6"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7"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8"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1006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4978ab299d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4978ab299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g24978ab299d_0_6:notes"/>
          <p:cNvSpPr txBox="1">
            <a:spLocks noGrp="1"/>
          </p:cNvSpPr>
          <p:nvPr>
            <p:ph type="sldNum" idx="12"/>
          </p:nvPr>
        </p:nvSpPr>
        <p:spPr>
          <a:xfrm>
            <a:off x="3884613" y="8685213"/>
            <a:ext cx="2971800" cy="457200"/>
          </a:xfrm>
          <a:prstGeom prst="rect">
            <a:avLst/>
          </a:prstGeom>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2"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3"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4"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5"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6"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7"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8"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87970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54ddef29c_0_1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54ddef29c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g754ddef29c_0_146:notes"/>
          <p:cNvSpPr txBox="1">
            <a:spLocks noGrp="1"/>
          </p:cNvSpPr>
          <p:nvPr>
            <p:ph type="sldNum" idx="12"/>
          </p:nvPr>
        </p:nvSpPr>
        <p:spPr>
          <a:xfrm>
            <a:off x="3884613" y="8685213"/>
            <a:ext cx="2971800" cy="457200"/>
          </a:xfrm>
          <a:prstGeom prst="rect">
            <a:avLst/>
          </a:prstGeom>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2"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3"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4"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5"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6"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7"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8"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580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ebfa731d5f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ebfa731d5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rgbClr val="2D3B45"/>
                </a:solidFill>
                <a:highlight>
                  <a:srgbClr val="FFFFFF"/>
                </a:highlight>
              </a:rPr>
              <a:t>\</a:t>
            </a:r>
            <a:endParaRPr/>
          </a:p>
        </p:txBody>
      </p:sp>
      <p:sp>
        <p:nvSpPr>
          <p:cNvPr id="105" name="Google Shape;105;g1ebfa731d5f_0_7:notes"/>
          <p:cNvSpPr txBox="1">
            <a:spLocks noGrp="1"/>
          </p:cNvSpPr>
          <p:nvPr>
            <p:ph type="sldNum" idx="12"/>
          </p:nvPr>
        </p:nvSpPr>
        <p:spPr>
          <a:xfrm>
            <a:off x="3884613" y="8685213"/>
            <a:ext cx="2971800" cy="457200"/>
          </a:xfrm>
          <a:prstGeom prst="rect">
            <a:avLst/>
          </a:prstGeom>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2"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3"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4"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5"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6"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7"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8"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33158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4978ab299d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4978ab299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g24978ab299d_0_12:notes"/>
          <p:cNvSpPr txBox="1">
            <a:spLocks noGrp="1"/>
          </p:cNvSpPr>
          <p:nvPr>
            <p:ph type="sldNum" idx="12"/>
          </p:nvPr>
        </p:nvSpPr>
        <p:spPr>
          <a:xfrm>
            <a:off x="3884613" y="8685213"/>
            <a:ext cx="2971800" cy="457200"/>
          </a:xfrm>
          <a:prstGeom prst="rect">
            <a:avLst/>
          </a:prstGeom>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2"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3"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4"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5"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6"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7"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8"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27178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4978ab299d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4978ab299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g24978ab299d_0_18:notes"/>
          <p:cNvSpPr txBox="1">
            <a:spLocks noGrp="1"/>
          </p:cNvSpPr>
          <p:nvPr>
            <p:ph type="sldNum" idx="12"/>
          </p:nvPr>
        </p:nvSpPr>
        <p:spPr>
          <a:xfrm>
            <a:off x="3884613" y="8685213"/>
            <a:ext cx="2971800" cy="457200"/>
          </a:xfrm>
          <a:prstGeom prst="rect">
            <a:avLst/>
          </a:prstGeom>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2"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3"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4"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5"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6"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7"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8"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35281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54ddef29c_0_2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54ddef29c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lnSpc>
                <a:spcPct val="115000"/>
              </a:lnSpc>
              <a:spcBef>
                <a:spcPts val="900"/>
              </a:spcBef>
              <a:spcAft>
                <a:spcPts val="0"/>
              </a:spcAft>
              <a:buClr>
                <a:schemeClr val="dk1"/>
              </a:buClr>
              <a:buSzPts val="1100"/>
              <a:buFont typeface="Arial"/>
              <a:buNone/>
            </a:pPr>
            <a:r>
              <a:rPr lang="en-US">
                <a:solidFill>
                  <a:srgbClr val="2D3B45"/>
                </a:solidFill>
                <a:highlight>
                  <a:srgbClr val="FFFFFF"/>
                </a:highlight>
                <a:latin typeface="Calibri"/>
                <a:ea typeface="Calibri"/>
                <a:cs typeface="Calibri"/>
                <a:sym typeface="Calibri"/>
              </a:rPr>
              <a:t>If you choose to create a new DMP, you will be brought to a list of DMP templates based on funding agency. Fill in the template, and at the end the website will format your answers into a completed PDF or Word doc.</a:t>
            </a:r>
            <a:endParaRPr>
              <a:solidFill>
                <a:srgbClr val="2D3B45"/>
              </a:solidFill>
              <a:highlight>
                <a:srgbClr val="FFFFFF"/>
              </a:highlight>
              <a:latin typeface="Calibri"/>
              <a:ea typeface="Calibri"/>
              <a:cs typeface="Calibri"/>
              <a:sym typeface="Calibri"/>
            </a:endParaRPr>
          </a:p>
          <a:p>
            <a:pPr marL="0" lvl="0" indent="0" algn="l" rtl="0">
              <a:spcBef>
                <a:spcPts val="900"/>
              </a:spcBef>
              <a:spcAft>
                <a:spcPts val="0"/>
              </a:spcAft>
              <a:buNone/>
            </a:pPr>
            <a:endParaRPr/>
          </a:p>
        </p:txBody>
      </p:sp>
      <p:sp>
        <p:nvSpPr>
          <p:cNvPr id="128" name="Google Shape;128;g754ddef29c_0_202:notes"/>
          <p:cNvSpPr txBox="1">
            <a:spLocks noGrp="1"/>
          </p:cNvSpPr>
          <p:nvPr>
            <p:ph type="sldNum" idx="12"/>
          </p:nvPr>
        </p:nvSpPr>
        <p:spPr>
          <a:xfrm>
            <a:off x="3884613" y="8685213"/>
            <a:ext cx="2971800" cy="457200"/>
          </a:xfrm>
          <a:prstGeom prst="rect">
            <a:avLst/>
          </a:prstGeom>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2"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3"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4"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5"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6"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7"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8"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61241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4978ab299d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4978ab299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g24978ab299d_0_31:notes"/>
          <p:cNvSpPr txBox="1">
            <a:spLocks noGrp="1"/>
          </p:cNvSpPr>
          <p:nvPr>
            <p:ph type="sldNum" idx="12"/>
          </p:nvPr>
        </p:nvSpPr>
        <p:spPr>
          <a:xfrm>
            <a:off x="3884613" y="8685213"/>
            <a:ext cx="2971800" cy="457200"/>
          </a:xfrm>
          <a:prstGeom prst="rect">
            <a:avLst/>
          </a:prstGeom>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2"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3"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4"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5"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6"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7"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8"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20502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4575"/>
            <a:ext cx="7772400" cy="1470025"/>
          </a:xfrm>
        </p:spPr>
        <p:txBody>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0"/>
          </p:nvPr>
        </p:nvSpPr>
        <p:spPr/>
        <p:txBody>
          <a:bodyPr/>
          <a:lstStyle>
            <a:lvl1pPr>
              <a:defRPr/>
            </a:lvl1pPr>
          </a:lstStyle>
          <a:p>
            <a:pPr>
              <a:defRPr/>
            </a:pPr>
            <a:r>
              <a:rPr lang="en-US"/>
              <a:t>45</a:t>
            </a:r>
            <a:endParaRPr lang="en-US" dirty="0"/>
          </a:p>
        </p:txBody>
      </p:sp>
    </p:spTree>
  </p:cSld>
  <p:clrMapOvr>
    <a:masterClrMapping/>
  </p:clrMapOvr>
  <p:hf sldNum="0" hdr="0" dt="0"/>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t>45</a:t>
            </a:r>
            <a:endParaRPr lang="en-US" dirty="0"/>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t>45</a:t>
            </a:r>
            <a:endParaRPr lang="en-US" dirty="0"/>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bg1"/>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457200" y="762000"/>
            <a:ext cx="8229600" cy="91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atin typeface="Calibri" panose="020F0502020204030204" pitchFamily="34" charset="0"/>
                <a:ea typeface="Calibri" panose="020F0502020204030204" pitchFamily="34" charset="0"/>
                <a:cs typeface="Calibri" panose="020F0502020204030204" pitchFamily="34" charset="0"/>
                <a:sym typeface="Times New Roman"/>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dirty="0"/>
          </a:p>
        </p:txBody>
      </p:sp>
      <p:sp>
        <p:nvSpPr>
          <p:cNvPr id="65" name="Google Shape;65;p13"/>
          <p:cNvSpPr txBox="1">
            <a:spLocks noGrp="1"/>
          </p:cNvSpPr>
          <p:nvPr>
            <p:ph type="body" idx="1"/>
          </p:nvPr>
        </p:nvSpPr>
        <p:spPr>
          <a:xfrm>
            <a:off x="457200" y="1828800"/>
            <a:ext cx="8229600" cy="4297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atin typeface="Calibri" panose="020F0502020204030204" pitchFamily="34" charset="0"/>
                <a:ea typeface="Calibri" panose="020F0502020204030204" pitchFamily="34" charset="0"/>
                <a:cs typeface="Calibri" panose="020F0502020204030204" pitchFamily="34" charset="0"/>
                <a:sym typeface="Times New Roman"/>
              </a:defRPr>
            </a:lvl1pPr>
            <a:lvl2pPr marL="914400" lvl="1" indent="-317500" rtl="0">
              <a:spcBef>
                <a:spcPts val="0"/>
              </a:spcBef>
              <a:spcAft>
                <a:spcPts val="0"/>
              </a:spcAft>
              <a:buSzPts val="1400"/>
              <a:buChar char="○"/>
              <a:defRPr>
                <a:latin typeface="Times New Roman"/>
                <a:ea typeface="Times New Roman"/>
                <a:cs typeface="Times New Roman"/>
                <a:sym typeface="Times New Roman"/>
              </a:defRPr>
            </a:lvl2pPr>
            <a:lvl3pPr marL="1371600" lvl="2" indent="-317500" rtl="0">
              <a:spcBef>
                <a:spcPts val="0"/>
              </a:spcBef>
              <a:spcAft>
                <a:spcPts val="0"/>
              </a:spcAft>
              <a:buSzPts val="1400"/>
              <a:buChar char="■"/>
              <a:defRPr>
                <a:latin typeface="Times New Roman"/>
                <a:ea typeface="Times New Roman"/>
                <a:cs typeface="Times New Roman"/>
                <a:sym typeface="Times New Roman"/>
              </a:defRPr>
            </a:lvl3pPr>
            <a:lvl4pPr marL="1828800" lvl="3" indent="-317500" rtl="0">
              <a:spcBef>
                <a:spcPts val="0"/>
              </a:spcBef>
              <a:spcAft>
                <a:spcPts val="0"/>
              </a:spcAft>
              <a:buSzPts val="1400"/>
              <a:buChar char="●"/>
              <a:defRPr>
                <a:latin typeface="Times New Roman"/>
                <a:ea typeface="Times New Roman"/>
                <a:cs typeface="Times New Roman"/>
                <a:sym typeface="Times New Roman"/>
              </a:defRPr>
            </a:lvl4pPr>
            <a:lvl5pPr marL="2286000" lvl="4" indent="-317500" rtl="0">
              <a:spcBef>
                <a:spcPts val="0"/>
              </a:spcBef>
              <a:spcAft>
                <a:spcPts val="0"/>
              </a:spcAft>
              <a:buSzPts val="1400"/>
              <a:buChar char="○"/>
              <a:defRPr>
                <a:latin typeface="Times New Roman"/>
                <a:ea typeface="Times New Roman"/>
                <a:cs typeface="Times New Roman"/>
                <a:sym typeface="Times New Roman"/>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grpSp>
        <p:nvGrpSpPr>
          <p:cNvPr id="10" name="Google Shape;44;p8">
            <a:extLst>
              <a:ext uri="{FF2B5EF4-FFF2-40B4-BE49-F238E27FC236}">
                <a16:creationId xmlns:a16="http://schemas.microsoft.com/office/drawing/2014/main" id="{99CB6520-C883-4F07-B785-7CB7FB15D96A}"/>
              </a:ext>
            </a:extLst>
          </p:cNvPr>
          <p:cNvGrpSpPr/>
          <p:nvPr userDrawn="1"/>
        </p:nvGrpSpPr>
        <p:grpSpPr>
          <a:xfrm>
            <a:off x="0" y="6096000"/>
            <a:ext cx="9144000" cy="762000"/>
            <a:chOff x="0" y="0"/>
            <a:chExt cx="9144000" cy="762000"/>
          </a:xfrm>
        </p:grpSpPr>
        <p:sp>
          <p:nvSpPr>
            <p:cNvPr id="11" name="Google Shape;45;p8">
              <a:extLst>
                <a:ext uri="{FF2B5EF4-FFF2-40B4-BE49-F238E27FC236}">
                  <a16:creationId xmlns:a16="http://schemas.microsoft.com/office/drawing/2014/main" id="{EAB4BE0D-2633-43B2-9F84-F0CB2BA56693}"/>
                </a:ext>
              </a:extLst>
            </p:cNvPr>
            <p:cNvSpPr/>
            <p:nvPr/>
          </p:nvSpPr>
          <p:spPr>
            <a:xfrm>
              <a:off x="0" y="0"/>
              <a:ext cx="9144000" cy="762000"/>
            </a:xfrm>
            <a:prstGeom prst="rect">
              <a:avLst/>
            </a:prstGeom>
            <a:solidFill>
              <a:srgbClr val="3B185A"/>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12" name="Google Shape;46;p8">
              <a:extLst>
                <a:ext uri="{FF2B5EF4-FFF2-40B4-BE49-F238E27FC236}">
                  <a16:creationId xmlns:a16="http://schemas.microsoft.com/office/drawing/2014/main" id="{3ABDFAA7-6209-48D4-9CFA-E69D70D2B783}"/>
                </a:ext>
              </a:extLst>
            </p:cNvPr>
            <p:cNvGrpSpPr/>
            <p:nvPr/>
          </p:nvGrpSpPr>
          <p:grpSpPr>
            <a:xfrm>
              <a:off x="387350" y="220663"/>
              <a:ext cx="2051050" cy="332498"/>
              <a:chOff x="387350" y="220663"/>
              <a:chExt cx="2051050" cy="332498"/>
            </a:xfrm>
          </p:grpSpPr>
          <p:pic>
            <p:nvPicPr>
              <p:cNvPr id="13" name="Google Shape;47;p8">
                <a:extLst>
                  <a:ext uri="{FF2B5EF4-FFF2-40B4-BE49-F238E27FC236}">
                    <a16:creationId xmlns:a16="http://schemas.microsoft.com/office/drawing/2014/main" id="{8282051E-2387-40D7-8BCE-65C2EEC699AC}"/>
                  </a:ext>
                </a:extLst>
              </p:cNvPr>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87350" y="220663"/>
                <a:ext cx="499028" cy="293687"/>
              </a:xfrm>
              <a:prstGeom prst="rect">
                <a:avLst/>
              </a:prstGeom>
              <a:noFill/>
              <a:ln>
                <a:noFill/>
              </a:ln>
            </p:spPr>
          </p:pic>
          <p:pic>
            <p:nvPicPr>
              <p:cNvPr id="14" name="Google Shape;48;p8">
                <a:extLst>
                  <a:ext uri="{FF2B5EF4-FFF2-40B4-BE49-F238E27FC236}">
                    <a16:creationId xmlns:a16="http://schemas.microsoft.com/office/drawing/2014/main" id="{32484B82-A933-4234-83F7-EF85401D9EC4}"/>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86379" y="220664"/>
                <a:ext cx="1552021" cy="332497"/>
              </a:xfrm>
              <a:prstGeom prst="rect">
                <a:avLst/>
              </a:prstGeom>
              <a:noFill/>
              <a:ln>
                <a:noFill/>
              </a:ln>
            </p:spPr>
          </p:pic>
        </p:grpSp>
      </p:grpSp>
      <p:sp>
        <p:nvSpPr>
          <p:cNvPr id="4" name="Footer Placeholder 4">
            <a:extLst>
              <a:ext uri="{FF2B5EF4-FFF2-40B4-BE49-F238E27FC236}">
                <a16:creationId xmlns:a16="http://schemas.microsoft.com/office/drawing/2014/main" id="{AD216BA5-4C91-4B87-8178-D0FE94D88BC3}"/>
              </a:ext>
            </a:extLst>
          </p:cNvPr>
          <p:cNvSpPr>
            <a:spLocks noGrp="1"/>
          </p:cNvSpPr>
          <p:nvPr>
            <p:ph type="ftr" sz="quarter" idx="10"/>
          </p:nvPr>
        </p:nvSpPr>
        <p:spPr>
          <a:xfrm>
            <a:off x="8686800" y="6629400"/>
            <a:ext cx="457200" cy="228600"/>
          </a:xfrm>
        </p:spPr>
        <p:txBody>
          <a:bodyPr/>
          <a:lstStyle>
            <a:lvl1pPr>
              <a:defRPr/>
            </a:lvl1pPr>
          </a:lstStyle>
          <a:p>
            <a:pPr>
              <a:defRPr/>
            </a:pPr>
            <a:r>
              <a:rPr lang="en-US"/>
              <a:t>45</a:t>
            </a:r>
            <a:endParaRPr lang="en-US" dirty="0"/>
          </a:p>
        </p:txBody>
      </p:sp>
    </p:spTree>
    <p:extLst>
      <p:ext uri="{BB962C8B-B14F-4D97-AF65-F5344CB8AC3E}">
        <p14:creationId xmlns:p14="http://schemas.microsoft.com/office/powerpoint/2010/main" val="43662503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533400"/>
          </a:xfrm>
        </p:spPr>
        <p:txBody>
          <a:bodyPr wrap="none">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81000" y="838200"/>
            <a:ext cx="8382000" cy="5562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t>45</a:t>
            </a:r>
            <a:endParaRPr lang="en-US" dirty="0"/>
          </a:p>
        </p:txBody>
      </p:sp>
    </p:spTree>
  </p:cSld>
  <p:clrMapOvr>
    <a:masterClrMapping/>
  </p:clrMapOvr>
  <p:hf sldNum="0" hdr="0" dt="0"/>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45</a:t>
            </a:r>
            <a:endParaRPr lang="en-US" dirty="0"/>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5334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838200"/>
            <a:ext cx="41148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838200"/>
            <a:ext cx="41148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a:t>45</a:t>
            </a:r>
            <a:endParaRPr lang="en-US" dirty="0"/>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US"/>
              <a:t>45</a:t>
            </a:r>
            <a:endParaRPr lang="en-US" dirty="0"/>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t>45</a:t>
            </a:r>
            <a:endParaRPr lang="en-US" dirty="0"/>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45</a:t>
            </a:r>
            <a:endParaRPr lang="en-US" dirty="0"/>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45</a:t>
            </a:r>
            <a:endParaRPr lang="en-US" dirty="0"/>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45</a:t>
            </a:r>
            <a:endParaRPr lang="en-US" dirty="0"/>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 y="76200"/>
            <a:ext cx="8991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381000" y="838200"/>
            <a:ext cx="83820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686800" y="6629400"/>
            <a:ext cx="457200" cy="228600"/>
          </a:xfrm>
          <a:prstGeom prst="rect">
            <a:avLst/>
          </a:prstGeom>
        </p:spPr>
        <p:txBody>
          <a:bodyPr vert="horz" lIns="0" tIns="0" rIns="0" bIns="0" rtlCol="0" anchor="ctr"/>
          <a:lstStyle>
            <a:lvl1pPr algn="ctr" fontAlgn="auto">
              <a:spcBef>
                <a:spcPts val="0"/>
              </a:spcBef>
              <a:spcAft>
                <a:spcPts val="0"/>
              </a:spcAft>
              <a:defRPr sz="900">
                <a:solidFill>
                  <a:schemeClr val="tx1">
                    <a:tint val="75000"/>
                  </a:schemeClr>
                </a:solidFill>
                <a:latin typeface="Calibri" pitchFamily="34" charset="0"/>
              </a:defRPr>
            </a:lvl1pPr>
          </a:lstStyle>
          <a:p>
            <a:pPr>
              <a:defRPr/>
            </a:pPr>
            <a:r>
              <a:rPr lang="en-US"/>
              <a:t>45</a:t>
            </a:r>
            <a:endParaRPr lang="en-US" dirty="0"/>
          </a:p>
        </p:txBody>
      </p:sp>
      <p:pic>
        <p:nvPicPr>
          <p:cNvPr id="8" name="Picture 7">
            <a:extLst>
              <a:ext uri="{FF2B5EF4-FFF2-40B4-BE49-F238E27FC236}">
                <a16:creationId xmlns:a16="http://schemas.microsoft.com/office/drawing/2014/main" id="{2AD572D5-0562-4E79-A46C-33195F21F876}"/>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627740" y="6489792"/>
            <a:ext cx="309681" cy="309373"/>
          </a:xfrm>
          <a:prstGeom prst="rect">
            <a:avLst/>
          </a:prstGeom>
        </p:spPr>
      </p:pic>
      <p:pic>
        <p:nvPicPr>
          <p:cNvPr id="9" name="Picture 8">
            <a:extLst>
              <a:ext uri="{FF2B5EF4-FFF2-40B4-BE49-F238E27FC236}">
                <a16:creationId xmlns:a16="http://schemas.microsoft.com/office/drawing/2014/main" id="{B55AEF9B-B141-4030-9C34-E7EF7E37ED8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990600" y="6524717"/>
            <a:ext cx="2607932" cy="248695"/>
          </a:xfrm>
          <a:prstGeom prst="rect">
            <a:avLst/>
          </a:prstGeom>
        </p:spPr>
      </p:pic>
      <p:pic>
        <p:nvPicPr>
          <p:cNvPr id="10" name="Picture 9">
            <a:extLst>
              <a:ext uri="{FF2B5EF4-FFF2-40B4-BE49-F238E27FC236}">
                <a16:creationId xmlns:a16="http://schemas.microsoft.com/office/drawing/2014/main" id="{06CC84AC-0BB5-49B0-A994-6DAF9F5914E5}"/>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39700" y="6489792"/>
            <a:ext cx="459465" cy="309373"/>
          </a:xfrm>
          <a:prstGeom prst="rect">
            <a:avLst/>
          </a:prstGeom>
        </p:spPr>
      </p:pic>
      <p:pic>
        <p:nvPicPr>
          <p:cNvPr id="11" name="Picture 2" descr="P:\public_html\ufl_logos\ufl.png">
            <a:extLst>
              <a:ext uri="{FF2B5EF4-FFF2-40B4-BE49-F238E27FC236}">
                <a16:creationId xmlns:a16="http://schemas.microsoft.com/office/drawing/2014/main" id="{6FC79A8B-3ABF-44F0-A897-0014EEF857A1}"/>
              </a:ext>
            </a:extLst>
          </p:cNvPr>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3657600" y="6477000"/>
            <a:ext cx="342900" cy="34290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6" r:id="rId12"/>
  </p:sldLayoutIdLst>
  <p:hf sldNum="0" hdr="0" dt="0"/>
  <p:txStyles>
    <p:titleStyle>
      <a:lvl1pPr algn="ctr" rtl="0" eaLnBrk="1" fontAlgn="base" hangingPunct="1">
        <a:spcBef>
          <a:spcPct val="0"/>
        </a:spcBef>
        <a:spcAft>
          <a:spcPct val="0"/>
        </a:spcAft>
        <a:defRPr sz="3600" kern="1200">
          <a:solidFill>
            <a:schemeClr val="tx1"/>
          </a:solidFill>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Gill Sans MT" pitchFamily="34" charset="0"/>
        </a:defRPr>
      </a:lvl2pPr>
      <a:lvl3pPr algn="ctr" rtl="0" eaLnBrk="1" fontAlgn="base" hangingPunct="1">
        <a:spcBef>
          <a:spcPct val="0"/>
        </a:spcBef>
        <a:spcAft>
          <a:spcPct val="0"/>
        </a:spcAft>
        <a:defRPr sz="4400">
          <a:solidFill>
            <a:schemeClr val="tx1"/>
          </a:solidFill>
          <a:latin typeface="Gill Sans MT" pitchFamily="34" charset="0"/>
        </a:defRPr>
      </a:lvl3pPr>
      <a:lvl4pPr algn="ctr" rtl="0" eaLnBrk="1" fontAlgn="base" hangingPunct="1">
        <a:spcBef>
          <a:spcPct val="0"/>
        </a:spcBef>
        <a:spcAft>
          <a:spcPct val="0"/>
        </a:spcAft>
        <a:defRPr sz="4400">
          <a:solidFill>
            <a:schemeClr val="tx1"/>
          </a:solidFill>
          <a:latin typeface="Gill Sans MT" pitchFamily="34" charset="0"/>
        </a:defRPr>
      </a:lvl4pPr>
      <a:lvl5pPr algn="ctr" rtl="0" eaLnBrk="1" fontAlgn="base" hangingPunct="1">
        <a:spcBef>
          <a:spcPct val="0"/>
        </a:spcBef>
        <a:spcAft>
          <a:spcPct val="0"/>
        </a:spcAft>
        <a:defRPr sz="4400">
          <a:solidFill>
            <a:schemeClr val="tx1"/>
          </a:solidFill>
          <a:latin typeface="Gill Sans MT" pitchFamily="34" charset="0"/>
        </a:defRPr>
      </a:lvl5pPr>
      <a:lvl6pPr marL="457200" algn="ctr" rtl="0" eaLnBrk="1" fontAlgn="base" hangingPunct="1">
        <a:spcBef>
          <a:spcPct val="0"/>
        </a:spcBef>
        <a:spcAft>
          <a:spcPct val="0"/>
        </a:spcAft>
        <a:defRPr sz="4400">
          <a:solidFill>
            <a:schemeClr val="tx1"/>
          </a:solidFill>
          <a:latin typeface="Gill Sans MT" pitchFamily="34" charset="0"/>
        </a:defRPr>
      </a:lvl6pPr>
      <a:lvl7pPr marL="914400" algn="ctr" rtl="0" eaLnBrk="1" fontAlgn="base" hangingPunct="1">
        <a:spcBef>
          <a:spcPct val="0"/>
        </a:spcBef>
        <a:spcAft>
          <a:spcPct val="0"/>
        </a:spcAft>
        <a:defRPr sz="4400">
          <a:solidFill>
            <a:schemeClr val="tx1"/>
          </a:solidFill>
          <a:latin typeface="Gill Sans MT" pitchFamily="34" charset="0"/>
        </a:defRPr>
      </a:lvl7pPr>
      <a:lvl8pPr marL="1371600" algn="ctr" rtl="0" eaLnBrk="1" fontAlgn="base" hangingPunct="1">
        <a:spcBef>
          <a:spcPct val="0"/>
        </a:spcBef>
        <a:spcAft>
          <a:spcPct val="0"/>
        </a:spcAft>
        <a:defRPr sz="4400">
          <a:solidFill>
            <a:schemeClr val="tx1"/>
          </a:solidFill>
          <a:latin typeface="Gill Sans MT" pitchFamily="34" charset="0"/>
        </a:defRPr>
      </a:lvl8pPr>
      <a:lvl9pPr marL="1828800" algn="ctr" rtl="0" eaLnBrk="1" fontAlgn="base" hangingPunct="1">
        <a:spcBef>
          <a:spcPct val="0"/>
        </a:spcBef>
        <a:spcAft>
          <a:spcPct val="0"/>
        </a:spcAft>
        <a:defRPr sz="4400">
          <a:solidFill>
            <a:schemeClr val="tx1"/>
          </a:solidFill>
          <a:latin typeface="Gill Sans MT" pitchFamily="34" charset="0"/>
        </a:defRPr>
      </a:lvl9pPr>
    </p:titleStyle>
    <p:bodyStyle>
      <a:lvl1pPr marL="342900" indent="-342900" algn="l" rtl="0" eaLnBrk="1" fontAlgn="base" hangingPunct="1">
        <a:spcBef>
          <a:spcPct val="20000"/>
        </a:spcBef>
        <a:spcAft>
          <a:spcPct val="0"/>
        </a:spcAft>
        <a:buSzPct val="75000"/>
        <a:buFont typeface="Webdings" pitchFamily="18" charset="2"/>
        <a:buChar char=""/>
        <a:defRPr sz="3200" kern="1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SzPct val="75000"/>
        <a:buFont typeface="Webdings" pitchFamily="18" charset="2"/>
        <a:buChar char=""/>
        <a:defRPr sz="2800" kern="1200">
          <a:solidFill>
            <a:schemeClr val="tx1"/>
          </a:solidFill>
          <a:latin typeface="Calibri" pitchFamily="34" charset="0"/>
          <a:ea typeface="+mn-ea"/>
          <a:cs typeface="+mn-cs"/>
        </a:defRPr>
      </a:lvl2pPr>
      <a:lvl3pPr marL="1143000" indent="-228600" algn="l" rtl="0" eaLnBrk="1" fontAlgn="base" hangingPunct="1">
        <a:spcBef>
          <a:spcPct val="20000"/>
        </a:spcBef>
        <a:spcAft>
          <a:spcPct val="0"/>
        </a:spcAft>
        <a:buSzPct val="75000"/>
        <a:buFont typeface="Webdings" pitchFamily="18" charset="2"/>
        <a:buChar char=""/>
        <a:defRPr sz="2400" kern="1200">
          <a:solidFill>
            <a:schemeClr val="tx1"/>
          </a:solidFill>
          <a:latin typeface="Calibri" pitchFamily="34" charset="0"/>
          <a:ea typeface="+mn-ea"/>
          <a:cs typeface="+mn-cs"/>
        </a:defRPr>
      </a:lvl3pPr>
      <a:lvl4pPr marL="1600200" indent="-228600" algn="l" rtl="0" eaLnBrk="1" fontAlgn="base" hangingPunct="1">
        <a:spcBef>
          <a:spcPct val="20000"/>
        </a:spcBef>
        <a:spcAft>
          <a:spcPct val="0"/>
        </a:spcAft>
        <a:buSzPct val="75000"/>
        <a:buFont typeface="Webdings" pitchFamily="18" charset="2"/>
        <a:buChar char=""/>
        <a:defRPr sz="2000" kern="1200">
          <a:solidFill>
            <a:schemeClr val="tx1"/>
          </a:solidFill>
          <a:latin typeface="Calibri" pitchFamily="34" charset="0"/>
          <a:ea typeface="+mn-ea"/>
          <a:cs typeface="+mn-cs"/>
        </a:defRPr>
      </a:lvl4pPr>
      <a:lvl5pPr marL="2057400" indent="-228600" algn="l" rtl="0" eaLnBrk="1" fontAlgn="base" hangingPunct="1">
        <a:spcBef>
          <a:spcPct val="20000"/>
        </a:spcBef>
        <a:spcAft>
          <a:spcPct val="0"/>
        </a:spcAft>
        <a:buSzPct val="75000"/>
        <a:buFont typeface="Webdings" pitchFamily="18" charset="2"/>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bit.ly/3Wrqtsh"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grants.nih.gov/grants/post-award-monitoring-and-reporting.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grants.nih.gov/grants/guide/notice-files/NOT-OD-21-013.html" TargetMode="External"/><Relationship Id="rId2" Type="http://schemas.openxmlformats.org/officeDocument/2006/relationships/hyperlink" Target="https://sharing.nih.gov/faqs#/data-management-and-sharing-policy.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grants.nih.gov/grants/guide/notice-files/NOT-OD-21-014.html" TargetMode="External"/><Relationship Id="rId2" Type="http://schemas.openxmlformats.org/officeDocument/2006/relationships/hyperlink" Target="https://grants.nih.gov/grants/guide/notice-files/NOT-OD-21-013.html" TargetMode="External"/><Relationship Id="rId1" Type="http://schemas.openxmlformats.org/officeDocument/2006/relationships/slideLayout" Target="../slideLayouts/slideLayout2.xml"/><Relationship Id="rId5" Type="http://schemas.openxmlformats.org/officeDocument/2006/relationships/hyperlink" Target="https://grants.nih.gov/grants/guide/notice-files/NOT-OD-21-016.html" TargetMode="External"/><Relationship Id="rId4" Type="http://schemas.openxmlformats.org/officeDocument/2006/relationships/hyperlink" Target="https://grants.nih.gov/grants/guide/notice-files/NOT-OD-21-015.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rants.nih.gov/grants/guide/notice-files/NOT-OD-22-195.html" TargetMode="External"/><Relationship Id="rId2" Type="http://schemas.openxmlformats.org/officeDocument/2006/relationships/hyperlink" Target="https://grants.nih.gov/grants/guide/notice-files/NOT-OD-22-189.html" TargetMode="External"/><Relationship Id="rId1" Type="http://schemas.openxmlformats.org/officeDocument/2006/relationships/slideLayout" Target="../slideLayouts/slideLayout2.xml"/><Relationship Id="rId6" Type="http://schemas.openxmlformats.org/officeDocument/2006/relationships/hyperlink" Target="https://grants.nih.gov/grants/guide/notice-files/not-od-22-214.html" TargetMode="External"/><Relationship Id="rId5" Type="http://schemas.openxmlformats.org/officeDocument/2006/relationships/hyperlink" Target="https://grants.nih.gov/grants/guide/notice-files/NOT-OD-22-213.html" TargetMode="External"/><Relationship Id="rId4" Type="http://schemas.openxmlformats.org/officeDocument/2006/relationships/hyperlink" Target="https://grants.nih.gov/grants/guide/notice-files/not-od-22-198.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osp.od.nih.gov/wp-content/uploads/Informed-Consent-Resource-for-Secondary-Research-with-Data-and-Biospecimens.pdf"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grants.nih.gov/grants/guide/notice-files/NOT-OD-22-213.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grants.nih.gov/grants/guide/notice-files/NOT-OD-22-214.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guides.lib.uw.edu/research/dmg/nih"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hyperlink" Target="https://guides.lib.uw.edu/research/dmg/nih"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hyperlink" Target="http://www.ncbi.nlm.nih.gov/"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guides.lib.washington.edu/dryad" TargetMode="External"/><Relationship Id="rId5" Type="http://schemas.openxmlformats.org/officeDocument/2006/relationships/hyperlink" Target="https://neuinfo.org/" TargetMode="External"/><Relationship Id="rId4" Type="http://schemas.openxmlformats.org/officeDocument/2006/relationships/hyperlink" Target="https://www.nlm.nih.gov/NIHbmic/nih_data_sharing_repositories.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urldefense.com/v3/__https:/osf.io/awypt__;!!K-Hz7m0Vt54!i2YwYhx_jRWIN2U0aUlfyIWrWRqSMuYSQEyuL6mPu1hcBWjSoF1vecU1YUUUU9IlV3ytkfS1pEv7NaA$"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guides.lib.washington.edu/dryad" TargetMode="External"/><Relationship Id="rId4" Type="http://schemas.openxmlformats.org/officeDocument/2006/relationships/hyperlink" Target="https://urldefense.com/v3/__http:/dmptool.org/__;!!K-Hz7m0Vt54!i2YwYhx_jRWIN2U0aUlfyIWrWRqSMuYSQEyuL6mPu1hcBWjSoF1vecU1YUUUU9IlV3ytkfS1UOwatH0$"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creativecommons.org/publicdomain/zero/1.0/"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s://datadryad.org/stash/dataset/doi:10.5061/dryad.n2q7f" TargetMode="External"/><Relationship Id="rId4" Type="http://schemas.openxmlformats.org/officeDocument/2006/relationships/hyperlink" Target="https://datadryad.org/stash"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qdr.syr.edu/"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s://www.lib.washington.edu/scholpub/open-access/faq#whom"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uwescience.github.io/reproducible/" TargetMode="External"/><Relationship Id="rId5" Type="http://schemas.openxmlformats.org/officeDocument/2006/relationships/hyperlink" Target="https://www.lib.washington.edu/scholpub/open-access/faq#how" TargetMode="External"/><Relationship Id="rId4" Type="http://schemas.openxmlformats.org/officeDocument/2006/relationships/hyperlink" Target="https://www.lib.washington.edu/scholpub/open-acces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washington.edu/research/announcements/nih-data-management-and-sharing-policy/"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finance.uw.edu/gca/sites/default/files/mram/2022.11/04%20NIH%20DMS%20Policy%20and%20Forms%20H.MRAM_.11.10.22.pptx" TargetMode="External"/><Relationship Id="rId5" Type="http://schemas.openxmlformats.org/officeDocument/2006/relationships/hyperlink" Target="https://finance.uw.edu/gca/sites/default/files/mram/2022.11/05%20Certificates%20of%20Confidentiality%20and%20Data%20Sharing.MRAM_.11.10.22.pptx" TargetMode="External"/><Relationship Id="rId4" Type="http://schemas.openxmlformats.org/officeDocument/2006/relationships/hyperlink" Target="https://finance.uw.edu/gca/mram/meeting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phurvitz@uw.edu" TargetMode="External"/><Relationship Id="rId2" Type="http://schemas.openxmlformats.org/officeDocument/2006/relationships/hyperlink" Target="mailto:jmuil@uw.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grants.nih.gov/grants/guide/notice-files/NOT-OD-07-013.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r>
              <a:rPr lang="en-US" dirty="0"/>
              <a:t>NIH Data Management Plans;</a:t>
            </a:r>
            <a:br>
              <a:rPr lang="en-US" dirty="0"/>
            </a:br>
            <a:r>
              <a:rPr lang="en-US" dirty="0"/>
              <a:t>Dryad Data Repository</a:t>
            </a:r>
          </a:p>
        </p:txBody>
      </p:sp>
      <p:sp>
        <p:nvSpPr>
          <p:cNvPr id="3" name="Subtitle 2"/>
          <p:cNvSpPr>
            <a:spLocks noGrp="1"/>
          </p:cNvSpPr>
          <p:nvPr>
            <p:ph type="subTitle" idx="1"/>
          </p:nvPr>
        </p:nvSpPr>
        <p:spPr>
          <a:xfrm>
            <a:off x="1371600" y="3429000"/>
            <a:ext cx="6400800" cy="1752600"/>
          </a:xfrm>
        </p:spPr>
        <p:txBody>
          <a:bodyPr/>
          <a:lstStyle/>
          <a:p>
            <a:pPr>
              <a:buFont typeface="Arial" pitchFamily="34" charset="0"/>
              <a:buNone/>
              <a:defRPr/>
            </a:pPr>
            <a:r>
              <a:rPr lang="en-US" dirty="0"/>
              <a:t>Phil Hurvitz</a:t>
            </a:r>
            <a:br>
              <a:rPr lang="en-US" dirty="0"/>
            </a:br>
            <a:r>
              <a:rPr lang="en-US" dirty="0"/>
              <a:t>Jenny Muilenburg</a:t>
            </a:r>
          </a:p>
          <a:p>
            <a:pPr>
              <a:buFont typeface="Arial" pitchFamily="34" charset="0"/>
              <a:buNone/>
              <a:defRPr/>
            </a:pPr>
            <a:endParaRPr lang="en-US" dirty="0"/>
          </a:p>
          <a:p>
            <a:pPr>
              <a:buFont typeface="Arial" pitchFamily="34" charset="0"/>
              <a:buNone/>
              <a:defRPr/>
            </a:pPr>
            <a:r>
              <a:rPr lang="en-US" dirty="0"/>
              <a:t>CSDE Workshop</a:t>
            </a:r>
            <a:br>
              <a:rPr lang="en-US" dirty="0"/>
            </a:br>
            <a:r>
              <a:rPr lang="en-US" dirty="0"/>
              <a:t>2023-05-24</a:t>
            </a:r>
          </a:p>
        </p:txBody>
      </p:sp>
      <p:sp>
        <p:nvSpPr>
          <p:cNvPr id="4" name="Footer Placeholder 3"/>
          <p:cNvSpPr>
            <a:spLocks noGrp="1"/>
          </p:cNvSpPr>
          <p:nvPr>
            <p:ph type="ftr" sz="quarter" idx="10"/>
          </p:nvPr>
        </p:nvSpPr>
        <p:spPr/>
        <p:txBody>
          <a:bodyPr/>
          <a:lstStyle/>
          <a:p>
            <a:pPr>
              <a:defRPr/>
            </a:pPr>
            <a:r>
              <a:rPr lang="en-US"/>
              <a:t>1 of 45</a:t>
            </a:r>
            <a:endParaRPr lang="en-US" dirty="0"/>
          </a:p>
        </p:txBody>
      </p:sp>
      <p:pic>
        <p:nvPicPr>
          <p:cNvPr id="1026" name="Picture 2">
            <a:extLst>
              <a:ext uri="{FF2B5EF4-FFF2-40B4-BE49-F238E27FC236}">
                <a16:creationId xmlns:a16="http://schemas.microsoft.com/office/drawing/2014/main" id="{5DB7AB63-7EC9-7EF6-730D-52BED6F8A00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800" y="2895600"/>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A9526-0137-A881-02F0-C176E39826E7}"/>
              </a:ext>
            </a:extLst>
          </p:cNvPr>
          <p:cNvSpPr>
            <a:spLocks noGrp="1"/>
          </p:cNvSpPr>
          <p:nvPr>
            <p:ph type="title"/>
          </p:nvPr>
        </p:nvSpPr>
        <p:spPr/>
        <p:txBody>
          <a:bodyPr>
            <a:normAutofit fontScale="90000"/>
          </a:bodyPr>
          <a:lstStyle/>
          <a:p>
            <a:r>
              <a:rPr lang="en-US" dirty="0"/>
              <a:t>New NIH requirement</a:t>
            </a:r>
          </a:p>
        </p:txBody>
      </p:sp>
      <p:sp>
        <p:nvSpPr>
          <p:cNvPr id="3" name="Content Placeholder 2">
            <a:extLst>
              <a:ext uri="{FF2B5EF4-FFF2-40B4-BE49-F238E27FC236}">
                <a16:creationId xmlns:a16="http://schemas.microsoft.com/office/drawing/2014/main" id="{CAE2FFAF-1531-6403-C54B-7BE68739C704}"/>
              </a:ext>
            </a:extLst>
          </p:cNvPr>
          <p:cNvSpPr>
            <a:spLocks noGrp="1"/>
          </p:cNvSpPr>
          <p:nvPr>
            <p:ph idx="1"/>
          </p:nvPr>
        </p:nvSpPr>
        <p:spPr/>
        <p:txBody>
          <a:bodyPr wrap="square"/>
          <a:lstStyle/>
          <a:p>
            <a:r>
              <a:rPr lang="en-US" b="1" u="sng" dirty="0"/>
              <a:t>Applies to </a:t>
            </a:r>
            <a:r>
              <a:rPr lang="en-US" dirty="0"/>
              <a:t>all research generating </a:t>
            </a:r>
            <a:br>
              <a:rPr lang="en-US" dirty="0"/>
            </a:br>
            <a:r>
              <a:rPr lang="en-US" dirty="0"/>
              <a:t>scientific data, including:</a:t>
            </a:r>
          </a:p>
          <a:p>
            <a:pPr lvl="1">
              <a:lnSpc>
                <a:spcPct val="108000"/>
              </a:lnSpc>
            </a:pPr>
            <a:r>
              <a:rPr lang="en-US" dirty="0">
                <a:ea typeface="Open Sans"/>
                <a:cs typeface="Open Sans"/>
              </a:rPr>
              <a:t>Research Projects</a:t>
            </a:r>
          </a:p>
          <a:p>
            <a:pPr lvl="1">
              <a:lnSpc>
                <a:spcPct val="108000"/>
              </a:lnSpc>
            </a:pPr>
            <a:r>
              <a:rPr lang="en-US" dirty="0">
                <a:ea typeface="Open Sans"/>
                <a:cs typeface="Open Sans"/>
              </a:rPr>
              <a:t>Some Career Development Awards (K series)</a:t>
            </a:r>
          </a:p>
          <a:p>
            <a:pPr lvl="1">
              <a:lnSpc>
                <a:spcPct val="108000"/>
              </a:lnSpc>
            </a:pPr>
            <a:r>
              <a:rPr lang="en-US" dirty="0">
                <a:ea typeface="Open Sans"/>
                <a:cs typeface="Open Sans"/>
              </a:rPr>
              <a:t>Small Business SBIR/STTR</a:t>
            </a:r>
          </a:p>
          <a:p>
            <a:pPr lvl="1">
              <a:lnSpc>
                <a:spcPct val="108000"/>
              </a:lnSpc>
            </a:pPr>
            <a:r>
              <a:rPr lang="en-US" dirty="0">
                <a:ea typeface="Open Sans"/>
                <a:cs typeface="Open Sans"/>
              </a:rPr>
              <a:t>Research Centers</a:t>
            </a:r>
          </a:p>
          <a:p>
            <a:endParaRPr lang="en-US" dirty="0"/>
          </a:p>
        </p:txBody>
      </p:sp>
      <p:sp>
        <p:nvSpPr>
          <p:cNvPr id="4" name="Footer Placeholder 3">
            <a:extLst>
              <a:ext uri="{FF2B5EF4-FFF2-40B4-BE49-F238E27FC236}">
                <a16:creationId xmlns:a16="http://schemas.microsoft.com/office/drawing/2014/main" id="{C82A016A-BB15-4190-36FA-C9875DAE5F89}"/>
              </a:ext>
            </a:extLst>
          </p:cNvPr>
          <p:cNvSpPr>
            <a:spLocks noGrp="1"/>
          </p:cNvSpPr>
          <p:nvPr>
            <p:ph type="ftr" sz="quarter" idx="10"/>
          </p:nvPr>
        </p:nvSpPr>
        <p:spPr/>
        <p:txBody>
          <a:bodyPr/>
          <a:lstStyle/>
          <a:p>
            <a:pPr>
              <a:defRPr/>
            </a:pPr>
            <a:r>
              <a:rPr lang="en-US"/>
              <a:t>10 of 45</a:t>
            </a:r>
            <a:endParaRPr lang="en-US" dirty="0"/>
          </a:p>
        </p:txBody>
      </p:sp>
    </p:spTree>
    <p:extLst>
      <p:ext uri="{BB962C8B-B14F-4D97-AF65-F5344CB8AC3E}">
        <p14:creationId xmlns:p14="http://schemas.microsoft.com/office/powerpoint/2010/main" val="64178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A9526-0137-A881-02F0-C176E39826E7}"/>
              </a:ext>
            </a:extLst>
          </p:cNvPr>
          <p:cNvSpPr>
            <a:spLocks noGrp="1"/>
          </p:cNvSpPr>
          <p:nvPr>
            <p:ph type="title"/>
          </p:nvPr>
        </p:nvSpPr>
        <p:spPr/>
        <p:txBody>
          <a:bodyPr>
            <a:normAutofit fontScale="90000"/>
          </a:bodyPr>
          <a:lstStyle/>
          <a:p>
            <a:r>
              <a:rPr lang="en-US" dirty="0"/>
              <a:t>New NIH requirement</a:t>
            </a:r>
          </a:p>
        </p:txBody>
      </p:sp>
      <p:sp>
        <p:nvSpPr>
          <p:cNvPr id="3" name="Content Placeholder 2">
            <a:extLst>
              <a:ext uri="{FF2B5EF4-FFF2-40B4-BE49-F238E27FC236}">
                <a16:creationId xmlns:a16="http://schemas.microsoft.com/office/drawing/2014/main" id="{CAE2FFAF-1531-6403-C54B-7BE68739C704}"/>
              </a:ext>
            </a:extLst>
          </p:cNvPr>
          <p:cNvSpPr>
            <a:spLocks noGrp="1"/>
          </p:cNvSpPr>
          <p:nvPr>
            <p:ph idx="1"/>
          </p:nvPr>
        </p:nvSpPr>
        <p:spPr/>
        <p:txBody>
          <a:bodyPr wrap="square">
            <a:normAutofit/>
          </a:bodyPr>
          <a:lstStyle/>
          <a:p>
            <a:r>
              <a:rPr lang="en-US" b="1" u="sng" dirty="0"/>
              <a:t>Does not apply to</a:t>
            </a:r>
            <a:r>
              <a:rPr lang="en-US" dirty="0"/>
              <a:t> research and other activities that do not generate scientific data, including:</a:t>
            </a:r>
          </a:p>
          <a:p>
            <a:pPr lvl="1">
              <a:lnSpc>
                <a:spcPct val="118000"/>
              </a:lnSpc>
            </a:pPr>
            <a:r>
              <a:rPr lang="en-US" dirty="0">
                <a:ea typeface="Open Sans"/>
                <a:cs typeface="Open Sans"/>
              </a:rPr>
              <a:t>Training (T series)</a:t>
            </a:r>
          </a:p>
          <a:p>
            <a:pPr lvl="1">
              <a:lnSpc>
                <a:spcPct val="118000"/>
              </a:lnSpc>
            </a:pPr>
            <a:r>
              <a:rPr lang="en-US" dirty="0">
                <a:ea typeface="Open Sans"/>
                <a:cs typeface="Open Sans"/>
              </a:rPr>
              <a:t>Fellowships (F series)</a:t>
            </a:r>
          </a:p>
          <a:p>
            <a:pPr lvl="1">
              <a:lnSpc>
                <a:spcPct val="118000"/>
              </a:lnSpc>
            </a:pPr>
            <a:r>
              <a:rPr lang="en-US" dirty="0">
                <a:ea typeface="Open Sans"/>
                <a:cs typeface="Open Sans"/>
              </a:rPr>
              <a:t>Construction (C06)</a:t>
            </a:r>
          </a:p>
          <a:p>
            <a:pPr lvl="1">
              <a:lnSpc>
                <a:spcPct val="118000"/>
              </a:lnSpc>
            </a:pPr>
            <a:r>
              <a:rPr lang="en-US" dirty="0">
                <a:ea typeface="Open Sans"/>
                <a:cs typeface="Open Sans"/>
              </a:rPr>
              <a:t>Conference Grants (R13)</a:t>
            </a:r>
          </a:p>
          <a:p>
            <a:pPr lvl="1">
              <a:lnSpc>
                <a:spcPct val="118000"/>
              </a:lnSpc>
            </a:pPr>
            <a:r>
              <a:rPr lang="en-US" dirty="0">
                <a:ea typeface="Open Sans"/>
                <a:cs typeface="Open Sans"/>
              </a:rPr>
              <a:t>Resources (G series)</a:t>
            </a:r>
          </a:p>
          <a:p>
            <a:pPr lvl="1">
              <a:lnSpc>
                <a:spcPct val="118000"/>
              </a:lnSpc>
            </a:pPr>
            <a:r>
              <a:rPr lang="en-US" dirty="0">
                <a:ea typeface="Open Sans"/>
                <a:cs typeface="Open Sans"/>
              </a:rPr>
              <a:t>Research-Related Infrastructure Programs (e.g., S06, S10)</a:t>
            </a:r>
          </a:p>
          <a:p>
            <a:pPr marL="0" indent="0">
              <a:buNone/>
            </a:pPr>
            <a:endParaRPr lang="en-US" dirty="0"/>
          </a:p>
        </p:txBody>
      </p:sp>
      <p:sp>
        <p:nvSpPr>
          <p:cNvPr id="4" name="Footer Placeholder 3">
            <a:extLst>
              <a:ext uri="{FF2B5EF4-FFF2-40B4-BE49-F238E27FC236}">
                <a16:creationId xmlns:a16="http://schemas.microsoft.com/office/drawing/2014/main" id="{C82A016A-BB15-4190-36FA-C9875DAE5F89}"/>
              </a:ext>
            </a:extLst>
          </p:cNvPr>
          <p:cNvSpPr>
            <a:spLocks noGrp="1"/>
          </p:cNvSpPr>
          <p:nvPr>
            <p:ph type="ftr" sz="quarter" idx="10"/>
          </p:nvPr>
        </p:nvSpPr>
        <p:spPr/>
        <p:txBody>
          <a:bodyPr/>
          <a:lstStyle/>
          <a:p>
            <a:pPr>
              <a:defRPr/>
            </a:pPr>
            <a:r>
              <a:rPr lang="en-US"/>
              <a:t>11 of 45</a:t>
            </a:r>
            <a:endParaRPr lang="en-US" dirty="0"/>
          </a:p>
        </p:txBody>
      </p:sp>
    </p:spTree>
    <p:extLst>
      <p:ext uri="{BB962C8B-B14F-4D97-AF65-F5344CB8AC3E}">
        <p14:creationId xmlns:p14="http://schemas.microsoft.com/office/powerpoint/2010/main" val="152497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93686-8057-C062-F59B-4120949FC545}"/>
              </a:ext>
            </a:extLst>
          </p:cNvPr>
          <p:cNvSpPr>
            <a:spLocks noGrp="1"/>
          </p:cNvSpPr>
          <p:nvPr>
            <p:ph type="title"/>
          </p:nvPr>
        </p:nvSpPr>
        <p:spPr/>
        <p:txBody>
          <a:bodyPr>
            <a:normAutofit fontScale="90000"/>
          </a:bodyPr>
          <a:lstStyle/>
          <a:p>
            <a:r>
              <a:rPr lang="en-US" dirty="0"/>
              <a:t>Your responsibilities as a researcher</a:t>
            </a:r>
          </a:p>
        </p:txBody>
      </p:sp>
      <p:sp>
        <p:nvSpPr>
          <p:cNvPr id="3" name="Content Placeholder 2">
            <a:extLst>
              <a:ext uri="{FF2B5EF4-FFF2-40B4-BE49-F238E27FC236}">
                <a16:creationId xmlns:a16="http://schemas.microsoft.com/office/drawing/2014/main" id="{573AEE0B-15E6-0447-D0A1-406BD5451098}"/>
              </a:ext>
            </a:extLst>
          </p:cNvPr>
          <p:cNvSpPr>
            <a:spLocks noGrp="1"/>
          </p:cNvSpPr>
          <p:nvPr>
            <p:ph idx="1"/>
          </p:nvPr>
        </p:nvSpPr>
        <p:spPr/>
        <p:txBody>
          <a:bodyPr/>
          <a:lstStyle/>
          <a:p>
            <a:r>
              <a:rPr lang="en-US" dirty="0"/>
              <a:t>Proposals for funding</a:t>
            </a:r>
          </a:p>
          <a:p>
            <a:r>
              <a:rPr lang="en-US" dirty="0"/>
              <a:t>During performance period</a:t>
            </a:r>
          </a:p>
          <a:p>
            <a:r>
              <a:rPr lang="en-US" dirty="0"/>
              <a:t>After performance period is complete</a:t>
            </a:r>
          </a:p>
          <a:p>
            <a:endParaRPr lang="en-US" dirty="0"/>
          </a:p>
        </p:txBody>
      </p:sp>
      <p:sp>
        <p:nvSpPr>
          <p:cNvPr id="4" name="Footer Placeholder 3">
            <a:extLst>
              <a:ext uri="{FF2B5EF4-FFF2-40B4-BE49-F238E27FC236}">
                <a16:creationId xmlns:a16="http://schemas.microsoft.com/office/drawing/2014/main" id="{6DFC5D7E-7E9F-10BA-F85E-5C16EC34D4D2}"/>
              </a:ext>
            </a:extLst>
          </p:cNvPr>
          <p:cNvSpPr>
            <a:spLocks noGrp="1"/>
          </p:cNvSpPr>
          <p:nvPr>
            <p:ph type="ftr" sz="quarter" idx="10"/>
          </p:nvPr>
        </p:nvSpPr>
        <p:spPr/>
        <p:txBody>
          <a:bodyPr/>
          <a:lstStyle/>
          <a:p>
            <a:pPr>
              <a:defRPr/>
            </a:pPr>
            <a:r>
              <a:rPr lang="en-US"/>
              <a:t>12 of 45</a:t>
            </a:r>
            <a:endParaRPr lang="en-US" dirty="0"/>
          </a:p>
        </p:txBody>
      </p:sp>
    </p:spTree>
    <p:extLst>
      <p:ext uri="{BB962C8B-B14F-4D97-AF65-F5344CB8AC3E}">
        <p14:creationId xmlns:p14="http://schemas.microsoft.com/office/powerpoint/2010/main" val="1304612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93686-8057-C062-F59B-4120949FC545}"/>
              </a:ext>
            </a:extLst>
          </p:cNvPr>
          <p:cNvSpPr>
            <a:spLocks noGrp="1"/>
          </p:cNvSpPr>
          <p:nvPr>
            <p:ph type="title"/>
          </p:nvPr>
        </p:nvSpPr>
        <p:spPr/>
        <p:txBody>
          <a:bodyPr>
            <a:normAutofit fontScale="90000"/>
          </a:bodyPr>
          <a:lstStyle/>
          <a:p>
            <a:r>
              <a:rPr lang="en-US" dirty="0"/>
              <a:t>Your responsibilities as a researcher: proposals</a:t>
            </a:r>
          </a:p>
        </p:txBody>
      </p:sp>
      <p:sp>
        <p:nvSpPr>
          <p:cNvPr id="3" name="Content Placeholder 2">
            <a:extLst>
              <a:ext uri="{FF2B5EF4-FFF2-40B4-BE49-F238E27FC236}">
                <a16:creationId xmlns:a16="http://schemas.microsoft.com/office/drawing/2014/main" id="{573AEE0B-15E6-0447-D0A1-406BD5451098}"/>
              </a:ext>
            </a:extLst>
          </p:cNvPr>
          <p:cNvSpPr>
            <a:spLocks noGrp="1"/>
          </p:cNvSpPr>
          <p:nvPr>
            <p:ph idx="1"/>
          </p:nvPr>
        </p:nvSpPr>
        <p:spPr/>
        <p:txBody>
          <a:bodyPr/>
          <a:lstStyle/>
          <a:p>
            <a:r>
              <a:rPr lang="en-US" dirty="0"/>
              <a:t>Proposals for funding: Data Management and Storage (DMS) Plan must be included in your proposal</a:t>
            </a:r>
            <a:br>
              <a:rPr lang="en-US" dirty="0"/>
            </a:br>
            <a:endParaRPr lang="en-US" dirty="0"/>
          </a:p>
          <a:p>
            <a:r>
              <a:rPr lang="en-US" dirty="0"/>
              <a:t>Budgeting</a:t>
            </a:r>
          </a:p>
          <a:p>
            <a:endParaRPr lang="en-US" dirty="0"/>
          </a:p>
        </p:txBody>
      </p:sp>
      <p:sp>
        <p:nvSpPr>
          <p:cNvPr id="4" name="Footer Placeholder 3">
            <a:extLst>
              <a:ext uri="{FF2B5EF4-FFF2-40B4-BE49-F238E27FC236}">
                <a16:creationId xmlns:a16="http://schemas.microsoft.com/office/drawing/2014/main" id="{6DFC5D7E-7E9F-10BA-F85E-5C16EC34D4D2}"/>
              </a:ext>
            </a:extLst>
          </p:cNvPr>
          <p:cNvSpPr>
            <a:spLocks noGrp="1"/>
          </p:cNvSpPr>
          <p:nvPr>
            <p:ph type="ftr" sz="quarter" idx="10"/>
          </p:nvPr>
        </p:nvSpPr>
        <p:spPr/>
        <p:txBody>
          <a:bodyPr/>
          <a:lstStyle/>
          <a:p>
            <a:pPr>
              <a:defRPr/>
            </a:pPr>
            <a:r>
              <a:rPr lang="en-US"/>
              <a:t>13 of 45</a:t>
            </a:r>
            <a:endParaRPr lang="en-US" dirty="0"/>
          </a:p>
        </p:txBody>
      </p:sp>
    </p:spTree>
    <p:extLst>
      <p:ext uri="{BB962C8B-B14F-4D97-AF65-F5344CB8AC3E}">
        <p14:creationId xmlns:p14="http://schemas.microsoft.com/office/powerpoint/2010/main" val="653502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EEB1-6133-7631-1668-AF3A6EE365D0}"/>
              </a:ext>
            </a:extLst>
          </p:cNvPr>
          <p:cNvSpPr>
            <a:spLocks noGrp="1"/>
          </p:cNvSpPr>
          <p:nvPr>
            <p:ph type="title"/>
          </p:nvPr>
        </p:nvSpPr>
        <p:spPr/>
        <p:txBody>
          <a:bodyPr>
            <a:normAutofit fontScale="90000"/>
          </a:bodyPr>
          <a:lstStyle/>
          <a:p>
            <a:r>
              <a:rPr lang="en-US" dirty="0"/>
              <a:t>Your responsibilities as a researcher: proposals/DMS</a:t>
            </a:r>
          </a:p>
        </p:txBody>
      </p:sp>
      <p:sp>
        <p:nvSpPr>
          <p:cNvPr id="3" name="Content Placeholder 2">
            <a:extLst>
              <a:ext uri="{FF2B5EF4-FFF2-40B4-BE49-F238E27FC236}">
                <a16:creationId xmlns:a16="http://schemas.microsoft.com/office/drawing/2014/main" id="{357A123A-A2A9-A55B-7C59-6009EA350D01}"/>
              </a:ext>
            </a:extLst>
          </p:cNvPr>
          <p:cNvSpPr>
            <a:spLocks noGrp="1"/>
          </p:cNvSpPr>
          <p:nvPr>
            <p:ph idx="1"/>
          </p:nvPr>
        </p:nvSpPr>
        <p:spPr/>
        <p:txBody>
          <a:bodyPr/>
          <a:lstStyle/>
          <a:p>
            <a:r>
              <a:rPr lang="en-US" dirty="0"/>
              <a:t>Applications require a </a:t>
            </a:r>
            <a:r>
              <a:rPr lang="en-US" u="sng" dirty="0"/>
              <a:t>complete</a:t>
            </a:r>
            <a:r>
              <a:rPr lang="en-US" dirty="0"/>
              <a:t> and </a:t>
            </a:r>
            <a:r>
              <a:rPr lang="en-US" u="sng" dirty="0"/>
              <a:t>acceptable</a:t>
            </a:r>
            <a:r>
              <a:rPr lang="en-US" dirty="0"/>
              <a:t> DMS Plan</a:t>
            </a:r>
          </a:p>
          <a:p>
            <a:r>
              <a:rPr lang="en-US" dirty="0"/>
              <a:t>Recommended to be no more than 2 pages</a:t>
            </a:r>
          </a:p>
          <a:p>
            <a:pPr lvl="1"/>
            <a:r>
              <a:rPr lang="en-US" dirty="0"/>
              <a:t>May be longer than 2 pages if awards support a variety of activities or generate a lot of data sets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72E7DF01-CE53-0181-9CC5-94DD85B37973}"/>
              </a:ext>
            </a:extLst>
          </p:cNvPr>
          <p:cNvSpPr>
            <a:spLocks noGrp="1"/>
          </p:cNvSpPr>
          <p:nvPr>
            <p:ph type="ftr" sz="quarter" idx="10"/>
          </p:nvPr>
        </p:nvSpPr>
        <p:spPr/>
        <p:txBody>
          <a:bodyPr/>
          <a:lstStyle/>
          <a:p>
            <a:pPr>
              <a:defRPr/>
            </a:pPr>
            <a:r>
              <a:rPr lang="en-US"/>
              <a:t>14 of 45</a:t>
            </a:r>
            <a:endParaRPr lang="en-US" dirty="0"/>
          </a:p>
        </p:txBody>
      </p:sp>
    </p:spTree>
    <p:extLst>
      <p:ext uri="{BB962C8B-B14F-4D97-AF65-F5344CB8AC3E}">
        <p14:creationId xmlns:p14="http://schemas.microsoft.com/office/powerpoint/2010/main" val="55083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EEB1-6133-7631-1668-AF3A6EE365D0}"/>
              </a:ext>
            </a:extLst>
          </p:cNvPr>
          <p:cNvSpPr>
            <a:spLocks noGrp="1"/>
          </p:cNvSpPr>
          <p:nvPr>
            <p:ph type="title"/>
          </p:nvPr>
        </p:nvSpPr>
        <p:spPr/>
        <p:txBody>
          <a:bodyPr>
            <a:normAutofit fontScale="90000"/>
          </a:bodyPr>
          <a:lstStyle/>
          <a:p>
            <a:r>
              <a:rPr lang="en-US" dirty="0"/>
              <a:t>Your responsibilities as a researcher: proposals/DMS</a:t>
            </a:r>
          </a:p>
        </p:txBody>
      </p:sp>
      <p:sp>
        <p:nvSpPr>
          <p:cNvPr id="4" name="Footer Placeholder 3">
            <a:extLst>
              <a:ext uri="{FF2B5EF4-FFF2-40B4-BE49-F238E27FC236}">
                <a16:creationId xmlns:a16="http://schemas.microsoft.com/office/drawing/2014/main" id="{72E7DF01-CE53-0181-9CC5-94DD85B37973}"/>
              </a:ext>
            </a:extLst>
          </p:cNvPr>
          <p:cNvSpPr>
            <a:spLocks noGrp="1"/>
          </p:cNvSpPr>
          <p:nvPr>
            <p:ph type="ftr" sz="quarter" idx="10"/>
          </p:nvPr>
        </p:nvSpPr>
        <p:spPr/>
        <p:txBody>
          <a:bodyPr/>
          <a:lstStyle/>
          <a:p>
            <a:pPr>
              <a:defRPr/>
            </a:pPr>
            <a:r>
              <a:rPr lang="en-US"/>
              <a:t>15 of 45</a:t>
            </a:r>
            <a:endParaRPr lang="en-US" dirty="0"/>
          </a:p>
        </p:txBody>
      </p:sp>
      <p:sp>
        <p:nvSpPr>
          <p:cNvPr id="15" name="Content Placeholder 14">
            <a:extLst>
              <a:ext uri="{FF2B5EF4-FFF2-40B4-BE49-F238E27FC236}">
                <a16:creationId xmlns:a16="http://schemas.microsoft.com/office/drawing/2014/main" id="{373E715C-3308-B374-56E9-A7E811BD68D1}"/>
              </a:ext>
            </a:extLst>
          </p:cNvPr>
          <p:cNvSpPr>
            <a:spLocks noGrp="1"/>
          </p:cNvSpPr>
          <p:nvPr>
            <p:ph idx="1"/>
          </p:nvPr>
        </p:nvSpPr>
        <p:spPr/>
        <p:txBody>
          <a:bodyPr/>
          <a:lstStyle/>
          <a:p>
            <a:r>
              <a:rPr lang="en-US" dirty="0"/>
              <a:t>Example template</a:t>
            </a:r>
          </a:p>
        </p:txBody>
      </p:sp>
      <p:pic>
        <p:nvPicPr>
          <p:cNvPr id="6" name="Picture 5">
            <a:extLst>
              <a:ext uri="{FF2B5EF4-FFF2-40B4-BE49-F238E27FC236}">
                <a16:creationId xmlns:a16="http://schemas.microsoft.com/office/drawing/2014/main" id="{CCE1AAF1-C61F-2FAB-E1B3-492E071AC2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9560" y="990600"/>
            <a:ext cx="4221480" cy="5410200"/>
          </a:xfrm>
          <a:prstGeom prst="rect">
            <a:avLst/>
          </a:prstGeom>
        </p:spPr>
      </p:pic>
      <p:pic>
        <p:nvPicPr>
          <p:cNvPr id="7" name="Picture 6">
            <a:extLst>
              <a:ext uri="{FF2B5EF4-FFF2-40B4-BE49-F238E27FC236}">
                <a16:creationId xmlns:a16="http://schemas.microsoft.com/office/drawing/2014/main" id="{033CBD42-66F2-ACEC-C25A-AAB4096D08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5820" y="990600"/>
            <a:ext cx="4221480" cy="5410200"/>
          </a:xfrm>
          <a:prstGeom prst="rect">
            <a:avLst/>
          </a:prstGeom>
        </p:spPr>
      </p:pic>
      <p:pic>
        <p:nvPicPr>
          <p:cNvPr id="8" name="element 1">
            <a:extLst>
              <a:ext uri="{FF2B5EF4-FFF2-40B4-BE49-F238E27FC236}">
                <a16:creationId xmlns:a16="http://schemas.microsoft.com/office/drawing/2014/main" id="{7AE4436F-33F7-66E9-1823-491FE11A694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3400" y="1852086"/>
            <a:ext cx="7836536" cy="2925229"/>
          </a:xfrm>
          <a:prstGeom prst="rect">
            <a:avLst/>
          </a:prstGeom>
          <a:ln>
            <a:solidFill>
              <a:schemeClr val="accent1"/>
            </a:solidFill>
          </a:ln>
        </p:spPr>
      </p:pic>
      <p:pic>
        <p:nvPicPr>
          <p:cNvPr id="9" name="element 2">
            <a:extLst>
              <a:ext uri="{FF2B5EF4-FFF2-40B4-BE49-F238E27FC236}">
                <a16:creationId xmlns:a16="http://schemas.microsoft.com/office/drawing/2014/main" id="{C8CE16B8-6ED6-6AD6-6D27-978192E6D65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6576" y="3657509"/>
            <a:ext cx="7836536" cy="1097115"/>
          </a:xfrm>
          <a:prstGeom prst="rect">
            <a:avLst/>
          </a:prstGeom>
          <a:ln>
            <a:solidFill>
              <a:schemeClr val="accent1"/>
            </a:solidFill>
          </a:ln>
        </p:spPr>
      </p:pic>
      <p:pic>
        <p:nvPicPr>
          <p:cNvPr id="10" name="element 3">
            <a:extLst>
              <a:ext uri="{FF2B5EF4-FFF2-40B4-BE49-F238E27FC236}">
                <a16:creationId xmlns:a16="http://schemas.microsoft.com/office/drawing/2014/main" id="{CC70DA93-7CD1-8CFB-79A6-88BD27BDF84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6101" y="4120440"/>
            <a:ext cx="7855586" cy="1165246"/>
          </a:xfrm>
          <a:prstGeom prst="rect">
            <a:avLst/>
          </a:prstGeom>
          <a:ln>
            <a:solidFill>
              <a:schemeClr val="accent1"/>
            </a:solidFill>
          </a:ln>
        </p:spPr>
      </p:pic>
      <p:grpSp>
        <p:nvGrpSpPr>
          <p:cNvPr id="20" name="element 4">
            <a:extLst>
              <a:ext uri="{FF2B5EF4-FFF2-40B4-BE49-F238E27FC236}">
                <a16:creationId xmlns:a16="http://schemas.microsoft.com/office/drawing/2014/main" id="{785E4DEA-CC7E-968D-4C29-C6E37AB7255B}"/>
              </a:ext>
            </a:extLst>
          </p:cNvPr>
          <p:cNvGrpSpPr/>
          <p:nvPr/>
        </p:nvGrpSpPr>
        <p:grpSpPr>
          <a:xfrm>
            <a:off x="555626" y="3448050"/>
            <a:ext cx="7865110" cy="2960688"/>
            <a:chOff x="4419600" y="-1152525"/>
            <a:chExt cx="3810000" cy="1616075"/>
          </a:xfrm>
        </p:grpSpPr>
        <p:grpSp>
          <p:nvGrpSpPr>
            <p:cNvPr id="16" name="Group 15">
              <a:extLst>
                <a:ext uri="{FF2B5EF4-FFF2-40B4-BE49-F238E27FC236}">
                  <a16:creationId xmlns:a16="http://schemas.microsoft.com/office/drawing/2014/main" id="{7455B70E-166D-6A49-793C-AD24904F8CD8}"/>
                </a:ext>
              </a:extLst>
            </p:cNvPr>
            <p:cNvGrpSpPr/>
            <p:nvPr/>
          </p:nvGrpSpPr>
          <p:grpSpPr>
            <a:xfrm>
              <a:off x="4419600" y="-1136650"/>
              <a:ext cx="3810000" cy="1600200"/>
              <a:chOff x="4419600" y="-1136650"/>
              <a:chExt cx="3810000" cy="1600200"/>
            </a:xfrm>
          </p:grpSpPr>
          <p:pic>
            <p:nvPicPr>
              <p:cNvPr id="11" name="Picture 10">
                <a:extLst>
                  <a:ext uri="{FF2B5EF4-FFF2-40B4-BE49-F238E27FC236}">
                    <a16:creationId xmlns:a16="http://schemas.microsoft.com/office/drawing/2014/main" id="{E6F7BEE4-76CE-2E8D-CC03-2DACDB1514F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419600" y="-1136650"/>
                <a:ext cx="3810000" cy="914400"/>
              </a:xfrm>
              <a:prstGeom prst="rect">
                <a:avLst/>
              </a:prstGeom>
              <a:ln>
                <a:noFill/>
              </a:ln>
            </p:spPr>
          </p:pic>
          <p:pic>
            <p:nvPicPr>
              <p:cNvPr id="12" name="Picture 11">
                <a:extLst>
                  <a:ext uri="{FF2B5EF4-FFF2-40B4-BE49-F238E27FC236}">
                    <a16:creationId xmlns:a16="http://schemas.microsoft.com/office/drawing/2014/main" id="{ECA3E1AC-D6DC-3FBD-070A-C48F93B010E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419600" y="-222250"/>
                <a:ext cx="3810000" cy="685800"/>
              </a:xfrm>
              <a:prstGeom prst="rect">
                <a:avLst/>
              </a:prstGeom>
              <a:ln>
                <a:noFill/>
              </a:ln>
            </p:spPr>
          </p:pic>
        </p:grpSp>
        <p:sp>
          <p:nvSpPr>
            <p:cNvPr id="19" name="Rectangle 18">
              <a:extLst>
                <a:ext uri="{FF2B5EF4-FFF2-40B4-BE49-F238E27FC236}">
                  <a16:creationId xmlns:a16="http://schemas.microsoft.com/office/drawing/2014/main" id="{0E271E15-8E24-0921-387E-FE5AB0303E51}"/>
                </a:ext>
              </a:extLst>
            </p:cNvPr>
            <p:cNvSpPr/>
            <p:nvPr/>
          </p:nvSpPr>
          <p:spPr>
            <a:xfrm>
              <a:off x="4419600" y="-1152525"/>
              <a:ext cx="3810000" cy="1609725"/>
            </a:xfrm>
            <a:prstGeom prst="rect">
              <a:avLst/>
            </a:pr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element 5" hidden="1">
            <a:extLst>
              <a:ext uri="{FF2B5EF4-FFF2-40B4-BE49-F238E27FC236}">
                <a16:creationId xmlns:a16="http://schemas.microsoft.com/office/drawing/2014/main" id="{F5CCDCE4-0CAB-BE6A-3B96-FD6ED68AFE4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26464" y="990600"/>
            <a:ext cx="7836536" cy="4609727"/>
          </a:xfrm>
          <a:prstGeom prst="rect">
            <a:avLst/>
          </a:prstGeom>
          <a:ln>
            <a:solidFill>
              <a:schemeClr val="accent1"/>
            </a:solidFill>
          </a:ln>
        </p:spPr>
      </p:pic>
      <p:sp>
        <p:nvSpPr>
          <p:cNvPr id="21" name="pii phi">
            <a:extLst>
              <a:ext uri="{FF2B5EF4-FFF2-40B4-BE49-F238E27FC236}">
                <a16:creationId xmlns:a16="http://schemas.microsoft.com/office/drawing/2014/main" id="{8A45297D-35B3-602C-18FB-A4488676F3B5}"/>
              </a:ext>
            </a:extLst>
          </p:cNvPr>
          <p:cNvSpPr txBox="1"/>
          <p:nvPr/>
        </p:nvSpPr>
        <p:spPr>
          <a:xfrm>
            <a:off x="6566389" y="2593447"/>
            <a:ext cx="1465466" cy="523220"/>
          </a:xfrm>
          <a:prstGeom prst="rect">
            <a:avLst/>
          </a:prstGeom>
          <a:noFill/>
        </p:spPr>
        <p:txBody>
          <a:bodyPr wrap="none" rtlCol="0">
            <a:spAutoFit/>
          </a:bodyPr>
          <a:lstStyle/>
          <a:p>
            <a:r>
              <a:rPr lang="en-US" sz="2800" dirty="0">
                <a:solidFill>
                  <a:srgbClr val="FF0000"/>
                </a:solidFill>
                <a:latin typeface="Calibri" panose="020F0502020204030204" pitchFamily="34" charset="0"/>
              </a:rPr>
              <a:t>PII? PHI?</a:t>
            </a:r>
          </a:p>
        </p:txBody>
      </p:sp>
      <p:pic>
        <p:nvPicPr>
          <p:cNvPr id="14" name="element 6">
            <a:extLst>
              <a:ext uri="{FF2B5EF4-FFF2-40B4-BE49-F238E27FC236}">
                <a16:creationId xmlns:a16="http://schemas.microsoft.com/office/drawing/2014/main" id="{C3B42D42-9963-2CFD-5B20-A853FE7FCA9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07414" y="4103201"/>
            <a:ext cx="7855586" cy="1078218"/>
          </a:xfrm>
          <a:prstGeom prst="rect">
            <a:avLst/>
          </a:prstGeom>
          <a:ln>
            <a:solidFill>
              <a:schemeClr val="accent1"/>
            </a:solidFill>
          </a:ln>
        </p:spPr>
      </p:pic>
    </p:spTree>
    <p:extLst>
      <p:ext uri="{BB962C8B-B14F-4D97-AF65-F5344CB8AC3E}">
        <p14:creationId xmlns:p14="http://schemas.microsoft.com/office/powerpoint/2010/main" val="25632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29" presetID="1" presetClass="entr" presetSubtype="0" fill="hold" grpId="0" nodeType="withEffect">
                                  <p:stCondLst>
                                    <p:cond delay="2000"/>
                                  </p:stCondLst>
                                  <p:childTnLst>
                                    <p:set>
                                      <p:cBhvr>
                                        <p:cTn id="30"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C228-5F6F-4866-4E37-83227F558A74}"/>
              </a:ext>
            </a:extLst>
          </p:cNvPr>
          <p:cNvSpPr>
            <a:spLocks noGrp="1"/>
          </p:cNvSpPr>
          <p:nvPr>
            <p:ph type="title"/>
          </p:nvPr>
        </p:nvSpPr>
        <p:spPr/>
        <p:txBody>
          <a:bodyPr>
            <a:normAutofit fontScale="90000"/>
          </a:bodyPr>
          <a:lstStyle/>
          <a:p>
            <a:r>
              <a:rPr lang="en-US" dirty="0"/>
              <a:t>Your responsibilities as a researcher: proposals/DMS</a:t>
            </a:r>
          </a:p>
        </p:txBody>
      </p:sp>
      <p:sp>
        <p:nvSpPr>
          <p:cNvPr id="3" name="Content Placeholder 2">
            <a:extLst>
              <a:ext uri="{FF2B5EF4-FFF2-40B4-BE49-F238E27FC236}">
                <a16:creationId xmlns:a16="http://schemas.microsoft.com/office/drawing/2014/main" id="{7AAE73DE-67B0-529C-718A-C572728921A9}"/>
              </a:ext>
            </a:extLst>
          </p:cNvPr>
          <p:cNvSpPr>
            <a:spLocks noGrp="1"/>
          </p:cNvSpPr>
          <p:nvPr>
            <p:ph idx="1"/>
          </p:nvPr>
        </p:nvSpPr>
        <p:spPr/>
        <p:txBody>
          <a:bodyPr/>
          <a:lstStyle/>
          <a:p>
            <a:r>
              <a:rPr lang="en-US" dirty="0"/>
              <a:t>Example text from NIH:</a:t>
            </a:r>
          </a:p>
        </p:txBody>
      </p:sp>
      <p:sp>
        <p:nvSpPr>
          <p:cNvPr id="4" name="Footer Placeholder 3">
            <a:extLst>
              <a:ext uri="{FF2B5EF4-FFF2-40B4-BE49-F238E27FC236}">
                <a16:creationId xmlns:a16="http://schemas.microsoft.com/office/drawing/2014/main" id="{147624FD-4137-F536-E104-57226C803266}"/>
              </a:ext>
            </a:extLst>
          </p:cNvPr>
          <p:cNvSpPr>
            <a:spLocks noGrp="1"/>
          </p:cNvSpPr>
          <p:nvPr>
            <p:ph type="ftr" sz="quarter" idx="10"/>
          </p:nvPr>
        </p:nvSpPr>
        <p:spPr/>
        <p:txBody>
          <a:bodyPr/>
          <a:lstStyle/>
          <a:p>
            <a:pPr>
              <a:defRPr/>
            </a:pPr>
            <a:r>
              <a:rPr lang="en-US"/>
              <a:t>16 of 45</a:t>
            </a:r>
            <a:endParaRPr lang="en-US" dirty="0"/>
          </a:p>
        </p:txBody>
      </p:sp>
      <p:pic>
        <p:nvPicPr>
          <p:cNvPr id="5" name="Picture 4" descr="A screenshot of the first page of the NIMH human &amp; non-human genomic data sample DMS Plan.">
            <a:extLst>
              <a:ext uri="{FF2B5EF4-FFF2-40B4-BE49-F238E27FC236}">
                <a16:creationId xmlns:a16="http://schemas.microsoft.com/office/drawing/2014/main" id="{1FE65994-5169-1021-06D6-33A29EBE12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9357" y="1600200"/>
            <a:ext cx="8305286" cy="4648199"/>
          </a:xfrm>
          <a:prstGeom prst="rect">
            <a:avLst/>
          </a:prstGeom>
          <a:ln>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4977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193A6C-793B-A15B-EE14-6D13C2D88206}"/>
              </a:ext>
            </a:extLst>
          </p:cNvPr>
          <p:cNvSpPr>
            <a:spLocks noGrp="1"/>
          </p:cNvSpPr>
          <p:nvPr>
            <p:ph idx="1"/>
          </p:nvPr>
        </p:nvSpPr>
        <p:spPr/>
        <p:txBody>
          <a:bodyPr>
            <a:normAutofit/>
          </a:bodyPr>
          <a:lstStyle/>
          <a:p>
            <a:r>
              <a:rPr lang="en-US" dirty="0"/>
              <a:t>Format/templates are available </a:t>
            </a:r>
          </a:p>
          <a:p>
            <a:pPr lvl="1"/>
            <a:r>
              <a:rPr lang="en-US" dirty="0"/>
              <a:t>Human clinical and/or MRI data (NIMH)</a:t>
            </a:r>
          </a:p>
          <a:p>
            <a:pPr lvl="1">
              <a:lnSpc>
                <a:spcPct val="108000"/>
              </a:lnSpc>
              <a:spcBef>
                <a:spcPts val="1200"/>
              </a:spcBef>
            </a:pPr>
            <a:r>
              <a:rPr lang="en-US" dirty="0"/>
              <a:t>Human genomic data (NIMH &amp; NHGRI)</a:t>
            </a:r>
          </a:p>
          <a:p>
            <a:pPr lvl="1">
              <a:lnSpc>
                <a:spcPct val="108000"/>
              </a:lnSpc>
              <a:spcBef>
                <a:spcPts val="1200"/>
              </a:spcBef>
            </a:pPr>
            <a:r>
              <a:rPr lang="en-US" dirty="0"/>
              <a:t>Human &amp; non-human genomic data (NIMH) </a:t>
            </a:r>
          </a:p>
          <a:p>
            <a:pPr lvl="1">
              <a:lnSpc>
                <a:spcPct val="108000"/>
              </a:lnSpc>
              <a:spcBef>
                <a:spcPts val="1200"/>
              </a:spcBef>
            </a:pPr>
            <a:r>
              <a:rPr lang="en-US" dirty="0"/>
              <a:t>Secondary data analysis (NIMH) </a:t>
            </a:r>
          </a:p>
          <a:p>
            <a:pPr lvl="1">
              <a:lnSpc>
                <a:spcPct val="108000"/>
              </a:lnSpc>
              <a:spcBef>
                <a:spcPts val="1200"/>
              </a:spcBef>
            </a:pPr>
            <a:r>
              <a:rPr lang="en-US" dirty="0"/>
              <a:t>Human clinical and genomics data (NICHD)</a:t>
            </a:r>
          </a:p>
          <a:p>
            <a:pPr lvl="1">
              <a:lnSpc>
                <a:spcPct val="108000"/>
              </a:lnSpc>
              <a:spcBef>
                <a:spcPts val="1200"/>
              </a:spcBef>
            </a:pPr>
            <a:r>
              <a:rPr lang="en-US" dirty="0"/>
              <a:t>Human survey data (NICHD)</a:t>
            </a:r>
          </a:p>
          <a:p>
            <a:pPr lvl="1">
              <a:lnSpc>
                <a:spcPct val="108000"/>
              </a:lnSpc>
              <a:spcBef>
                <a:spcPts val="1200"/>
              </a:spcBef>
            </a:pPr>
            <a:r>
              <a:rPr lang="en-US" dirty="0"/>
              <a:t>Model organism (Zebrafish) data (NICHD)</a:t>
            </a:r>
          </a:p>
          <a:p>
            <a:pPr lvl="1">
              <a:lnSpc>
                <a:spcPct val="108000"/>
              </a:lnSpc>
              <a:spcBef>
                <a:spcPts val="1200"/>
              </a:spcBef>
            </a:pPr>
            <a:r>
              <a:rPr lang="en-US" dirty="0"/>
              <a:t>Technology development (NHGRI)</a:t>
            </a:r>
            <a:endParaRPr lang="en-US" sz="2400" dirty="0"/>
          </a:p>
          <a:p>
            <a:endParaRPr lang="en-US" dirty="0"/>
          </a:p>
        </p:txBody>
      </p:sp>
      <p:sp>
        <p:nvSpPr>
          <p:cNvPr id="4" name="Footer Placeholder 3">
            <a:extLst>
              <a:ext uri="{FF2B5EF4-FFF2-40B4-BE49-F238E27FC236}">
                <a16:creationId xmlns:a16="http://schemas.microsoft.com/office/drawing/2014/main" id="{755DFE0F-9712-B16D-D93C-05015D8AF33E}"/>
              </a:ext>
            </a:extLst>
          </p:cNvPr>
          <p:cNvSpPr>
            <a:spLocks noGrp="1"/>
          </p:cNvSpPr>
          <p:nvPr>
            <p:ph type="ftr" sz="quarter" idx="10"/>
          </p:nvPr>
        </p:nvSpPr>
        <p:spPr/>
        <p:txBody>
          <a:bodyPr/>
          <a:lstStyle/>
          <a:p>
            <a:pPr>
              <a:defRPr/>
            </a:pPr>
            <a:r>
              <a:rPr lang="en-US"/>
              <a:t>17 of 45</a:t>
            </a:r>
            <a:endParaRPr lang="en-US" dirty="0"/>
          </a:p>
        </p:txBody>
      </p:sp>
      <p:sp>
        <p:nvSpPr>
          <p:cNvPr id="7" name="Title 1">
            <a:extLst>
              <a:ext uri="{FF2B5EF4-FFF2-40B4-BE49-F238E27FC236}">
                <a16:creationId xmlns:a16="http://schemas.microsoft.com/office/drawing/2014/main" id="{9E4F55FB-3658-3186-CDA5-DB24C61FDEF9}"/>
              </a:ext>
            </a:extLst>
          </p:cNvPr>
          <p:cNvSpPr>
            <a:spLocks noGrp="1"/>
          </p:cNvSpPr>
          <p:nvPr>
            <p:ph type="title"/>
          </p:nvPr>
        </p:nvSpPr>
        <p:spPr>
          <a:xfrm>
            <a:off x="76200" y="76200"/>
            <a:ext cx="8991600" cy="533400"/>
          </a:xfrm>
        </p:spPr>
        <p:txBody>
          <a:bodyPr>
            <a:normAutofit fontScale="90000"/>
          </a:bodyPr>
          <a:lstStyle/>
          <a:p>
            <a:r>
              <a:rPr lang="en-US" dirty="0"/>
              <a:t>Your responsibilities as a researcher: proposals/DMS</a:t>
            </a:r>
          </a:p>
        </p:txBody>
      </p:sp>
    </p:spTree>
    <p:extLst>
      <p:ext uri="{BB962C8B-B14F-4D97-AF65-F5344CB8AC3E}">
        <p14:creationId xmlns:p14="http://schemas.microsoft.com/office/powerpoint/2010/main" val="77083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55DFE0F-9712-B16D-D93C-05015D8AF33E}"/>
              </a:ext>
            </a:extLst>
          </p:cNvPr>
          <p:cNvSpPr>
            <a:spLocks noGrp="1"/>
          </p:cNvSpPr>
          <p:nvPr>
            <p:ph type="ftr" sz="quarter" idx="10"/>
          </p:nvPr>
        </p:nvSpPr>
        <p:spPr/>
        <p:txBody>
          <a:bodyPr/>
          <a:lstStyle/>
          <a:p>
            <a:pPr>
              <a:defRPr/>
            </a:pPr>
            <a:r>
              <a:rPr lang="en-US"/>
              <a:t>18 of 45</a:t>
            </a:r>
            <a:endParaRPr lang="en-US" dirty="0"/>
          </a:p>
        </p:txBody>
      </p:sp>
      <p:sp>
        <p:nvSpPr>
          <p:cNvPr id="7" name="Title 1">
            <a:extLst>
              <a:ext uri="{FF2B5EF4-FFF2-40B4-BE49-F238E27FC236}">
                <a16:creationId xmlns:a16="http://schemas.microsoft.com/office/drawing/2014/main" id="{9E4F55FB-3658-3186-CDA5-DB24C61FDEF9}"/>
              </a:ext>
            </a:extLst>
          </p:cNvPr>
          <p:cNvSpPr>
            <a:spLocks noGrp="1"/>
          </p:cNvSpPr>
          <p:nvPr>
            <p:ph type="title"/>
          </p:nvPr>
        </p:nvSpPr>
        <p:spPr>
          <a:xfrm>
            <a:off x="76200" y="76200"/>
            <a:ext cx="8991600" cy="533400"/>
          </a:xfrm>
        </p:spPr>
        <p:txBody>
          <a:bodyPr>
            <a:normAutofit fontScale="90000"/>
          </a:bodyPr>
          <a:lstStyle/>
          <a:p>
            <a:r>
              <a:rPr lang="en-US" dirty="0"/>
              <a:t>Your responsibilities as a researcher: proposals/DMS</a:t>
            </a:r>
          </a:p>
        </p:txBody>
      </p:sp>
      <p:sp>
        <p:nvSpPr>
          <p:cNvPr id="8" name="Content Placeholder 7">
            <a:extLst>
              <a:ext uri="{FF2B5EF4-FFF2-40B4-BE49-F238E27FC236}">
                <a16:creationId xmlns:a16="http://schemas.microsoft.com/office/drawing/2014/main" id="{36D450E0-F5A0-8691-A53A-80BA091A7C95}"/>
              </a:ext>
            </a:extLst>
          </p:cNvPr>
          <p:cNvSpPr>
            <a:spLocks noGrp="1"/>
          </p:cNvSpPr>
          <p:nvPr>
            <p:ph idx="1"/>
          </p:nvPr>
        </p:nvSpPr>
        <p:spPr/>
        <p:txBody>
          <a:bodyPr/>
          <a:lstStyle/>
          <a:p>
            <a:r>
              <a:rPr lang="en-US" dirty="0"/>
              <a:t>Sample DMS templates: </a:t>
            </a:r>
            <a:r>
              <a:rPr lang="en-US" dirty="0">
                <a:hlinkClick r:id="rId2"/>
              </a:rPr>
              <a:t>https://bit.ly/3Wrqtsh</a:t>
            </a:r>
            <a:r>
              <a:rPr lang="en-US" dirty="0"/>
              <a:t>  </a:t>
            </a:r>
          </a:p>
        </p:txBody>
      </p:sp>
      <p:pic>
        <p:nvPicPr>
          <p:cNvPr id="5" name="Picture 4">
            <a:extLst>
              <a:ext uri="{FF2B5EF4-FFF2-40B4-BE49-F238E27FC236}">
                <a16:creationId xmlns:a16="http://schemas.microsoft.com/office/drawing/2014/main" id="{462B2199-36CF-9A07-68B0-5A6ACD1943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4087" y="1670728"/>
            <a:ext cx="4695825" cy="4730072"/>
          </a:xfrm>
          <a:prstGeom prst="rect">
            <a:avLst/>
          </a:prstGeom>
        </p:spPr>
      </p:pic>
    </p:spTree>
    <p:extLst>
      <p:ext uri="{BB962C8B-B14F-4D97-AF65-F5344CB8AC3E}">
        <p14:creationId xmlns:p14="http://schemas.microsoft.com/office/powerpoint/2010/main" val="3960280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BDA8-5CA0-06D0-930C-4D1227E9CEF6}"/>
              </a:ext>
            </a:extLst>
          </p:cNvPr>
          <p:cNvSpPr>
            <a:spLocks noGrp="1"/>
          </p:cNvSpPr>
          <p:nvPr>
            <p:ph type="title"/>
          </p:nvPr>
        </p:nvSpPr>
        <p:spPr/>
        <p:txBody>
          <a:bodyPr wrap="none">
            <a:normAutofit fontScale="90000"/>
          </a:bodyPr>
          <a:lstStyle/>
          <a:p>
            <a:r>
              <a:rPr lang="en-US" dirty="0"/>
              <a:t>Your responsibilities as a researcher: proposals/budget</a:t>
            </a:r>
          </a:p>
        </p:txBody>
      </p:sp>
      <p:sp>
        <p:nvSpPr>
          <p:cNvPr id="3" name="Content Placeholder 2">
            <a:extLst>
              <a:ext uri="{FF2B5EF4-FFF2-40B4-BE49-F238E27FC236}">
                <a16:creationId xmlns:a16="http://schemas.microsoft.com/office/drawing/2014/main" id="{100EBD63-46A6-3B30-86F5-FD98CFF1F006}"/>
              </a:ext>
            </a:extLst>
          </p:cNvPr>
          <p:cNvSpPr>
            <a:spLocks noGrp="1"/>
          </p:cNvSpPr>
          <p:nvPr>
            <p:ph idx="1"/>
          </p:nvPr>
        </p:nvSpPr>
        <p:spPr/>
        <p:txBody>
          <a:bodyPr/>
          <a:lstStyle/>
          <a:p>
            <a:r>
              <a:rPr lang="en-US" dirty="0"/>
              <a:t>Your budget should cover costs related to DMS Plans</a:t>
            </a:r>
          </a:p>
          <a:p>
            <a:r>
              <a:rPr lang="en-US" dirty="0"/>
              <a:t>You cannot request funds for DMS activities to be spent beyond the award end date—expenditures must be incurred during the performance period</a:t>
            </a:r>
          </a:p>
          <a:p>
            <a:pPr lvl="1"/>
            <a:r>
              <a:rPr lang="en-US" dirty="0"/>
              <a:t>You cannot fund future data storage costs on an expired budget!</a:t>
            </a:r>
          </a:p>
          <a:p>
            <a:r>
              <a:rPr lang="en-US" dirty="0"/>
              <a:t>Be aware of allowable and unallowable costs</a:t>
            </a:r>
          </a:p>
        </p:txBody>
      </p:sp>
      <p:sp>
        <p:nvSpPr>
          <p:cNvPr id="4" name="Footer Placeholder 3">
            <a:extLst>
              <a:ext uri="{FF2B5EF4-FFF2-40B4-BE49-F238E27FC236}">
                <a16:creationId xmlns:a16="http://schemas.microsoft.com/office/drawing/2014/main" id="{DDBB3ED0-6D1A-B9A9-DF94-18EAA6497DE5}"/>
              </a:ext>
            </a:extLst>
          </p:cNvPr>
          <p:cNvSpPr>
            <a:spLocks noGrp="1"/>
          </p:cNvSpPr>
          <p:nvPr>
            <p:ph type="ftr" sz="quarter" idx="10"/>
          </p:nvPr>
        </p:nvSpPr>
        <p:spPr/>
        <p:txBody>
          <a:bodyPr/>
          <a:lstStyle/>
          <a:p>
            <a:pPr>
              <a:defRPr/>
            </a:pPr>
            <a:r>
              <a:rPr lang="en-US"/>
              <a:t>19 of 45</a:t>
            </a:r>
            <a:endParaRPr lang="en-US" dirty="0"/>
          </a:p>
        </p:txBody>
      </p:sp>
    </p:spTree>
    <p:extLst>
      <p:ext uri="{BB962C8B-B14F-4D97-AF65-F5344CB8AC3E}">
        <p14:creationId xmlns:p14="http://schemas.microsoft.com/office/powerpoint/2010/main" val="121400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685800"/>
            <a:ext cx="7772400" cy="1470025"/>
          </a:xfrm>
        </p:spPr>
        <p:txBody>
          <a:bodyPr/>
          <a:lstStyle/>
          <a:p>
            <a:r>
              <a:rPr lang="en-US" dirty="0"/>
              <a:t>NIH Data Management Plans</a:t>
            </a:r>
          </a:p>
        </p:txBody>
      </p:sp>
      <p:sp>
        <p:nvSpPr>
          <p:cNvPr id="3" name="Subtitle 2"/>
          <p:cNvSpPr>
            <a:spLocks noGrp="1"/>
          </p:cNvSpPr>
          <p:nvPr>
            <p:ph type="subTitle" idx="1"/>
          </p:nvPr>
        </p:nvSpPr>
        <p:spPr>
          <a:xfrm>
            <a:off x="457200" y="2438400"/>
            <a:ext cx="8229600" cy="3733800"/>
          </a:xfrm>
        </p:spPr>
        <p:txBody>
          <a:bodyPr/>
          <a:lstStyle/>
          <a:p>
            <a:pPr>
              <a:buFont typeface="Arial" pitchFamily="34" charset="0"/>
              <a:buNone/>
              <a:defRPr/>
            </a:pPr>
            <a:r>
              <a:rPr lang="en-US" dirty="0"/>
              <a:t>Phil Hurvitz</a:t>
            </a:r>
            <a:br>
              <a:rPr lang="en-US" dirty="0"/>
            </a:br>
            <a:r>
              <a:rPr lang="en-US" dirty="0"/>
              <a:t>Research Scientist</a:t>
            </a:r>
            <a:br>
              <a:rPr lang="en-US" dirty="0"/>
            </a:br>
            <a:r>
              <a:rPr lang="en-US" dirty="0"/>
              <a:t>Center for Studies in Demography and Ecology</a:t>
            </a:r>
            <a:br>
              <a:rPr lang="en-US" dirty="0"/>
            </a:br>
            <a:r>
              <a:rPr lang="en-US" dirty="0"/>
              <a:t>University of Washington</a:t>
            </a:r>
          </a:p>
          <a:p>
            <a:pPr>
              <a:buFont typeface="Arial" pitchFamily="34" charset="0"/>
              <a:buNone/>
              <a:defRPr/>
            </a:pPr>
            <a:endParaRPr lang="en-US" dirty="0"/>
          </a:p>
          <a:p>
            <a:pPr>
              <a:buFont typeface="Arial" pitchFamily="34" charset="0"/>
              <a:buNone/>
              <a:defRPr/>
            </a:pPr>
            <a:r>
              <a:rPr lang="en-US" dirty="0"/>
              <a:t>CSDE Workshop</a:t>
            </a:r>
            <a:br>
              <a:rPr lang="en-US" dirty="0"/>
            </a:br>
            <a:r>
              <a:rPr lang="en-US" dirty="0"/>
              <a:t>2023-05-24</a:t>
            </a:r>
          </a:p>
        </p:txBody>
      </p:sp>
      <p:sp>
        <p:nvSpPr>
          <p:cNvPr id="4" name="Footer Placeholder 3"/>
          <p:cNvSpPr>
            <a:spLocks noGrp="1"/>
          </p:cNvSpPr>
          <p:nvPr>
            <p:ph type="ftr" sz="quarter" idx="10"/>
          </p:nvPr>
        </p:nvSpPr>
        <p:spPr/>
        <p:txBody>
          <a:bodyPr/>
          <a:lstStyle/>
          <a:p>
            <a:pPr>
              <a:defRPr/>
            </a:pPr>
            <a:r>
              <a:rPr lang="en-US"/>
              <a:t>2 of 45</a:t>
            </a:r>
            <a:endParaRPr lang="en-US" dirty="0"/>
          </a:p>
        </p:txBody>
      </p:sp>
    </p:spTree>
    <p:extLst>
      <p:ext uri="{BB962C8B-B14F-4D97-AF65-F5344CB8AC3E}">
        <p14:creationId xmlns:p14="http://schemas.microsoft.com/office/powerpoint/2010/main" val="4154032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BDA8-5CA0-06D0-930C-4D1227E9CEF6}"/>
              </a:ext>
            </a:extLst>
          </p:cNvPr>
          <p:cNvSpPr>
            <a:spLocks noGrp="1"/>
          </p:cNvSpPr>
          <p:nvPr>
            <p:ph type="title"/>
          </p:nvPr>
        </p:nvSpPr>
        <p:spPr/>
        <p:txBody>
          <a:bodyPr wrap="none">
            <a:normAutofit fontScale="90000"/>
          </a:bodyPr>
          <a:lstStyle/>
          <a:p>
            <a:r>
              <a:rPr lang="en-US" dirty="0"/>
              <a:t>Your responsibilities as a researcher: proposals/budget</a:t>
            </a:r>
          </a:p>
        </p:txBody>
      </p:sp>
      <p:sp>
        <p:nvSpPr>
          <p:cNvPr id="3" name="Content Placeholder 2">
            <a:extLst>
              <a:ext uri="{FF2B5EF4-FFF2-40B4-BE49-F238E27FC236}">
                <a16:creationId xmlns:a16="http://schemas.microsoft.com/office/drawing/2014/main" id="{100EBD63-46A6-3B30-86F5-FD98CFF1F006}"/>
              </a:ext>
            </a:extLst>
          </p:cNvPr>
          <p:cNvSpPr>
            <a:spLocks noGrp="1"/>
          </p:cNvSpPr>
          <p:nvPr>
            <p:ph idx="1"/>
          </p:nvPr>
        </p:nvSpPr>
        <p:spPr/>
        <p:txBody>
          <a:bodyPr>
            <a:normAutofit/>
          </a:bodyPr>
          <a:lstStyle/>
          <a:p>
            <a:r>
              <a:rPr lang="en-US" dirty="0"/>
              <a:t>Allowable costs</a:t>
            </a:r>
          </a:p>
          <a:p>
            <a:pPr lvl="1"/>
            <a:r>
              <a:rPr lang="en-US" dirty="0"/>
              <a:t>Curating data/developing supporting documentation</a:t>
            </a:r>
          </a:p>
          <a:p>
            <a:pPr lvl="1"/>
            <a:r>
              <a:rPr lang="en-US" dirty="0"/>
              <a:t>Preserving/sharing data through repositories</a:t>
            </a:r>
          </a:p>
          <a:p>
            <a:pPr lvl="1"/>
            <a:r>
              <a:rPr lang="en-US" dirty="0"/>
              <a:t>Local data management considerations</a:t>
            </a:r>
          </a:p>
          <a:p>
            <a:r>
              <a:rPr lang="en-US" dirty="0"/>
              <a:t>Unallowable costs</a:t>
            </a:r>
          </a:p>
          <a:p>
            <a:pPr lvl="1"/>
            <a:r>
              <a:rPr lang="en-US" dirty="0"/>
              <a:t>Infrastructure costs typically included in indirect costs</a:t>
            </a:r>
          </a:p>
          <a:p>
            <a:pPr lvl="1"/>
            <a:r>
              <a:rPr lang="en-US" dirty="0"/>
              <a:t>Costs associated with the routine conduct of research (e.g., costs of gaining access to research data)</a:t>
            </a:r>
          </a:p>
          <a:p>
            <a:endParaRPr lang="en-US" dirty="0"/>
          </a:p>
          <a:p>
            <a:endParaRPr lang="en-US" dirty="0"/>
          </a:p>
        </p:txBody>
      </p:sp>
      <p:sp>
        <p:nvSpPr>
          <p:cNvPr id="4" name="Footer Placeholder 3">
            <a:extLst>
              <a:ext uri="{FF2B5EF4-FFF2-40B4-BE49-F238E27FC236}">
                <a16:creationId xmlns:a16="http://schemas.microsoft.com/office/drawing/2014/main" id="{DDBB3ED0-6D1A-B9A9-DF94-18EAA6497DE5}"/>
              </a:ext>
            </a:extLst>
          </p:cNvPr>
          <p:cNvSpPr>
            <a:spLocks noGrp="1"/>
          </p:cNvSpPr>
          <p:nvPr>
            <p:ph type="ftr" sz="quarter" idx="10"/>
          </p:nvPr>
        </p:nvSpPr>
        <p:spPr/>
        <p:txBody>
          <a:bodyPr/>
          <a:lstStyle/>
          <a:p>
            <a:pPr>
              <a:defRPr/>
            </a:pPr>
            <a:r>
              <a:rPr lang="en-US"/>
              <a:t>20 of 45</a:t>
            </a:r>
            <a:endParaRPr lang="en-US" dirty="0"/>
          </a:p>
        </p:txBody>
      </p:sp>
    </p:spTree>
    <p:extLst>
      <p:ext uri="{BB962C8B-B14F-4D97-AF65-F5344CB8AC3E}">
        <p14:creationId xmlns:p14="http://schemas.microsoft.com/office/powerpoint/2010/main" val="132164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BDA8-5CA0-06D0-930C-4D1227E9CEF6}"/>
              </a:ext>
            </a:extLst>
          </p:cNvPr>
          <p:cNvSpPr>
            <a:spLocks noGrp="1"/>
          </p:cNvSpPr>
          <p:nvPr>
            <p:ph type="title"/>
          </p:nvPr>
        </p:nvSpPr>
        <p:spPr/>
        <p:txBody>
          <a:bodyPr wrap="none">
            <a:normAutofit fontScale="90000"/>
          </a:bodyPr>
          <a:lstStyle/>
          <a:p>
            <a:r>
              <a:rPr lang="en-US" dirty="0"/>
              <a:t>Your responsibilities as a researcher: proposals/budget</a:t>
            </a:r>
          </a:p>
        </p:txBody>
      </p:sp>
      <p:sp>
        <p:nvSpPr>
          <p:cNvPr id="3" name="Content Placeholder 2">
            <a:extLst>
              <a:ext uri="{FF2B5EF4-FFF2-40B4-BE49-F238E27FC236}">
                <a16:creationId xmlns:a16="http://schemas.microsoft.com/office/drawing/2014/main" id="{100EBD63-46A6-3B30-86F5-FD98CFF1F006}"/>
              </a:ext>
            </a:extLst>
          </p:cNvPr>
          <p:cNvSpPr>
            <a:spLocks noGrp="1"/>
          </p:cNvSpPr>
          <p:nvPr>
            <p:ph idx="1"/>
          </p:nvPr>
        </p:nvSpPr>
        <p:spPr/>
        <p:txBody>
          <a:bodyPr/>
          <a:lstStyle/>
          <a:p>
            <a:r>
              <a:rPr lang="en-US" dirty="0"/>
              <a:t>R&amp;R Budget Form</a:t>
            </a:r>
          </a:p>
          <a:p>
            <a:endParaRPr lang="en-US" dirty="0"/>
          </a:p>
          <a:p>
            <a:endParaRPr lang="en-US" dirty="0"/>
          </a:p>
          <a:p>
            <a:endParaRPr lang="en-US" dirty="0"/>
          </a:p>
          <a:p>
            <a:endParaRPr lang="en-US" dirty="0"/>
          </a:p>
          <a:p>
            <a:r>
              <a:rPr lang="en-US" dirty="0"/>
              <a:t>PHS 398 Modular Budget Form</a:t>
            </a:r>
          </a:p>
        </p:txBody>
      </p:sp>
      <p:sp>
        <p:nvSpPr>
          <p:cNvPr id="4" name="Footer Placeholder 3">
            <a:extLst>
              <a:ext uri="{FF2B5EF4-FFF2-40B4-BE49-F238E27FC236}">
                <a16:creationId xmlns:a16="http://schemas.microsoft.com/office/drawing/2014/main" id="{DDBB3ED0-6D1A-B9A9-DF94-18EAA6497DE5}"/>
              </a:ext>
            </a:extLst>
          </p:cNvPr>
          <p:cNvSpPr>
            <a:spLocks noGrp="1"/>
          </p:cNvSpPr>
          <p:nvPr>
            <p:ph type="ftr" sz="quarter" idx="10"/>
          </p:nvPr>
        </p:nvSpPr>
        <p:spPr/>
        <p:txBody>
          <a:bodyPr/>
          <a:lstStyle/>
          <a:p>
            <a:pPr>
              <a:defRPr/>
            </a:pPr>
            <a:r>
              <a:rPr lang="en-US"/>
              <a:t>21 of 45</a:t>
            </a:r>
            <a:endParaRPr lang="en-US" dirty="0"/>
          </a:p>
        </p:txBody>
      </p:sp>
      <p:grpSp>
        <p:nvGrpSpPr>
          <p:cNvPr id="6" name="Group 5" descr="screenshot of R&amp;R budget form">
            <a:extLst>
              <a:ext uri="{FF2B5EF4-FFF2-40B4-BE49-F238E27FC236}">
                <a16:creationId xmlns:a16="http://schemas.microsoft.com/office/drawing/2014/main" id="{15802FA3-632B-D454-CC8E-982F1A3EADCC}"/>
              </a:ext>
            </a:extLst>
          </p:cNvPr>
          <p:cNvGrpSpPr/>
          <p:nvPr/>
        </p:nvGrpSpPr>
        <p:grpSpPr>
          <a:xfrm>
            <a:off x="1066800" y="1565952"/>
            <a:ext cx="6356038" cy="2021340"/>
            <a:chOff x="2636040" y="2352519"/>
            <a:chExt cx="6889438" cy="2229161"/>
          </a:xfrm>
        </p:grpSpPr>
        <p:pic>
          <p:nvPicPr>
            <p:cNvPr id="7" name="Picture 6" descr="Section F. Other Direct Costs on the R&amp;R Budget Form, which will be used for DMS Costs">
              <a:extLst>
                <a:ext uri="{FF2B5EF4-FFF2-40B4-BE49-F238E27FC236}">
                  <a16:creationId xmlns:a16="http://schemas.microsoft.com/office/drawing/2014/main" id="{FC2285BF-7FA2-561F-63C6-1BFFAE9CEC38}"/>
                </a:ext>
              </a:extLst>
            </p:cNvPr>
            <p:cNvPicPr>
              <a:picLocks noChangeAspect="1"/>
            </p:cNvPicPr>
            <p:nvPr/>
          </p:nvPicPr>
          <p:blipFill>
            <a:blip r:embed="rId2"/>
            <a:stretch>
              <a:fillRect/>
            </a:stretch>
          </p:blipFill>
          <p:spPr>
            <a:xfrm>
              <a:off x="2666521" y="2352519"/>
              <a:ext cx="6858957" cy="2229161"/>
            </a:xfrm>
            <a:prstGeom prst="rect">
              <a:avLst/>
            </a:prstGeom>
            <a:ln>
              <a:noFill/>
            </a:ln>
            <a:effectLst>
              <a:outerShdw blurRad="292100" dist="139700" dir="2700000" algn="tl" rotWithShape="0">
                <a:srgbClr val="333333">
                  <a:alpha val="65000"/>
                </a:srgbClr>
              </a:outerShdw>
            </a:effectLst>
          </p:spPr>
        </p:pic>
        <p:sp>
          <p:nvSpPr>
            <p:cNvPr id="8" name="Rectangle 7" descr="Box highlighting blank line under Other Direct Costs on the R&amp;R Budget Form where Data Management and Sharing Costs will be indicated">
              <a:extLst>
                <a:ext uri="{FF2B5EF4-FFF2-40B4-BE49-F238E27FC236}">
                  <a16:creationId xmlns:a16="http://schemas.microsoft.com/office/drawing/2014/main" id="{D0899D5E-D2AA-BB41-313B-36E9266F1521}"/>
                </a:ext>
              </a:extLst>
            </p:cNvPr>
            <p:cNvSpPr/>
            <p:nvPr/>
          </p:nvSpPr>
          <p:spPr>
            <a:xfrm>
              <a:off x="2636040" y="3962400"/>
              <a:ext cx="6889437" cy="228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bg1"/>
                  </a:solidFill>
                </a:rPr>
                <a:t>     Data Management and Sharing Costs</a:t>
              </a:r>
            </a:p>
          </p:txBody>
        </p:sp>
      </p:grpSp>
      <p:grpSp>
        <p:nvGrpSpPr>
          <p:cNvPr id="9" name="Group 8" descr="screenshot of modular budget form">
            <a:extLst>
              <a:ext uri="{FF2B5EF4-FFF2-40B4-BE49-F238E27FC236}">
                <a16:creationId xmlns:a16="http://schemas.microsoft.com/office/drawing/2014/main" id="{76171E0A-1CC3-84DD-5F1A-A4C75408108E}"/>
              </a:ext>
            </a:extLst>
          </p:cNvPr>
          <p:cNvGrpSpPr/>
          <p:nvPr/>
        </p:nvGrpSpPr>
        <p:grpSpPr>
          <a:xfrm>
            <a:off x="1105919" y="4648421"/>
            <a:ext cx="6651337" cy="1018798"/>
            <a:chOff x="2711801" y="5343449"/>
            <a:chExt cx="6725589" cy="1047898"/>
          </a:xfrm>
        </p:grpSpPr>
        <p:pic>
          <p:nvPicPr>
            <p:cNvPr id="10" name="Picture 9" descr="Budget Justifications section of the PHS 398 Modular Budget Form showing Personnel Justification, Consortium Justification, and Additional Narrative Justification, which will be used for DMS Costs">
              <a:extLst>
                <a:ext uri="{FF2B5EF4-FFF2-40B4-BE49-F238E27FC236}">
                  <a16:creationId xmlns:a16="http://schemas.microsoft.com/office/drawing/2014/main" id="{7CE4414C-85B3-DDE4-BD7E-47E2F49511C4}"/>
                </a:ext>
              </a:extLst>
            </p:cNvPr>
            <p:cNvPicPr>
              <a:picLocks noChangeAspect="1"/>
            </p:cNvPicPr>
            <p:nvPr/>
          </p:nvPicPr>
          <p:blipFill>
            <a:blip r:embed="rId3"/>
            <a:stretch>
              <a:fillRect/>
            </a:stretch>
          </p:blipFill>
          <p:spPr>
            <a:xfrm>
              <a:off x="2711801" y="5343449"/>
              <a:ext cx="6725589" cy="1047896"/>
            </a:xfrm>
            <a:prstGeom prst="rect">
              <a:avLst/>
            </a:prstGeom>
            <a:ln>
              <a:noFill/>
            </a:ln>
            <a:effectLst>
              <a:outerShdw blurRad="292100" dist="139700" dir="2700000" algn="tl" rotWithShape="0">
                <a:srgbClr val="333333">
                  <a:alpha val="65000"/>
                </a:srgbClr>
              </a:outerShdw>
            </a:effectLst>
          </p:spPr>
        </p:pic>
        <p:sp>
          <p:nvSpPr>
            <p:cNvPr id="11" name="Rectangle 10" descr="Box highlighting location of Additional Narrative Justification where Data Management and Sharing Costs will be indicated on the Modular Budget Form">
              <a:extLst>
                <a:ext uri="{FF2B5EF4-FFF2-40B4-BE49-F238E27FC236}">
                  <a16:creationId xmlns:a16="http://schemas.microsoft.com/office/drawing/2014/main" id="{E9BBE734-101A-5426-6B59-6F75507C01F3}"/>
                </a:ext>
              </a:extLst>
            </p:cNvPr>
            <p:cNvSpPr/>
            <p:nvPr/>
          </p:nvSpPr>
          <p:spPr>
            <a:xfrm>
              <a:off x="3026597" y="6086547"/>
              <a:ext cx="155448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0580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0EBD63-46A6-3B30-86F5-FD98CFF1F006}"/>
              </a:ext>
            </a:extLst>
          </p:cNvPr>
          <p:cNvSpPr>
            <a:spLocks noGrp="1"/>
          </p:cNvSpPr>
          <p:nvPr>
            <p:ph idx="1"/>
          </p:nvPr>
        </p:nvSpPr>
        <p:spPr/>
        <p:txBody>
          <a:bodyPr/>
          <a:lstStyle/>
          <a:p>
            <a:r>
              <a:rPr lang="en-US" dirty="0"/>
              <a:t>Although the actual DMS Plan is not visible to peer reviewers, include ≤ 1/2 page within your budget justification, which </a:t>
            </a:r>
            <a:r>
              <a:rPr lang="en-US" b="1" i="1" u="sng" dirty="0"/>
              <a:t>is</a:t>
            </a:r>
            <a:r>
              <a:rPr lang="en-US" dirty="0"/>
              <a:t> peer reviewed</a:t>
            </a:r>
          </a:p>
          <a:p>
            <a:r>
              <a:rPr lang="en-US" dirty="0"/>
              <a:t>Reviewers may comment on DMS costs based on budget justification</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DDBB3ED0-6D1A-B9A9-DF94-18EAA6497DE5}"/>
              </a:ext>
            </a:extLst>
          </p:cNvPr>
          <p:cNvSpPr>
            <a:spLocks noGrp="1"/>
          </p:cNvSpPr>
          <p:nvPr>
            <p:ph type="ftr" sz="quarter" idx="10"/>
          </p:nvPr>
        </p:nvSpPr>
        <p:spPr/>
        <p:txBody>
          <a:bodyPr/>
          <a:lstStyle/>
          <a:p>
            <a:pPr>
              <a:defRPr/>
            </a:pPr>
            <a:r>
              <a:rPr lang="en-US"/>
              <a:t>22 of 45</a:t>
            </a:r>
            <a:endParaRPr lang="en-US" dirty="0"/>
          </a:p>
        </p:txBody>
      </p:sp>
      <p:sp>
        <p:nvSpPr>
          <p:cNvPr id="7" name="Title 1">
            <a:extLst>
              <a:ext uri="{FF2B5EF4-FFF2-40B4-BE49-F238E27FC236}">
                <a16:creationId xmlns:a16="http://schemas.microsoft.com/office/drawing/2014/main" id="{A1878C6C-9D09-BF99-36B3-8722C21D4163}"/>
              </a:ext>
            </a:extLst>
          </p:cNvPr>
          <p:cNvSpPr>
            <a:spLocks noGrp="1"/>
          </p:cNvSpPr>
          <p:nvPr>
            <p:ph type="title"/>
          </p:nvPr>
        </p:nvSpPr>
        <p:spPr>
          <a:xfrm>
            <a:off x="76200" y="76200"/>
            <a:ext cx="8991600" cy="533400"/>
          </a:xfrm>
        </p:spPr>
        <p:txBody>
          <a:bodyPr wrap="none">
            <a:normAutofit fontScale="90000"/>
          </a:bodyPr>
          <a:lstStyle/>
          <a:p>
            <a:r>
              <a:rPr lang="en-US" dirty="0"/>
              <a:t>Your responsibilities as a researcher: proposals/budget</a:t>
            </a:r>
          </a:p>
        </p:txBody>
      </p:sp>
    </p:spTree>
    <p:extLst>
      <p:ext uri="{BB962C8B-B14F-4D97-AF65-F5344CB8AC3E}">
        <p14:creationId xmlns:p14="http://schemas.microsoft.com/office/powerpoint/2010/main" val="3873180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93686-8057-C062-F59B-4120949FC545}"/>
              </a:ext>
            </a:extLst>
          </p:cNvPr>
          <p:cNvSpPr>
            <a:spLocks noGrp="1"/>
          </p:cNvSpPr>
          <p:nvPr>
            <p:ph type="title"/>
          </p:nvPr>
        </p:nvSpPr>
        <p:spPr/>
        <p:txBody>
          <a:bodyPr>
            <a:noAutofit/>
          </a:bodyPr>
          <a:lstStyle/>
          <a:p>
            <a:r>
              <a:rPr lang="en-US" sz="3000" dirty="0"/>
              <a:t>Your responsibilities as a researcher: performance period</a:t>
            </a:r>
          </a:p>
        </p:txBody>
      </p:sp>
      <p:sp>
        <p:nvSpPr>
          <p:cNvPr id="3" name="Content Placeholder 2">
            <a:extLst>
              <a:ext uri="{FF2B5EF4-FFF2-40B4-BE49-F238E27FC236}">
                <a16:creationId xmlns:a16="http://schemas.microsoft.com/office/drawing/2014/main" id="{573AEE0B-15E6-0447-D0A1-406BD5451098}"/>
              </a:ext>
            </a:extLst>
          </p:cNvPr>
          <p:cNvSpPr>
            <a:spLocks noGrp="1"/>
          </p:cNvSpPr>
          <p:nvPr>
            <p:ph idx="1"/>
          </p:nvPr>
        </p:nvSpPr>
        <p:spPr/>
        <p:txBody>
          <a:bodyPr>
            <a:normAutofit lnSpcReduction="10000"/>
          </a:bodyPr>
          <a:lstStyle/>
          <a:p>
            <a:r>
              <a:rPr lang="en-US" dirty="0"/>
              <a:t>Approved DMS Plan becomes a term and condition of award</a:t>
            </a:r>
          </a:p>
          <a:p>
            <a:r>
              <a:rPr lang="en-US" dirty="0"/>
              <a:t>Data sharing must be implemented no later than (whichever comes first):</a:t>
            </a:r>
          </a:p>
          <a:p>
            <a:pPr lvl="1"/>
            <a:r>
              <a:rPr lang="en-US" dirty="0"/>
              <a:t>First publication</a:t>
            </a:r>
          </a:p>
          <a:p>
            <a:pPr lvl="1"/>
            <a:r>
              <a:rPr lang="en-US" dirty="0"/>
              <a:t>End of award period </a:t>
            </a:r>
          </a:p>
          <a:p>
            <a:r>
              <a:rPr lang="en-US" dirty="0"/>
              <a:t>DMS Plans may be updated throughout award lifecycle if revisions are necessary</a:t>
            </a:r>
          </a:p>
          <a:p>
            <a:pPr lvl="1"/>
            <a:r>
              <a:rPr lang="en-US" dirty="0"/>
              <a:t>Changes must be approved by Officer</a:t>
            </a:r>
          </a:p>
          <a:p>
            <a:r>
              <a:rPr lang="en-US" dirty="0"/>
              <a:t>DMS Plan is part of RPPR</a:t>
            </a:r>
          </a:p>
          <a:p>
            <a:pPr lvl="1"/>
            <a:r>
              <a:rPr lang="en-US" dirty="0"/>
              <a:t>DMS Plan is reviewed annually</a:t>
            </a:r>
          </a:p>
          <a:p>
            <a:endParaRPr lang="en-US" dirty="0"/>
          </a:p>
        </p:txBody>
      </p:sp>
      <p:sp>
        <p:nvSpPr>
          <p:cNvPr id="4" name="Footer Placeholder 3">
            <a:extLst>
              <a:ext uri="{FF2B5EF4-FFF2-40B4-BE49-F238E27FC236}">
                <a16:creationId xmlns:a16="http://schemas.microsoft.com/office/drawing/2014/main" id="{6DFC5D7E-7E9F-10BA-F85E-5C16EC34D4D2}"/>
              </a:ext>
            </a:extLst>
          </p:cNvPr>
          <p:cNvSpPr>
            <a:spLocks noGrp="1"/>
          </p:cNvSpPr>
          <p:nvPr>
            <p:ph type="ftr" sz="quarter" idx="10"/>
          </p:nvPr>
        </p:nvSpPr>
        <p:spPr/>
        <p:txBody>
          <a:bodyPr/>
          <a:lstStyle/>
          <a:p>
            <a:pPr>
              <a:defRPr/>
            </a:pPr>
            <a:r>
              <a:rPr lang="en-US"/>
              <a:t>23 of 45</a:t>
            </a:r>
            <a:endParaRPr lang="en-US" dirty="0"/>
          </a:p>
        </p:txBody>
      </p:sp>
    </p:spTree>
    <p:extLst>
      <p:ext uri="{BB962C8B-B14F-4D97-AF65-F5344CB8AC3E}">
        <p14:creationId xmlns:p14="http://schemas.microsoft.com/office/powerpoint/2010/main" val="158053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93686-8057-C062-F59B-4120949FC545}"/>
              </a:ext>
            </a:extLst>
          </p:cNvPr>
          <p:cNvSpPr>
            <a:spLocks noGrp="1"/>
          </p:cNvSpPr>
          <p:nvPr>
            <p:ph type="title"/>
          </p:nvPr>
        </p:nvSpPr>
        <p:spPr/>
        <p:txBody>
          <a:bodyPr>
            <a:noAutofit/>
          </a:bodyPr>
          <a:lstStyle/>
          <a:p>
            <a:r>
              <a:rPr lang="en-US" sz="3000" dirty="0"/>
              <a:t>Your responsibilities as a researcher: post-performance</a:t>
            </a:r>
          </a:p>
        </p:txBody>
      </p:sp>
      <p:sp>
        <p:nvSpPr>
          <p:cNvPr id="3" name="Content Placeholder 2">
            <a:extLst>
              <a:ext uri="{FF2B5EF4-FFF2-40B4-BE49-F238E27FC236}">
                <a16:creationId xmlns:a16="http://schemas.microsoft.com/office/drawing/2014/main" id="{573AEE0B-15E6-0447-D0A1-406BD5451098}"/>
              </a:ext>
            </a:extLst>
          </p:cNvPr>
          <p:cNvSpPr>
            <a:spLocks noGrp="1"/>
          </p:cNvSpPr>
          <p:nvPr>
            <p:ph idx="1"/>
          </p:nvPr>
        </p:nvSpPr>
        <p:spPr/>
        <p:txBody>
          <a:bodyPr>
            <a:normAutofit/>
          </a:bodyPr>
          <a:lstStyle/>
          <a:p>
            <a:r>
              <a:rPr lang="en-US" dirty="0"/>
              <a:t>Little documentation exist so far</a:t>
            </a:r>
            <a:br>
              <a:rPr lang="en-US" dirty="0"/>
            </a:br>
            <a:r>
              <a:rPr lang="en-US" sz="2000" dirty="0"/>
              <a:t>“Recipients generally must retain financial and programmatic records, supporting documents, statistical records, and all other records that are required by the terms of a grant, or may reasonably be considered pertinent to a grant, for a period of </a:t>
            </a:r>
            <a:r>
              <a:rPr lang="en-US" sz="2000" u="sng" dirty="0"/>
              <a:t>3 years from the date the annual FFR is submitted</a:t>
            </a:r>
            <a:r>
              <a:rPr lang="en-US" sz="2000" dirty="0"/>
              <a:t>. For awards issued under the SNAP authorities, the three-year retention period is calculated from the date the FFR is submitted for the entire competitive segment.”</a:t>
            </a:r>
          </a:p>
          <a:p>
            <a:endParaRPr lang="en-US" sz="2000" dirty="0"/>
          </a:p>
          <a:p>
            <a:r>
              <a:rPr lang="en-US" sz="3600" dirty="0"/>
              <a:t>Optimally a data and code repository will remain in perpetuity</a:t>
            </a:r>
          </a:p>
          <a:p>
            <a:r>
              <a:rPr lang="en-US" sz="3600" dirty="0"/>
              <a:t>Repositories, DOI, etc.</a:t>
            </a:r>
          </a:p>
          <a:p>
            <a:endParaRPr lang="en-US" sz="4400" dirty="0"/>
          </a:p>
        </p:txBody>
      </p:sp>
      <p:sp>
        <p:nvSpPr>
          <p:cNvPr id="4" name="Footer Placeholder 3">
            <a:extLst>
              <a:ext uri="{FF2B5EF4-FFF2-40B4-BE49-F238E27FC236}">
                <a16:creationId xmlns:a16="http://schemas.microsoft.com/office/drawing/2014/main" id="{6DFC5D7E-7E9F-10BA-F85E-5C16EC34D4D2}"/>
              </a:ext>
            </a:extLst>
          </p:cNvPr>
          <p:cNvSpPr>
            <a:spLocks noGrp="1"/>
          </p:cNvSpPr>
          <p:nvPr>
            <p:ph type="ftr" sz="quarter" idx="10"/>
          </p:nvPr>
        </p:nvSpPr>
        <p:spPr/>
        <p:txBody>
          <a:bodyPr/>
          <a:lstStyle/>
          <a:p>
            <a:pPr>
              <a:defRPr/>
            </a:pPr>
            <a:r>
              <a:rPr lang="en-US"/>
              <a:t>24 of 45</a:t>
            </a:r>
            <a:endParaRPr lang="en-US" dirty="0"/>
          </a:p>
        </p:txBody>
      </p:sp>
      <p:sp>
        <p:nvSpPr>
          <p:cNvPr id="5" name="TextBox 4">
            <a:extLst>
              <a:ext uri="{FF2B5EF4-FFF2-40B4-BE49-F238E27FC236}">
                <a16:creationId xmlns:a16="http://schemas.microsoft.com/office/drawing/2014/main" id="{325C7482-C18E-40CB-C895-77146F531559}"/>
              </a:ext>
            </a:extLst>
          </p:cNvPr>
          <p:cNvSpPr txBox="1"/>
          <p:nvPr/>
        </p:nvSpPr>
        <p:spPr>
          <a:xfrm>
            <a:off x="2286000" y="-1752600"/>
            <a:ext cx="184731" cy="369332"/>
          </a:xfrm>
          <a:prstGeom prst="rect">
            <a:avLst/>
          </a:prstGeom>
          <a:noFill/>
        </p:spPr>
        <p:txBody>
          <a:bodyPr wrap="none" rtlCol="0">
            <a:spAutoFit/>
          </a:bodyPr>
          <a:lstStyle/>
          <a:p>
            <a:endParaRPr lang="en-US" dirty="0">
              <a:latin typeface="Calibri" panose="020F0502020204030204" pitchFamily="34" charset="0"/>
            </a:endParaRPr>
          </a:p>
        </p:txBody>
      </p:sp>
      <p:sp>
        <p:nvSpPr>
          <p:cNvPr id="6" name="TextBox 5">
            <a:extLst>
              <a:ext uri="{FF2B5EF4-FFF2-40B4-BE49-F238E27FC236}">
                <a16:creationId xmlns:a16="http://schemas.microsoft.com/office/drawing/2014/main" id="{0346A666-0FAB-2BD8-26A3-40DDF17B9686}"/>
              </a:ext>
            </a:extLst>
          </p:cNvPr>
          <p:cNvSpPr txBox="1"/>
          <p:nvPr/>
        </p:nvSpPr>
        <p:spPr>
          <a:xfrm>
            <a:off x="1295400" y="3505200"/>
            <a:ext cx="6971076" cy="369332"/>
          </a:xfrm>
          <a:prstGeom prst="rect">
            <a:avLst/>
          </a:prstGeom>
          <a:noFill/>
        </p:spPr>
        <p:txBody>
          <a:bodyPr wrap="none" rtlCol="0">
            <a:spAutoFit/>
          </a:bodyPr>
          <a:lstStyle/>
          <a:p>
            <a:r>
              <a:rPr lang="en-US" dirty="0">
                <a:latin typeface="Calibri" panose="020F0502020204030204" pitchFamily="34" charset="0"/>
                <a:hlinkClick r:id="rId2"/>
              </a:rPr>
              <a:t>https://grants.nih.gov/grants/post-award-monitoring-and-reporting.htm</a:t>
            </a:r>
            <a:r>
              <a:rPr lang="en-US" dirty="0">
                <a:latin typeface="Calibri" panose="020F0502020204030204" pitchFamily="34" charset="0"/>
              </a:rPr>
              <a:t> </a:t>
            </a:r>
          </a:p>
        </p:txBody>
      </p:sp>
    </p:spTree>
    <p:extLst>
      <p:ext uri="{BB962C8B-B14F-4D97-AF65-F5344CB8AC3E}">
        <p14:creationId xmlns:p14="http://schemas.microsoft.com/office/powerpoint/2010/main" val="414858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5FA93-84C8-626E-701F-EBD122C9F88C}"/>
              </a:ext>
            </a:extLst>
          </p:cNvPr>
          <p:cNvSpPr>
            <a:spLocks noGrp="1"/>
          </p:cNvSpPr>
          <p:nvPr>
            <p:ph type="title"/>
          </p:nvPr>
        </p:nvSpPr>
        <p:spPr/>
        <p:txBody>
          <a:bodyPr>
            <a:normAutofit fontScale="90000"/>
          </a:bodyPr>
          <a:lstStyle/>
          <a:p>
            <a:r>
              <a:rPr lang="en-US" dirty="0"/>
              <a:t>Other (online) resources</a:t>
            </a:r>
          </a:p>
        </p:txBody>
      </p:sp>
      <p:sp>
        <p:nvSpPr>
          <p:cNvPr id="3" name="Content Placeholder 2">
            <a:extLst>
              <a:ext uri="{FF2B5EF4-FFF2-40B4-BE49-F238E27FC236}">
                <a16:creationId xmlns:a16="http://schemas.microsoft.com/office/drawing/2014/main" id="{0BD2B23F-99A3-8DCD-294B-DB096F7A6322}"/>
              </a:ext>
            </a:extLst>
          </p:cNvPr>
          <p:cNvSpPr>
            <a:spLocks noGrp="1"/>
          </p:cNvSpPr>
          <p:nvPr>
            <p:ph idx="1"/>
          </p:nvPr>
        </p:nvSpPr>
        <p:spPr/>
        <p:txBody>
          <a:bodyPr/>
          <a:lstStyle/>
          <a:p>
            <a:r>
              <a:rPr lang="en-US" dirty="0"/>
              <a:t>FAQ: </a:t>
            </a:r>
            <a:r>
              <a:rPr lang="en-US" dirty="0">
                <a:hlinkClick r:id="rId2"/>
              </a:rPr>
              <a:t>https://sharing.nih.gov/faqs#/data-management-and-sharing-policy.htm</a:t>
            </a:r>
            <a:r>
              <a:rPr lang="en-US" dirty="0"/>
              <a:t> </a:t>
            </a:r>
          </a:p>
          <a:p>
            <a:r>
              <a:rPr lang="en-US" dirty="0"/>
              <a:t>Final NIH Policy for Data Management and Sharing </a:t>
            </a:r>
            <a:r>
              <a:rPr lang="en-US" dirty="0">
                <a:hlinkClick r:id="rId3"/>
              </a:rPr>
              <a:t>https://grants.nih.gov/grants/guide/notice-files/NOT-OD-21-013.html</a:t>
            </a:r>
            <a:endParaRPr lang="en-US" dirty="0"/>
          </a:p>
        </p:txBody>
      </p:sp>
      <p:sp>
        <p:nvSpPr>
          <p:cNvPr id="4" name="Footer Placeholder 3">
            <a:extLst>
              <a:ext uri="{FF2B5EF4-FFF2-40B4-BE49-F238E27FC236}">
                <a16:creationId xmlns:a16="http://schemas.microsoft.com/office/drawing/2014/main" id="{13083DA6-1C6A-192D-A246-C9D864074A58}"/>
              </a:ext>
            </a:extLst>
          </p:cNvPr>
          <p:cNvSpPr>
            <a:spLocks noGrp="1"/>
          </p:cNvSpPr>
          <p:nvPr>
            <p:ph type="ftr" sz="quarter" idx="10"/>
          </p:nvPr>
        </p:nvSpPr>
        <p:spPr/>
        <p:txBody>
          <a:bodyPr/>
          <a:lstStyle/>
          <a:p>
            <a:pPr>
              <a:defRPr/>
            </a:pPr>
            <a:r>
              <a:rPr lang="en-US"/>
              <a:t>25 of 45</a:t>
            </a:r>
            <a:endParaRPr lang="en-US" dirty="0"/>
          </a:p>
        </p:txBody>
      </p:sp>
    </p:spTree>
    <p:extLst>
      <p:ext uri="{BB962C8B-B14F-4D97-AF65-F5344CB8AC3E}">
        <p14:creationId xmlns:p14="http://schemas.microsoft.com/office/powerpoint/2010/main" val="2068124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EF3D3-1E18-FBBF-27A0-58EE491DD541}"/>
              </a:ext>
            </a:extLst>
          </p:cNvPr>
          <p:cNvSpPr>
            <a:spLocks noGrp="1"/>
          </p:cNvSpPr>
          <p:nvPr>
            <p:ph type="title"/>
          </p:nvPr>
        </p:nvSpPr>
        <p:spPr/>
        <p:txBody>
          <a:bodyPr>
            <a:normAutofit fontScale="90000"/>
          </a:bodyPr>
          <a:lstStyle/>
          <a:p>
            <a:r>
              <a:rPr lang="en-US" dirty="0"/>
              <a:t>Policy and Supplemental Information</a:t>
            </a:r>
          </a:p>
        </p:txBody>
      </p:sp>
      <p:sp>
        <p:nvSpPr>
          <p:cNvPr id="5" name="Content Placeholder 4">
            <a:extLst>
              <a:ext uri="{FF2B5EF4-FFF2-40B4-BE49-F238E27FC236}">
                <a16:creationId xmlns:a16="http://schemas.microsoft.com/office/drawing/2014/main" id="{483CA208-0443-8A8F-902E-612ACD8FF3D1}"/>
              </a:ext>
            </a:extLst>
          </p:cNvPr>
          <p:cNvSpPr>
            <a:spLocks noGrp="1"/>
          </p:cNvSpPr>
          <p:nvPr>
            <p:ph idx="1"/>
          </p:nvPr>
        </p:nvSpPr>
        <p:spPr/>
        <p:txBody>
          <a:bodyPr>
            <a:normAutofit/>
          </a:bodyPr>
          <a:lstStyle/>
          <a:p>
            <a:pPr lvl="0"/>
            <a:r>
              <a:rPr lang="en-US" sz="2100" b="1" dirty="0">
                <a:hlinkClick r:id="rId2"/>
              </a:rPr>
              <a:t>NOT-OD-21-013</a:t>
            </a:r>
            <a:r>
              <a:rPr lang="en-US" sz="2100" dirty="0"/>
              <a:t> – Final NIH Policy for Data Management and Sharing</a:t>
            </a:r>
            <a:br>
              <a:rPr lang="en-US" sz="2100" dirty="0"/>
            </a:br>
            <a:endParaRPr lang="en-US" sz="2100" dirty="0"/>
          </a:p>
          <a:p>
            <a:pPr lvl="0"/>
            <a:r>
              <a:rPr lang="en-US" sz="2100" b="1" dirty="0">
                <a:hlinkClick r:id="rId3"/>
              </a:rPr>
              <a:t>NOT-OD-21-014</a:t>
            </a:r>
            <a:r>
              <a:rPr lang="en-US" sz="2100" dirty="0"/>
              <a:t> – Supplemental Information to the NIH Policy for Data Management and Sharing: Elements of an NIH Data Management and Sharing Plan</a:t>
            </a:r>
            <a:br>
              <a:rPr lang="en-US" sz="2100" dirty="0"/>
            </a:br>
            <a:endParaRPr lang="en-US" sz="2100" dirty="0"/>
          </a:p>
          <a:p>
            <a:pPr lvl="0"/>
            <a:r>
              <a:rPr lang="en-US" sz="2100" b="1" dirty="0">
                <a:hlinkClick r:id="rId4"/>
              </a:rPr>
              <a:t>NOT-OD-21-015</a:t>
            </a:r>
            <a:r>
              <a:rPr lang="en-US" sz="2100" dirty="0"/>
              <a:t> – Supplemental Information to the NIH Policy for Data Management and Sharing: Allowable Costs for Data Management and Sharing</a:t>
            </a:r>
            <a:br>
              <a:rPr lang="en-US" sz="2100" dirty="0"/>
            </a:br>
            <a:endParaRPr lang="en-US" sz="2100" dirty="0"/>
          </a:p>
          <a:p>
            <a:pPr lvl="0"/>
            <a:r>
              <a:rPr lang="en-US" sz="2100" b="1" dirty="0">
                <a:hlinkClick r:id="rId5"/>
              </a:rPr>
              <a:t>NOT-OD-21-016</a:t>
            </a:r>
            <a:r>
              <a:rPr lang="en-US" sz="2100" dirty="0"/>
              <a:t> – Supplemental Information to the NIH Policy for Data Management and Sharing: Selecting a Repository for Data Resulting from NIH-Supported Research</a:t>
            </a:r>
          </a:p>
        </p:txBody>
      </p:sp>
      <p:sp>
        <p:nvSpPr>
          <p:cNvPr id="3" name="Slide Number Placeholder 2">
            <a:extLst>
              <a:ext uri="{FF2B5EF4-FFF2-40B4-BE49-F238E27FC236}">
                <a16:creationId xmlns:a16="http://schemas.microsoft.com/office/drawing/2014/main" id="{262C762A-9D14-F59C-A45A-6605412EDECA}"/>
              </a:ext>
            </a:extLst>
          </p:cNvPr>
          <p:cNvSpPr>
            <a:spLocks noGrp="1"/>
          </p:cNvSpPr>
          <p:nvPr>
            <p:ph type="sldNum" sz="quarter" idx="10"/>
          </p:nvPr>
        </p:nvSpPr>
        <p:spPr/>
        <p:txBody>
          <a:bodyPr/>
          <a:lstStyle/>
          <a:p>
            <a:fld id="{D303D29F-C580-5C4D-AAA1-94293C4E9288}" type="slidenum">
              <a:rPr lang="en-US" smtClean="0"/>
              <a:pPr/>
              <a:t>26</a:t>
            </a:fld>
            <a:endParaRPr lang="en-US" dirty="0"/>
          </a:p>
        </p:txBody>
      </p:sp>
      <p:sp>
        <p:nvSpPr>
          <p:cNvPr id="2" name="Footer Placeholder 1">
            <a:extLst>
              <a:ext uri="{FF2B5EF4-FFF2-40B4-BE49-F238E27FC236}">
                <a16:creationId xmlns:a16="http://schemas.microsoft.com/office/drawing/2014/main" id="{5F04A768-5EBE-6AA5-1920-A8A47D084700}"/>
              </a:ext>
            </a:extLst>
          </p:cNvPr>
          <p:cNvSpPr>
            <a:spLocks noGrp="1"/>
          </p:cNvSpPr>
          <p:nvPr>
            <p:ph type="ftr" sz="quarter" idx="10"/>
          </p:nvPr>
        </p:nvSpPr>
        <p:spPr/>
        <p:txBody>
          <a:bodyPr/>
          <a:lstStyle/>
          <a:p>
            <a:pPr>
              <a:defRPr/>
            </a:pPr>
            <a:r>
              <a:rPr lang="en-US"/>
              <a:t>26 of 45</a:t>
            </a:r>
            <a:endParaRPr lang="en-US" dirty="0"/>
          </a:p>
        </p:txBody>
      </p:sp>
    </p:spTree>
    <p:extLst>
      <p:ext uri="{BB962C8B-B14F-4D97-AF65-F5344CB8AC3E}">
        <p14:creationId xmlns:p14="http://schemas.microsoft.com/office/powerpoint/2010/main" val="1176853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FB3EB-5208-FAA2-4C7D-915B4ACF6F52}"/>
              </a:ext>
            </a:extLst>
          </p:cNvPr>
          <p:cNvSpPr>
            <a:spLocks noGrp="1"/>
          </p:cNvSpPr>
          <p:nvPr>
            <p:ph type="title"/>
          </p:nvPr>
        </p:nvSpPr>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C179BA8-1AB0-F3DC-41BE-99B925AF7E73}"/>
              </a:ext>
            </a:extLst>
          </p:cNvPr>
          <p:cNvSpPr>
            <a:spLocks noGrp="1"/>
          </p:cNvSpPr>
          <p:nvPr>
            <p:ph idx="1"/>
          </p:nvPr>
        </p:nvSpPr>
        <p:spPr/>
        <p:txBody>
          <a:bodyPr/>
          <a:lstStyle/>
          <a:p>
            <a:r>
              <a:rPr lang="en-US" dirty="0"/>
              <a:t>Additional slides from NIH</a:t>
            </a:r>
          </a:p>
        </p:txBody>
      </p:sp>
      <p:sp>
        <p:nvSpPr>
          <p:cNvPr id="4" name="Footer Placeholder 3">
            <a:extLst>
              <a:ext uri="{FF2B5EF4-FFF2-40B4-BE49-F238E27FC236}">
                <a16:creationId xmlns:a16="http://schemas.microsoft.com/office/drawing/2014/main" id="{AB1A8716-15DD-F01E-DFD3-EB0D67FE3148}"/>
              </a:ext>
            </a:extLst>
          </p:cNvPr>
          <p:cNvSpPr>
            <a:spLocks noGrp="1"/>
          </p:cNvSpPr>
          <p:nvPr>
            <p:ph type="ftr" sz="quarter" idx="10"/>
          </p:nvPr>
        </p:nvSpPr>
        <p:spPr/>
        <p:txBody>
          <a:bodyPr/>
          <a:lstStyle/>
          <a:p>
            <a:pPr>
              <a:defRPr/>
            </a:pPr>
            <a:r>
              <a:rPr lang="en-US"/>
              <a:t>27 of 45</a:t>
            </a:r>
            <a:endParaRPr lang="en-US" dirty="0"/>
          </a:p>
        </p:txBody>
      </p:sp>
    </p:spTree>
    <p:extLst>
      <p:ext uri="{BB962C8B-B14F-4D97-AF65-F5344CB8AC3E}">
        <p14:creationId xmlns:p14="http://schemas.microsoft.com/office/powerpoint/2010/main" val="992704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650B0-C230-1EF7-ADB4-B53844DF820C}"/>
              </a:ext>
            </a:extLst>
          </p:cNvPr>
          <p:cNvSpPr>
            <a:spLocks noGrp="1"/>
          </p:cNvSpPr>
          <p:nvPr>
            <p:ph idx="1"/>
          </p:nvPr>
        </p:nvSpPr>
        <p:spPr/>
        <p:txBody>
          <a:bodyPr>
            <a:normAutofit fontScale="92500" lnSpcReduction="20000"/>
          </a:bodyPr>
          <a:lstStyle/>
          <a:p>
            <a:pPr marL="257175" indent="-257175">
              <a:spcAft>
                <a:spcPts val="900"/>
              </a:spcAft>
              <a:buClr>
                <a:srgbClr val="0070C0"/>
              </a:buClr>
              <a:buFont typeface="Arial" panose="020B0604020202020204" pitchFamily="34" charset="0"/>
              <a:buChar char="•"/>
            </a:pPr>
            <a:r>
              <a:rPr lang="en-US" sz="2400" b="1" dirty="0">
                <a:solidFill>
                  <a:schemeClr val="accent2"/>
                </a:solidFill>
                <a:cs typeface="Calibri" panose="020F0502020204030204" pitchFamily="34" charset="0"/>
                <a:hlinkClick r:id="rId2"/>
              </a:rPr>
              <a:t>NOT-OD-22-189</a:t>
            </a:r>
            <a:r>
              <a:rPr lang="en-US" sz="2400" b="1" dirty="0">
                <a:solidFill>
                  <a:schemeClr val="accent2"/>
                </a:solidFill>
                <a:cs typeface="Calibri" panose="020F0502020204030204" pitchFamily="34" charset="0"/>
              </a:rPr>
              <a:t> </a:t>
            </a:r>
            <a:r>
              <a:rPr lang="en-US" noProof="0" dirty="0">
                <a:cs typeface="Calibri" panose="020F0502020204030204" pitchFamily="34" charset="0"/>
              </a:rPr>
              <a:t>–</a:t>
            </a:r>
            <a:r>
              <a:rPr lang="en-US" sz="2400" b="1" dirty="0">
                <a:solidFill>
                  <a:schemeClr val="accent2"/>
                </a:solidFill>
                <a:cs typeface="Calibri" panose="020F0502020204030204" pitchFamily="34" charset="0"/>
              </a:rPr>
              <a:t> </a:t>
            </a:r>
            <a:r>
              <a:rPr lang="en-US" sz="2400" dirty="0">
                <a:cs typeface="Calibri" panose="020F0502020204030204" pitchFamily="34" charset="0"/>
              </a:rPr>
              <a:t>Implementation Details for the NIH Data Management and Sharing Policy (August 5)</a:t>
            </a:r>
          </a:p>
          <a:p>
            <a:pPr marL="257175" indent="-257175">
              <a:spcAft>
                <a:spcPts val="900"/>
              </a:spcAft>
              <a:buClr>
                <a:srgbClr val="0070C0"/>
              </a:buClr>
            </a:pPr>
            <a:r>
              <a:rPr lang="en-US" sz="2400" b="1" dirty="0">
                <a:solidFill>
                  <a:schemeClr val="accent2"/>
                </a:solidFill>
                <a:cs typeface="Calibri" panose="020F0502020204030204" pitchFamily="34" charset="0"/>
                <a:hlinkClick r:id="rId3"/>
              </a:rPr>
              <a:t>NOT-OD-22-195</a:t>
            </a:r>
            <a:r>
              <a:rPr lang="en-US" sz="2400" b="1" dirty="0">
                <a:solidFill>
                  <a:schemeClr val="accent2"/>
                </a:solidFill>
                <a:cs typeface="Calibri" panose="020F0502020204030204" pitchFamily="34" charset="0"/>
              </a:rPr>
              <a:t> </a:t>
            </a:r>
            <a:r>
              <a:rPr lang="en-US" noProof="0" dirty="0">
                <a:cs typeface="Calibri" panose="020F0502020204030204" pitchFamily="34" charset="0"/>
              </a:rPr>
              <a:t>–</a:t>
            </a:r>
            <a:r>
              <a:rPr lang="en-US" sz="2400" b="1" dirty="0">
                <a:solidFill>
                  <a:schemeClr val="accent2"/>
                </a:solidFill>
                <a:cs typeface="Calibri" panose="020F0502020204030204" pitchFamily="34" charset="0"/>
              </a:rPr>
              <a:t> </a:t>
            </a:r>
            <a:r>
              <a:rPr lang="en-US" sz="2400" dirty="0">
                <a:cs typeface="Calibri" panose="020F0502020204030204" pitchFamily="34" charset="0"/>
              </a:rPr>
              <a:t>New NIH "FORMS-H" Grant Application Forms and Instructions Coming for Due Dates on or after January 25, 2023 (August 8)</a:t>
            </a:r>
          </a:p>
          <a:p>
            <a:pPr marL="257175" indent="-257175">
              <a:spcAft>
                <a:spcPts val="900"/>
              </a:spcAft>
              <a:buClr>
                <a:srgbClr val="0070C0"/>
              </a:buClr>
              <a:buFont typeface="Arial" panose="020B0604020202020204" pitchFamily="34" charset="0"/>
              <a:buChar char="•"/>
            </a:pPr>
            <a:r>
              <a:rPr lang="en-US" sz="2400" b="1" dirty="0">
                <a:solidFill>
                  <a:schemeClr val="accent2"/>
                </a:solidFill>
                <a:cs typeface="Calibri" panose="020F0502020204030204" pitchFamily="34" charset="0"/>
                <a:hlinkClick r:id="rId4"/>
              </a:rPr>
              <a:t>NOT-OD-22-198</a:t>
            </a:r>
            <a:r>
              <a:rPr lang="en-US" sz="2400" b="1" dirty="0">
                <a:solidFill>
                  <a:schemeClr val="accent2"/>
                </a:solidFill>
                <a:cs typeface="Calibri" panose="020F0502020204030204" pitchFamily="34" charset="0"/>
              </a:rPr>
              <a:t> </a:t>
            </a:r>
            <a:r>
              <a:rPr lang="en-US" noProof="0" dirty="0">
                <a:cs typeface="Calibri" panose="020F0502020204030204" pitchFamily="34" charset="0"/>
              </a:rPr>
              <a:t>–</a:t>
            </a:r>
            <a:r>
              <a:rPr lang="en-US" sz="2400" b="1" dirty="0">
                <a:solidFill>
                  <a:schemeClr val="accent2"/>
                </a:solidFill>
                <a:cs typeface="Calibri" panose="020F0502020204030204" pitchFamily="34" charset="0"/>
              </a:rPr>
              <a:t> </a:t>
            </a:r>
            <a:r>
              <a:rPr lang="en-US" sz="2400" dirty="0">
                <a:cs typeface="Calibri" panose="020F0502020204030204" pitchFamily="34" charset="0"/>
              </a:rPr>
              <a:t>Implementation Changes for Genomic Data Sharing Plans Included with Applications Due on or after January 25, 2023 (August 31) </a:t>
            </a:r>
          </a:p>
          <a:p>
            <a:pPr marL="257175" indent="-257175">
              <a:spcAft>
                <a:spcPts val="900"/>
              </a:spcAft>
              <a:buClr>
                <a:srgbClr val="0070C0"/>
              </a:buClr>
            </a:pPr>
            <a:r>
              <a:rPr lang="en-US" sz="2400" b="1" dirty="0">
                <a:solidFill>
                  <a:schemeClr val="accent2"/>
                </a:solidFill>
                <a:cs typeface="Calibri" panose="020F0502020204030204" pitchFamily="34" charset="0"/>
                <a:hlinkClick r:id="rId5"/>
              </a:rPr>
              <a:t>NOT-OD-22-213</a:t>
            </a:r>
            <a:r>
              <a:rPr lang="en-US" sz="2400" b="1" dirty="0">
                <a:solidFill>
                  <a:schemeClr val="accent2"/>
                </a:solidFill>
                <a:cs typeface="Calibri" panose="020F0502020204030204" pitchFamily="34" charset="0"/>
              </a:rPr>
              <a:t> </a:t>
            </a:r>
            <a:r>
              <a:rPr lang="en-US" noProof="0" dirty="0">
                <a:cs typeface="Calibri" panose="020F0502020204030204" pitchFamily="34" charset="0"/>
              </a:rPr>
              <a:t>–</a:t>
            </a:r>
            <a:r>
              <a:rPr lang="en-US" sz="2400" b="1" dirty="0">
                <a:solidFill>
                  <a:schemeClr val="accent2"/>
                </a:solidFill>
                <a:cs typeface="Calibri" panose="020F0502020204030204" pitchFamily="34" charset="0"/>
              </a:rPr>
              <a:t> </a:t>
            </a:r>
            <a:r>
              <a:rPr lang="en-US" sz="2400" dirty="0">
                <a:cs typeface="Calibri" panose="020F0502020204030204" pitchFamily="34" charset="0"/>
              </a:rPr>
              <a:t>Supplemental Information to the NIH Policy for Data Management and Sharing: Protecting Privacy When Sharing Human Research Participant Data (September 21) </a:t>
            </a:r>
          </a:p>
          <a:p>
            <a:pPr marL="257175" indent="-257175">
              <a:spcAft>
                <a:spcPts val="900"/>
              </a:spcAft>
              <a:buClr>
                <a:srgbClr val="0070C0"/>
              </a:buClr>
            </a:pPr>
            <a:r>
              <a:rPr lang="en-US" sz="2400" b="1" dirty="0">
                <a:solidFill>
                  <a:schemeClr val="accent2"/>
                </a:solidFill>
                <a:cs typeface="Calibri" panose="020F0502020204030204" pitchFamily="34" charset="0"/>
                <a:hlinkClick r:id="rId6"/>
              </a:rPr>
              <a:t>NOT-OD-22-214</a:t>
            </a:r>
            <a:r>
              <a:rPr lang="en-US" sz="2400" b="1" dirty="0">
                <a:solidFill>
                  <a:schemeClr val="accent2"/>
                </a:solidFill>
                <a:cs typeface="Calibri" panose="020F0502020204030204" pitchFamily="34" charset="0"/>
              </a:rPr>
              <a:t> </a:t>
            </a:r>
            <a:r>
              <a:rPr lang="en-US" noProof="0" dirty="0">
                <a:cs typeface="Calibri" panose="020F0502020204030204" pitchFamily="34" charset="0"/>
              </a:rPr>
              <a:t>–</a:t>
            </a:r>
            <a:r>
              <a:rPr lang="en-US" sz="2400" b="1" dirty="0">
                <a:solidFill>
                  <a:schemeClr val="accent2"/>
                </a:solidFill>
                <a:cs typeface="Calibri" panose="020F0502020204030204" pitchFamily="34" charset="0"/>
              </a:rPr>
              <a:t> </a:t>
            </a:r>
            <a:r>
              <a:rPr lang="en-US" sz="2400" dirty="0">
                <a:cs typeface="Calibri" panose="020F0502020204030204" pitchFamily="34" charset="0"/>
              </a:rPr>
              <a:t>Supplemental Information to the NIH Policy for Data Management and Sharing: Responsible Management and Sharing of American Indian/Alaska Native Participant Data (September 21)</a:t>
            </a:r>
          </a:p>
        </p:txBody>
      </p:sp>
      <p:sp>
        <p:nvSpPr>
          <p:cNvPr id="6" name="Title 5">
            <a:extLst>
              <a:ext uri="{FF2B5EF4-FFF2-40B4-BE49-F238E27FC236}">
                <a16:creationId xmlns:a16="http://schemas.microsoft.com/office/drawing/2014/main" id="{F13C3B84-60A2-A63E-56D9-EA51B309CC04}"/>
              </a:ext>
            </a:extLst>
          </p:cNvPr>
          <p:cNvSpPr>
            <a:spLocks noGrp="1"/>
          </p:cNvSpPr>
          <p:nvPr>
            <p:ph type="title"/>
          </p:nvPr>
        </p:nvSpPr>
        <p:spPr/>
        <p:txBody>
          <a:bodyPr>
            <a:normAutofit fontScale="90000"/>
          </a:bodyPr>
          <a:lstStyle/>
          <a:p>
            <a:r>
              <a:rPr lang="en-US" dirty="0"/>
              <a:t>Relevant Notices</a:t>
            </a:r>
          </a:p>
        </p:txBody>
      </p:sp>
      <p:sp>
        <p:nvSpPr>
          <p:cNvPr id="7" name="Footer Placeholder 6">
            <a:extLst>
              <a:ext uri="{FF2B5EF4-FFF2-40B4-BE49-F238E27FC236}">
                <a16:creationId xmlns:a16="http://schemas.microsoft.com/office/drawing/2014/main" id="{CCADB653-3F0C-058D-3EFF-F9D450FB689B}"/>
              </a:ext>
            </a:extLst>
          </p:cNvPr>
          <p:cNvSpPr>
            <a:spLocks noGrp="1"/>
          </p:cNvSpPr>
          <p:nvPr>
            <p:ph type="ftr" sz="quarter" idx="10"/>
          </p:nvPr>
        </p:nvSpPr>
        <p:spPr>
          <a:xfrm>
            <a:off x="8686800" y="6629400"/>
            <a:ext cx="457200" cy="228600"/>
          </a:xfrm>
        </p:spPr>
        <p:txBody>
          <a:bodyPr/>
          <a:lstStyle/>
          <a:p>
            <a:pPr>
              <a:defRPr/>
            </a:pPr>
            <a:r>
              <a:rPr lang="en-US"/>
              <a:t>28 of 45</a:t>
            </a:r>
            <a:endParaRPr lang="en-US" dirty="0"/>
          </a:p>
        </p:txBody>
      </p:sp>
    </p:spTree>
    <p:extLst>
      <p:ext uri="{BB962C8B-B14F-4D97-AF65-F5344CB8AC3E}">
        <p14:creationId xmlns:p14="http://schemas.microsoft.com/office/powerpoint/2010/main" val="3436281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76CEA9-8EBB-ABA8-8D8D-038398005E25}"/>
              </a:ext>
            </a:extLst>
          </p:cNvPr>
          <p:cNvSpPr>
            <a:spLocks noGrp="1"/>
          </p:cNvSpPr>
          <p:nvPr>
            <p:ph idx="1"/>
          </p:nvPr>
        </p:nvSpPr>
        <p:spPr>
          <a:xfrm>
            <a:off x="457200" y="1657350"/>
            <a:ext cx="6076741" cy="3600450"/>
          </a:xfrm>
        </p:spPr>
        <p:txBody>
          <a:bodyPr>
            <a:normAutofit fontScale="62500" lnSpcReduction="20000"/>
          </a:bodyPr>
          <a:lstStyle/>
          <a:p>
            <a:pPr>
              <a:lnSpc>
                <a:spcPct val="108000"/>
              </a:lnSpc>
            </a:pPr>
            <a:r>
              <a:rPr lang="en-US" dirty="0">
                <a:solidFill>
                  <a:schemeClr val="tx1"/>
                </a:solidFill>
              </a:rPr>
              <a:t>Policy encourages researchers and institutions to establish robust consent processes, but:</a:t>
            </a:r>
          </a:p>
          <a:p>
            <a:pPr lvl="1">
              <a:lnSpc>
                <a:spcPct val="108000"/>
              </a:lnSpc>
            </a:pPr>
            <a:r>
              <a:rPr lang="en-US" dirty="0">
                <a:solidFill>
                  <a:schemeClr val="tx1"/>
                </a:solidFill>
              </a:rPr>
              <a:t>Does not establish additional consent expectations</a:t>
            </a:r>
          </a:p>
          <a:p>
            <a:pPr lvl="1">
              <a:lnSpc>
                <a:spcPct val="108000"/>
              </a:lnSpc>
            </a:pPr>
            <a:r>
              <a:rPr lang="en-US" dirty="0">
                <a:solidFill>
                  <a:schemeClr val="tx1"/>
                </a:solidFill>
              </a:rPr>
              <a:t>Does not require consent be obtained any particular way (e.g., broad consent)</a:t>
            </a:r>
          </a:p>
          <a:p>
            <a:pPr>
              <a:lnSpc>
                <a:spcPct val="108000"/>
              </a:lnSpc>
            </a:pPr>
            <a:endParaRPr lang="en-US" sz="975" dirty="0"/>
          </a:p>
          <a:p>
            <a:pPr>
              <a:lnSpc>
                <a:spcPct val="108000"/>
              </a:lnSpc>
            </a:pPr>
            <a:r>
              <a:rPr lang="en-US" dirty="0">
                <a:solidFill>
                  <a:schemeClr val="tx1"/>
                </a:solidFill>
              </a:rPr>
              <a:t>Policy recognizes limitations on data sharing based on the informed consent process</a:t>
            </a:r>
          </a:p>
          <a:p>
            <a:pPr>
              <a:lnSpc>
                <a:spcPct val="108000"/>
              </a:lnSpc>
            </a:pPr>
            <a:endParaRPr lang="en-US" sz="975" dirty="0"/>
          </a:p>
          <a:p>
            <a:pPr>
              <a:lnSpc>
                <a:spcPct val="108000"/>
              </a:lnSpc>
            </a:pPr>
            <a:r>
              <a:rPr lang="en-US" dirty="0">
                <a:solidFill>
                  <a:schemeClr val="tx1"/>
                </a:solidFill>
              </a:rPr>
              <a:t>Informed Consent Resources:</a:t>
            </a:r>
          </a:p>
          <a:p>
            <a:pPr lvl="1">
              <a:lnSpc>
                <a:spcPct val="108000"/>
              </a:lnSpc>
            </a:pPr>
            <a:r>
              <a:rPr lang="en-US" dirty="0">
                <a:solidFill>
                  <a:schemeClr val="tx1"/>
                </a:solidFill>
              </a:rPr>
              <a:t>Points to consider </a:t>
            </a:r>
          </a:p>
          <a:p>
            <a:pPr lvl="1">
              <a:lnSpc>
                <a:spcPct val="108000"/>
              </a:lnSpc>
            </a:pPr>
            <a:r>
              <a:rPr lang="en-US" dirty="0">
                <a:solidFill>
                  <a:schemeClr val="tx1"/>
                </a:solidFill>
              </a:rPr>
              <a:t>Sample language for future use and/or data sharing</a:t>
            </a:r>
          </a:p>
        </p:txBody>
      </p:sp>
      <p:pic>
        <p:nvPicPr>
          <p:cNvPr id="6" name="Picture 5" descr="screenshot of informed consent resource">
            <a:extLst>
              <a:ext uri="{FF2B5EF4-FFF2-40B4-BE49-F238E27FC236}">
                <a16:creationId xmlns:a16="http://schemas.microsoft.com/office/drawing/2014/main" id="{FBF78664-4162-FD7A-D278-880A080AE4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45901" y="2256889"/>
            <a:ext cx="2642658" cy="274911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E87CCEA5-EFB5-FC9E-9DD5-F84CFF85D66D}"/>
              </a:ext>
            </a:extLst>
          </p:cNvPr>
          <p:cNvSpPr txBox="1"/>
          <p:nvPr/>
        </p:nvSpPr>
        <p:spPr>
          <a:xfrm>
            <a:off x="3193115" y="5261166"/>
            <a:ext cx="2757771" cy="484748"/>
          </a:xfrm>
          <a:prstGeom prst="rect">
            <a:avLst/>
          </a:prstGeom>
          <a:solidFill>
            <a:srgbClr val="C9E6FB"/>
          </a:solidFill>
        </p:spPr>
        <p:txBody>
          <a:bodyPr wrap="square" lIns="68580" tIns="137160" rIns="68580" bIns="137160" rtlCol="0" anchor="t">
            <a:spAutoFit/>
          </a:bodyPr>
          <a:lstStyle/>
          <a:p>
            <a:pPr algn="ctr" defTabSz="685800" fontAlgn="auto">
              <a:spcBef>
                <a:spcPts val="0"/>
              </a:spcBef>
              <a:spcAft>
                <a:spcPts val="0"/>
              </a:spcAft>
              <a:defRPr/>
            </a:pPr>
            <a:r>
              <a:rPr lang="en-US" sz="1350" b="1" dirty="0">
                <a:solidFill>
                  <a:srgbClr val="000000"/>
                </a:solidFill>
                <a:latin typeface="Calibri"/>
                <a:ea typeface="ＭＳ Ｐゴシック" charset="0"/>
                <a:cs typeface="Arial" charset="0"/>
                <a:hlinkClick r:id="rId3"/>
              </a:rPr>
              <a:t>Informed Consent Resource</a:t>
            </a:r>
            <a:endParaRPr lang="en-US" sz="1350" b="1" dirty="0">
              <a:solidFill>
                <a:srgbClr val="000000"/>
              </a:solidFill>
              <a:latin typeface="Calibri"/>
              <a:ea typeface="ＭＳ Ｐゴシック" charset="0"/>
              <a:cs typeface="Arial" charset="0"/>
            </a:endParaRPr>
          </a:p>
        </p:txBody>
      </p:sp>
      <p:sp>
        <p:nvSpPr>
          <p:cNvPr id="8" name="Title 7">
            <a:extLst>
              <a:ext uri="{FF2B5EF4-FFF2-40B4-BE49-F238E27FC236}">
                <a16:creationId xmlns:a16="http://schemas.microsoft.com/office/drawing/2014/main" id="{D3E02712-626F-D2F7-EAA1-5FBC8F3F35EC}"/>
              </a:ext>
            </a:extLst>
          </p:cNvPr>
          <p:cNvSpPr>
            <a:spLocks noGrp="1"/>
          </p:cNvSpPr>
          <p:nvPr>
            <p:ph type="title"/>
          </p:nvPr>
        </p:nvSpPr>
        <p:spPr/>
        <p:txBody>
          <a:bodyPr>
            <a:normAutofit fontScale="90000"/>
          </a:bodyPr>
          <a:lstStyle/>
          <a:p>
            <a:r>
              <a:rPr lang="en-US" dirty="0"/>
              <a:t>Informed Consent and DMS Policy</a:t>
            </a:r>
          </a:p>
        </p:txBody>
      </p:sp>
      <p:sp>
        <p:nvSpPr>
          <p:cNvPr id="9" name="Footer Placeholder 8">
            <a:extLst>
              <a:ext uri="{FF2B5EF4-FFF2-40B4-BE49-F238E27FC236}">
                <a16:creationId xmlns:a16="http://schemas.microsoft.com/office/drawing/2014/main" id="{9EFC1FDA-8583-6F90-1C01-683EA4D032B6}"/>
              </a:ext>
            </a:extLst>
          </p:cNvPr>
          <p:cNvSpPr>
            <a:spLocks noGrp="1"/>
          </p:cNvSpPr>
          <p:nvPr>
            <p:ph type="ftr" sz="quarter" idx="10"/>
          </p:nvPr>
        </p:nvSpPr>
        <p:spPr/>
        <p:txBody>
          <a:bodyPr/>
          <a:lstStyle/>
          <a:p>
            <a:pPr>
              <a:defRPr/>
            </a:pPr>
            <a:r>
              <a:rPr lang="en-US"/>
              <a:t>29 of 45</a:t>
            </a:r>
            <a:endParaRPr lang="en-US" dirty="0"/>
          </a:p>
        </p:txBody>
      </p:sp>
    </p:spTree>
    <p:extLst>
      <p:ext uri="{BB962C8B-B14F-4D97-AF65-F5344CB8AC3E}">
        <p14:creationId xmlns:p14="http://schemas.microsoft.com/office/powerpoint/2010/main" val="2488493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5642-DB85-4FCD-0F9E-DCE5C3EACDF0}"/>
              </a:ext>
            </a:extLst>
          </p:cNvPr>
          <p:cNvSpPr>
            <a:spLocks noGrp="1"/>
          </p:cNvSpPr>
          <p:nvPr>
            <p:ph type="title"/>
          </p:nvPr>
        </p:nvSpPr>
        <p:spPr/>
        <p:txBody>
          <a:bodyPr>
            <a:normAutofit fontScale="90000"/>
          </a:bodyPr>
          <a:lstStyle/>
          <a:p>
            <a:r>
              <a:rPr lang="en-US" dirty="0"/>
              <a:t>Overview</a:t>
            </a:r>
          </a:p>
        </p:txBody>
      </p:sp>
      <p:sp>
        <p:nvSpPr>
          <p:cNvPr id="3" name="Content Placeholder 2">
            <a:extLst>
              <a:ext uri="{FF2B5EF4-FFF2-40B4-BE49-F238E27FC236}">
                <a16:creationId xmlns:a16="http://schemas.microsoft.com/office/drawing/2014/main" id="{1CB3EFCF-579D-0098-238D-1032FEEFA3FE}"/>
              </a:ext>
            </a:extLst>
          </p:cNvPr>
          <p:cNvSpPr>
            <a:spLocks noGrp="1"/>
          </p:cNvSpPr>
          <p:nvPr>
            <p:ph idx="1"/>
          </p:nvPr>
        </p:nvSpPr>
        <p:spPr/>
        <p:txBody>
          <a:bodyPr>
            <a:normAutofit lnSpcReduction="10000"/>
          </a:bodyPr>
          <a:lstStyle/>
          <a:p>
            <a:r>
              <a:rPr lang="en-US" dirty="0"/>
              <a:t>What is this workshop about?</a:t>
            </a:r>
          </a:p>
          <a:p>
            <a:r>
              <a:rPr lang="en-US" dirty="0"/>
              <a:t>New NIH requirements for Data Management and Sharing (DMS) Plans: effective </a:t>
            </a:r>
            <a:r>
              <a:rPr lang="en-US" i="1" dirty="0"/>
              <a:t>Jan 25, 2023</a:t>
            </a:r>
          </a:p>
          <a:p>
            <a:r>
              <a:rPr lang="en-US" dirty="0"/>
              <a:t>Your responsibilities as a researcher</a:t>
            </a:r>
          </a:p>
          <a:p>
            <a:pPr lvl="1"/>
            <a:r>
              <a:rPr lang="en-US" dirty="0"/>
              <a:t>Proposals for funding</a:t>
            </a:r>
          </a:p>
          <a:p>
            <a:pPr lvl="1"/>
            <a:r>
              <a:rPr lang="en-US" dirty="0"/>
              <a:t>During performance period</a:t>
            </a:r>
          </a:p>
          <a:p>
            <a:pPr lvl="1"/>
            <a:r>
              <a:rPr lang="en-US" dirty="0"/>
              <a:t>After performance period is complete</a:t>
            </a:r>
          </a:p>
          <a:p>
            <a:r>
              <a:rPr lang="en-US" dirty="0"/>
              <a:t>Other online resources</a:t>
            </a:r>
          </a:p>
          <a:p>
            <a:r>
              <a:rPr lang="en-US" dirty="0"/>
              <a:t>Options for long-term storage and dissemination of research data at UW (Dryad</a:t>
            </a:r>
            <a:r>
              <a:rPr lang="en-US"/>
              <a:t>, QDR)</a:t>
            </a:r>
            <a:endParaRPr lang="en-US" dirty="0"/>
          </a:p>
          <a:p>
            <a:pPr lvl="1"/>
            <a:endParaRPr lang="en-US" dirty="0"/>
          </a:p>
        </p:txBody>
      </p:sp>
      <p:sp>
        <p:nvSpPr>
          <p:cNvPr id="4" name="Footer Placeholder 3">
            <a:extLst>
              <a:ext uri="{FF2B5EF4-FFF2-40B4-BE49-F238E27FC236}">
                <a16:creationId xmlns:a16="http://schemas.microsoft.com/office/drawing/2014/main" id="{855975A6-06D3-C1D1-7289-BAF1BAA12706}"/>
              </a:ext>
            </a:extLst>
          </p:cNvPr>
          <p:cNvSpPr>
            <a:spLocks noGrp="1"/>
          </p:cNvSpPr>
          <p:nvPr>
            <p:ph type="ftr" sz="quarter" idx="10"/>
          </p:nvPr>
        </p:nvSpPr>
        <p:spPr/>
        <p:txBody>
          <a:bodyPr/>
          <a:lstStyle/>
          <a:p>
            <a:pPr>
              <a:defRPr/>
            </a:pPr>
            <a:r>
              <a:rPr lang="en-US"/>
              <a:t>3 of 45</a:t>
            </a:r>
            <a:endParaRPr lang="en-US" dirty="0"/>
          </a:p>
        </p:txBody>
      </p:sp>
    </p:spTree>
    <p:extLst>
      <p:ext uri="{BB962C8B-B14F-4D97-AF65-F5344CB8AC3E}">
        <p14:creationId xmlns:p14="http://schemas.microsoft.com/office/powerpoint/2010/main" val="167363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C04B-0F2E-664F-EDB4-DDDB3025B516}"/>
              </a:ext>
            </a:extLst>
          </p:cNvPr>
          <p:cNvSpPr>
            <a:spLocks noGrp="1"/>
          </p:cNvSpPr>
          <p:nvPr>
            <p:ph type="title"/>
          </p:nvPr>
        </p:nvSpPr>
        <p:spPr/>
        <p:txBody>
          <a:bodyPr>
            <a:normAutofit/>
          </a:bodyPr>
          <a:lstStyle/>
          <a:p>
            <a:r>
              <a:rPr lang="en-US" sz="1800" dirty="0">
                <a:effectLst>
                  <a:outerShdw blurRad="38100" dist="38100" dir="2700000" algn="tl">
                    <a:srgbClr val="000000">
                      <a:alpha val="43137"/>
                    </a:srgbClr>
                  </a:outerShdw>
                </a:effectLst>
                <a:ea typeface="Open Sans"/>
                <a:cs typeface="Open Sans"/>
              </a:rPr>
              <a:t>Supplemental Information for Protecting Privacy When Sharing Human Research Participant Data</a:t>
            </a:r>
            <a:endParaRPr lang="en-US" dirty="0"/>
          </a:p>
        </p:txBody>
      </p:sp>
      <p:sp>
        <p:nvSpPr>
          <p:cNvPr id="3" name="Content Placeholder 2">
            <a:extLst>
              <a:ext uri="{FF2B5EF4-FFF2-40B4-BE49-F238E27FC236}">
                <a16:creationId xmlns:a16="http://schemas.microsoft.com/office/drawing/2014/main" id="{6EC9EC99-2FCD-0F0C-D391-63FFB4F55723}"/>
              </a:ext>
            </a:extLst>
          </p:cNvPr>
          <p:cNvSpPr>
            <a:spLocks noGrp="1"/>
          </p:cNvSpPr>
          <p:nvPr>
            <p:ph idx="1"/>
          </p:nvPr>
        </p:nvSpPr>
        <p:spPr/>
        <p:txBody>
          <a:bodyPr/>
          <a:lstStyle/>
          <a:p>
            <a:pPr>
              <a:lnSpc>
                <a:spcPct val="108000"/>
              </a:lnSpc>
              <a:spcAft>
                <a:spcPts val="450"/>
              </a:spcAft>
            </a:pPr>
            <a:r>
              <a:rPr lang="en-US" sz="2400" dirty="0">
                <a:ea typeface="Open Sans"/>
                <a:cs typeface="Open Sans"/>
              </a:rPr>
              <a:t>Provides a basic </a:t>
            </a:r>
            <a:r>
              <a:rPr lang="en-US" sz="2400" b="1" dirty="0">
                <a:ea typeface="Open Sans"/>
                <a:cs typeface="Open Sans"/>
              </a:rPr>
              <a:t>framework for considering how to protect privacy</a:t>
            </a:r>
            <a:r>
              <a:rPr lang="en-US" sz="2400" dirty="0">
                <a:ea typeface="Open Sans"/>
                <a:cs typeface="Open Sans"/>
              </a:rPr>
              <a:t> when sharing data from human participants</a:t>
            </a:r>
          </a:p>
          <a:p>
            <a:pPr>
              <a:lnSpc>
                <a:spcPct val="108000"/>
              </a:lnSpc>
              <a:spcAft>
                <a:spcPts val="450"/>
              </a:spcAft>
            </a:pPr>
            <a:r>
              <a:rPr lang="en-US" sz="2400" dirty="0">
                <a:ea typeface="Open Sans"/>
                <a:cs typeface="Open Sans"/>
              </a:rPr>
              <a:t>Not intended as a guide for regulatory compliance </a:t>
            </a:r>
          </a:p>
          <a:p>
            <a:pPr>
              <a:lnSpc>
                <a:spcPct val="108000"/>
              </a:lnSpc>
              <a:spcAft>
                <a:spcPts val="450"/>
              </a:spcAft>
            </a:pPr>
            <a:r>
              <a:rPr lang="en-US" sz="2400" b="1" dirty="0">
                <a:ea typeface="Open Sans"/>
                <a:cs typeface="Open Sans"/>
              </a:rPr>
              <a:t>Broadly applicable </a:t>
            </a:r>
            <a:r>
              <a:rPr lang="en-US" sz="2400" dirty="0">
                <a:ea typeface="Open Sans"/>
                <a:cs typeface="Open Sans"/>
              </a:rPr>
              <a:t>to different research contexts </a:t>
            </a:r>
          </a:p>
          <a:p>
            <a:pPr>
              <a:lnSpc>
                <a:spcPct val="108000"/>
              </a:lnSpc>
              <a:spcAft>
                <a:spcPts val="450"/>
              </a:spcAft>
            </a:pPr>
            <a:r>
              <a:rPr lang="en-US" sz="2400" dirty="0">
                <a:ea typeface="Open Sans"/>
                <a:cs typeface="Open Sans"/>
              </a:rPr>
              <a:t>Establishes shared principles, provides best practices, and offers considerations for determining </a:t>
            </a:r>
            <a:r>
              <a:rPr lang="en-US" sz="2400" b="1" dirty="0">
                <a:ea typeface="Open Sans"/>
                <a:cs typeface="Open Sans"/>
              </a:rPr>
              <a:t>whether to control access to data</a:t>
            </a:r>
            <a:endParaRPr lang="en-US" sz="2400" b="1" dirty="0"/>
          </a:p>
        </p:txBody>
      </p:sp>
      <p:sp>
        <p:nvSpPr>
          <p:cNvPr id="5" name="TextBox 4">
            <a:extLst>
              <a:ext uri="{FF2B5EF4-FFF2-40B4-BE49-F238E27FC236}">
                <a16:creationId xmlns:a16="http://schemas.microsoft.com/office/drawing/2014/main" id="{39D46546-7A5E-6FC6-CDD0-D0D1B34CAC5B}"/>
              </a:ext>
            </a:extLst>
          </p:cNvPr>
          <p:cNvSpPr txBox="1"/>
          <p:nvPr/>
        </p:nvSpPr>
        <p:spPr>
          <a:xfrm>
            <a:off x="3493026" y="5240633"/>
            <a:ext cx="2157949" cy="484748"/>
          </a:xfrm>
          <a:prstGeom prst="rect">
            <a:avLst/>
          </a:prstGeom>
          <a:solidFill>
            <a:srgbClr val="C9E6FB"/>
          </a:solidFill>
        </p:spPr>
        <p:txBody>
          <a:bodyPr wrap="square" lIns="68580" tIns="137160" rIns="68580" bIns="137160" rtlCol="0" anchor="t">
            <a:spAutoFit/>
          </a:bodyPr>
          <a:lstStyle/>
          <a:p>
            <a:pPr algn="ctr" defTabSz="685800" fontAlgn="auto">
              <a:spcBef>
                <a:spcPts val="0"/>
              </a:spcBef>
              <a:spcAft>
                <a:spcPts val="0"/>
              </a:spcAft>
              <a:defRPr/>
            </a:pPr>
            <a:r>
              <a:rPr lang="en-US" sz="1350" b="1" dirty="0">
                <a:solidFill>
                  <a:srgbClr val="000000"/>
                </a:solidFill>
                <a:latin typeface="Open Sans"/>
                <a:ea typeface="Open Sans"/>
                <a:cs typeface="Open Sans"/>
                <a:hlinkClick r:id="rId2"/>
              </a:rPr>
              <a:t>NOT-OD-22-213</a:t>
            </a:r>
            <a:endParaRPr lang="en-US" sz="1350" b="1" dirty="0">
              <a:solidFill>
                <a:srgbClr val="000000"/>
              </a:solidFill>
              <a:latin typeface="Calibri"/>
              <a:ea typeface="ＭＳ Ｐゴシック" charset="0"/>
              <a:cs typeface="Arial" charset="0"/>
            </a:endParaRPr>
          </a:p>
        </p:txBody>
      </p:sp>
      <p:sp>
        <p:nvSpPr>
          <p:cNvPr id="6" name="Footer Placeholder 5">
            <a:extLst>
              <a:ext uri="{FF2B5EF4-FFF2-40B4-BE49-F238E27FC236}">
                <a16:creationId xmlns:a16="http://schemas.microsoft.com/office/drawing/2014/main" id="{76587901-4B32-7CFA-C40A-7526316B500E}"/>
              </a:ext>
            </a:extLst>
          </p:cNvPr>
          <p:cNvSpPr>
            <a:spLocks noGrp="1"/>
          </p:cNvSpPr>
          <p:nvPr>
            <p:ph type="ftr" sz="quarter" idx="10"/>
          </p:nvPr>
        </p:nvSpPr>
        <p:spPr/>
        <p:txBody>
          <a:bodyPr/>
          <a:lstStyle/>
          <a:p>
            <a:pPr>
              <a:defRPr/>
            </a:pPr>
            <a:r>
              <a:rPr lang="en-US"/>
              <a:t>30 of 45</a:t>
            </a:r>
            <a:endParaRPr lang="en-US" dirty="0"/>
          </a:p>
        </p:txBody>
      </p:sp>
    </p:spTree>
    <p:extLst>
      <p:ext uri="{BB962C8B-B14F-4D97-AF65-F5344CB8AC3E}">
        <p14:creationId xmlns:p14="http://schemas.microsoft.com/office/powerpoint/2010/main" val="1021859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9F734-A400-DA34-39EB-DB9F66046FF4}"/>
              </a:ext>
            </a:extLst>
          </p:cNvPr>
          <p:cNvSpPr>
            <a:spLocks noGrp="1"/>
          </p:cNvSpPr>
          <p:nvPr>
            <p:ph type="title"/>
          </p:nvPr>
        </p:nvSpPr>
        <p:spPr/>
        <p:txBody>
          <a:bodyPr>
            <a:normAutofit fontScale="90000"/>
          </a:bodyPr>
          <a:lstStyle/>
          <a:p>
            <a:r>
              <a:rPr lang="en-US" sz="1800" dirty="0">
                <a:effectLst>
                  <a:outerShdw blurRad="38100" dist="38100" dir="2700000" algn="tl">
                    <a:srgbClr val="000000">
                      <a:alpha val="43137"/>
                    </a:srgbClr>
                  </a:outerShdw>
                </a:effectLst>
                <a:ea typeface="Open Sans"/>
                <a:cs typeface="Open Sans"/>
              </a:rPr>
              <a:t>Supplemental Information: Responsible Management and Sharing of American Indian/</a:t>
            </a:r>
            <a:br>
              <a:rPr lang="en-US" sz="1800" dirty="0">
                <a:effectLst>
                  <a:outerShdw blurRad="38100" dist="38100" dir="2700000" algn="tl">
                    <a:srgbClr val="000000">
                      <a:alpha val="43137"/>
                    </a:srgbClr>
                  </a:outerShdw>
                </a:effectLst>
                <a:ea typeface="Open Sans"/>
                <a:cs typeface="Open Sans"/>
              </a:rPr>
            </a:br>
            <a:r>
              <a:rPr lang="en-US" sz="1800" dirty="0">
                <a:effectLst>
                  <a:outerShdw blurRad="38100" dist="38100" dir="2700000" algn="tl">
                    <a:srgbClr val="000000">
                      <a:alpha val="43137"/>
                    </a:srgbClr>
                  </a:outerShdw>
                </a:effectLst>
                <a:ea typeface="Open Sans"/>
                <a:cs typeface="Open Sans"/>
              </a:rPr>
              <a:t>Alaska Native Participant Data</a:t>
            </a:r>
            <a:endParaRPr lang="en-US" dirty="0"/>
          </a:p>
        </p:txBody>
      </p:sp>
      <p:sp>
        <p:nvSpPr>
          <p:cNvPr id="3" name="Content Placeholder 2">
            <a:extLst>
              <a:ext uri="{FF2B5EF4-FFF2-40B4-BE49-F238E27FC236}">
                <a16:creationId xmlns:a16="http://schemas.microsoft.com/office/drawing/2014/main" id="{12FCAA6E-9CEE-AA1B-CA11-F071409A0814}"/>
              </a:ext>
            </a:extLst>
          </p:cNvPr>
          <p:cNvSpPr>
            <a:spLocks noGrp="1"/>
          </p:cNvSpPr>
          <p:nvPr>
            <p:ph idx="1"/>
          </p:nvPr>
        </p:nvSpPr>
        <p:spPr/>
        <p:txBody>
          <a:bodyPr>
            <a:normAutofit/>
          </a:bodyPr>
          <a:lstStyle/>
          <a:p>
            <a:pPr>
              <a:lnSpc>
                <a:spcPct val="108000"/>
              </a:lnSpc>
              <a:spcBef>
                <a:spcPts val="900"/>
              </a:spcBef>
            </a:pPr>
            <a:r>
              <a:rPr lang="en-US" sz="2400" dirty="0">
                <a:ea typeface="Open Sans"/>
                <a:cs typeface="Open Sans"/>
              </a:rPr>
              <a:t>Information to assist in developing appropriate DMS Plans</a:t>
            </a:r>
          </a:p>
          <a:p>
            <a:pPr>
              <a:lnSpc>
                <a:spcPct val="108000"/>
              </a:lnSpc>
              <a:spcBef>
                <a:spcPts val="900"/>
              </a:spcBef>
            </a:pPr>
            <a:r>
              <a:rPr lang="en-US" sz="2400" dirty="0">
                <a:ea typeface="Open Sans"/>
                <a:cs typeface="Open Sans"/>
              </a:rPr>
              <a:t>Best Practices for Responsible Management and Sharing of AI/AN Participant Data</a:t>
            </a:r>
          </a:p>
          <a:p>
            <a:pPr>
              <a:lnSpc>
                <a:spcPct val="108000"/>
              </a:lnSpc>
              <a:spcBef>
                <a:spcPts val="900"/>
              </a:spcBef>
            </a:pPr>
            <a:r>
              <a:rPr lang="en-US" sz="2400" dirty="0">
                <a:ea typeface="Open Sans"/>
                <a:cs typeface="Open Sans"/>
              </a:rPr>
              <a:t>Emphasizes:</a:t>
            </a:r>
          </a:p>
          <a:p>
            <a:pPr lvl="1">
              <a:lnSpc>
                <a:spcPct val="108000"/>
              </a:lnSpc>
              <a:spcBef>
                <a:spcPts val="900"/>
              </a:spcBef>
            </a:pPr>
            <a:r>
              <a:rPr lang="en-US" sz="1800" dirty="0">
                <a:ea typeface="Open Sans"/>
                <a:cs typeface="Open Sans"/>
              </a:rPr>
              <a:t>Respect for Tribal Sovereignty</a:t>
            </a:r>
            <a:endParaRPr lang="en-US" sz="900" dirty="0">
              <a:ea typeface="Open Sans"/>
              <a:cs typeface="Open Sans"/>
            </a:endParaRPr>
          </a:p>
          <a:p>
            <a:pPr lvl="1">
              <a:lnSpc>
                <a:spcPct val="108000"/>
              </a:lnSpc>
              <a:spcBef>
                <a:spcPts val="900"/>
              </a:spcBef>
            </a:pPr>
            <a:r>
              <a:rPr lang="en-US" sz="1800" dirty="0">
                <a:ea typeface="Open Sans"/>
                <a:cs typeface="Open Sans"/>
              </a:rPr>
              <a:t>Partnerships and mutual agreements  </a:t>
            </a:r>
            <a:endParaRPr lang="en-US" sz="900" dirty="0">
              <a:ea typeface="Open Sans"/>
              <a:cs typeface="Open Sans"/>
            </a:endParaRPr>
          </a:p>
          <a:p>
            <a:pPr lvl="1">
              <a:lnSpc>
                <a:spcPct val="108000"/>
              </a:lnSpc>
              <a:spcBef>
                <a:spcPts val="900"/>
              </a:spcBef>
            </a:pPr>
            <a:r>
              <a:rPr lang="en-US" sz="1800" dirty="0">
                <a:ea typeface="Open Sans"/>
                <a:cs typeface="Open Sans"/>
              </a:rPr>
              <a:t>Building trust </a:t>
            </a:r>
            <a:endParaRPr lang="en-US" sz="900" dirty="0">
              <a:ea typeface="Open Sans"/>
              <a:cs typeface="Open Sans"/>
            </a:endParaRPr>
          </a:p>
          <a:p>
            <a:pPr>
              <a:lnSpc>
                <a:spcPct val="108000"/>
              </a:lnSpc>
              <a:spcBef>
                <a:spcPts val="900"/>
              </a:spcBef>
            </a:pPr>
            <a:r>
              <a:rPr lang="en-US" sz="2400" dirty="0">
                <a:ea typeface="Open Sans"/>
                <a:cs typeface="Open Sans"/>
              </a:rPr>
              <a:t>Developed through Tribal Consultation and stakeholder engagement beginning in 2019</a:t>
            </a:r>
            <a:endParaRPr lang="en-US" sz="2400" dirty="0"/>
          </a:p>
        </p:txBody>
      </p:sp>
      <p:sp>
        <p:nvSpPr>
          <p:cNvPr id="5" name="TextBox 4">
            <a:extLst>
              <a:ext uri="{FF2B5EF4-FFF2-40B4-BE49-F238E27FC236}">
                <a16:creationId xmlns:a16="http://schemas.microsoft.com/office/drawing/2014/main" id="{4CA3EF25-482E-ADEB-15BF-F41AFEA3AEE8}"/>
              </a:ext>
            </a:extLst>
          </p:cNvPr>
          <p:cNvSpPr txBox="1"/>
          <p:nvPr/>
        </p:nvSpPr>
        <p:spPr>
          <a:xfrm>
            <a:off x="3493026" y="5226219"/>
            <a:ext cx="2157949" cy="484748"/>
          </a:xfrm>
          <a:prstGeom prst="rect">
            <a:avLst/>
          </a:prstGeom>
          <a:solidFill>
            <a:srgbClr val="C9E6FB"/>
          </a:solidFill>
        </p:spPr>
        <p:txBody>
          <a:bodyPr wrap="square" lIns="68580" tIns="137160" rIns="68580" bIns="137160" rtlCol="0" anchor="t">
            <a:spAutoFit/>
          </a:bodyPr>
          <a:lstStyle/>
          <a:p>
            <a:pPr algn="ctr" defTabSz="685800" fontAlgn="auto">
              <a:spcBef>
                <a:spcPts val="0"/>
              </a:spcBef>
              <a:spcAft>
                <a:spcPts val="0"/>
              </a:spcAft>
              <a:defRPr/>
            </a:pPr>
            <a:r>
              <a:rPr lang="en-US" sz="1350" b="1" dirty="0">
                <a:solidFill>
                  <a:srgbClr val="000000"/>
                </a:solidFill>
                <a:latin typeface="Open Sans"/>
                <a:ea typeface="Open Sans"/>
                <a:cs typeface="Open Sans"/>
                <a:hlinkClick r:id="rId2"/>
              </a:rPr>
              <a:t>NOT-OD-22-214</a:t>
            </a:r>
            <a:endParaRPr lang="en-US" sz="1350" b="1" dirty="0">
              <a:solidFill>
                <a:srgbClr val="000000"/>
              </a:solidFill>
              <a:latin typeface="Calibri"/>
              <a:ea typeface="ＭＳ Ｐゴシック" charset="0"/>
              <a:cs typeface="Arial" charset="0"/>
            </a:endParaRPr>
          </a:p>
        </p:txBody>
      </p:sp>
      <p:sp>
        <p:nvSpPr>
          <p:cNvPr id="6" name="Footer Placeholder 5">
            <a:extLst>
              <a:ext uri="{FF2B5EF4-FFF2-40B4-BE49-F238E27FC236}">
                <a16:creationId xmlns:a16="http://schemas.microsoft.com/office/drawing/2014/main" id="{6587848E-3922-8279-D33E-132052573BDE}"/>
              </a:ext>
            </a:extLst>
          </p:cNvPr>
          <p:cNvSpPr>
            <a:spLocks noGrp="1"/>
          </p:cNvSpPr>
          <p:nvPr>
            <p:ph type="ftr" sz="quarter" idx="10"/>
          </p:nvPr>
        </p:nvSpPr>
        <p:spPr/>
        <p:txBody>
          <a:bodyPr/>
          <a:lstStyle/>
          <a:p>
            <a:pPr>
              <a:defRPr/>
            </a:pPr>
            <a:r>
              <a:rPr lang="en-US"/>
              <a:t>31 of 45</a:t>
            </a:r>
            <a:endParaRPr lang="en-US" dirty="0"/>
          </a:p>
        </p:txBody>
      </p:sp>
    </p:spTree>
    <p:extLst>
      <p:ext uri="{BB962C8B-B14F-4D97-AF65-F5344CB8AC3E}">
        <p14:creationId xmlns:p14="http://schemas.microsoft.com/office/powerpoint/2010/main" val="4256107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CA715BD-D406-4DF1-B96D-D17DE3A7A9FB}"/>
              </a:ext>
            </a:extLst>
          </p:cNvPr>
          <p:cNvSpPr>
            <a:spLocks noGrp="1"/>
          </p:cNvSpPr>
          <p:nvPr>
            <p:ph type="title"/>
          </p:nvPr>
        </p:nvSpPr>
        <p:spPr>
          <a:xfrm>
            <a:off x="457200" y="762000"/>
            <a:ext cx="8229600" cy="1706700"/>
          </a:xfrm>
        </p:spPr>
        <p:txBody>
          <a:bodyPr/>
          <a:lstStyle/>
          <a:p>
            <a:pPr>
              <a:buNone/>
            </a:pPr>
            <a:r>
              <a:rPr lang="en-US" sz="3600" b="1" dirty="0">
                <a:latin typeface="Calibri" panose="020F0502020204030204" pitchFamily="34" charset="0"/>
                <a:ea typeface="Calibri" panose="020F0502020204030204" pitchFamily="34" charset="0"/>
                <a:cs typeface="Calibri" panose="020F0502020204030204" pitchFamily="34" charset="0"/>
              </a:rPr>
              <a:t>Research Data Management </a:t>
            </a:r>
            <a:br>
              <a:rPr lang="en-US" sz="3600" b="1" dirty="0">
                <a:latin typeface="Calibri" panose="020F0502020204030204" pitchFamily="34" charset="0"/>
                <a:ea typeface="Calibri" panose="020F0502020204030204" pitchFamily="34" charset="0"/>
                <a:cs typeface="Calibri" panose="020F0502020204030204" pitchFamily="34" charset="0"/>
              </a:rPr>
            </a:br>
            <a:r>
              <a:rPr lang="en-US" sz="3600" b="1" dirty="0">
                <a:latin typeface="Calibri" panose="020F0502020204030204" pitchFamily="34" charset="0"/>
                <a:ea typeface="Calibri" panose="020F0502020204030204" pitchFamily="34" charset="0"/>
                <a:cs typeface="Calibri" panose="020F0502020204030204" pitchFamily="34" charset="0"/>
              </a:rPr>
              <a:t>and Dryad</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8">
            <a:extLst>
              <a:ext uri="{FF2B5EF4-FFF2-40B4-BE49-F238E27FC236}">
                <a16:creationId xmlns:a16="http://schemas.microsoft.com/office/drawing/2014/main" id="{62462CEF-E6D8-4111-9398-8BAA5B5371AF}"/>
              </a:ext>
            </a:extLst>
          </p:cNvPr>
          <p:cNvSpPr>
            <a:spLocks noGrp="1"/>
          </p:cNvSpPr>
          <p:nvPr>
            <p:ph type="body" idx="1"/>
          </p:nvPr>
        </p:nvSpPr>
        <p:spPr>
          <a:xfrm>
            <a:off x="457200" y="2971800"/>
            <a:ext cx="8229600" cy="3154500"/>
          </a:xfrm>
        </p:spPr>
        <p:txBody>
          <a:bodyPr/>
          <a:lstStyle/>
          <a:p>
            <a:pPr marL="0" indent="0" algn="ctr">
              <a:lnSpc>
                <a:spcPct val="98181"/>
              </a:lnSpc>
              <a:buFont typeface="Webdings" pitchFamily="18" charset="2"/>
              <a:buNone/>
            </a:pPr>
            <a:r>
              <a:rPr lang="en-US" dirty="0">
                <a:latin typeface="Calibri" panose="020F0502020204030204" pitchFamily="34" charset="0"/>
                <a:ea typeface="Calibri" panose="020F0502020204030204" pitchFamily="34" charset="0"/>
                <a:cs typeface="Calibri" panose="020F0502020204030204" pitchFamily="34" charset="0"/>
              </a:rPr>
              <a:t>CSDE</a:t>
            </a:r>
            <a:br>
              <a:rPr lang="en-US" dirty="0">
                <a:latin typeface="Calibri" panose="020F0502020204030204" pitchFamily="34" charset="0"/>
                <a:ea typeface="Calibri" panose="020F0502020204030204" pitchFamily="34" charset="0"/>
                <a:cs typeface="Calibri" panose="020F0502020204030204" pitchFamily="34" charset="0"/>
              </a:rPr>
            </a:br>
            <a:endParaRPr lang="en-US" sz="3600" dirty="0">
              <a:latin typeface="Calibri" panose="020F0502020204030204" pitchFamily="34" charset="0"/>
              <a:ea typeface="Calibri" panose="020F0502020204030204" pitchFamily="34" charset="0"/>
              <a:cs typeface="Calibri" panose="020F0502020204030204" pitchFamily="34" charset="0"/>
            </a:endParaRPr>
          </a:p>
          <a:p>
            <a:pPr marL="0" indent="0" algn="ctr">
              <a:spcBef>
                <a:spcPts val="640"/>
              </a:spcBef>
              <a:buFont typeface="Webdings" pitchFamily="18" charset="2"/>
              <a:buNone/>
            </a:pPr>
            <a:r>
              <a:rPr lang="en-US" dirty="0">
                <a:latin typeface="Calibri" panose="020F0502020204030204" pitchFamily="34" charset="0"/>
                <a:ea typeface="Calibri" panose="020F0502020204030204" pitchFamily="34" charset="0"/>
                <a:cs typeface="Calibri" panose="020F0502020204030204" pitchFamily="34" charset="0"/>
              </a:rPr>
              <a:t>Jenny Muilenburg</a:t>
            </a:r>
          </a:p>
          <a:p>
            <a:pPr marL="0" indent="0" algn="ctr">
              <a:spcBef>
                <a:spcPts val="640"/>
              </a:spcBef>
              <a:buFont typeface="Webdings" pitchFamily="18" charset="2"/>
              <a:buNone/>
            </a:pPr>
            <a:r>
              <a:rPr lang="en-US" dirty="0">
                <a:latin typeface="Calibri" panose="020F0502020204030204" pitchFamily="34" charset="0"/>
                <a:ea typeface="Calibri" panose="020F0502020204030204" pitchFamily="34" charset="0"/>
                <a:cs typeface="Calibri" panose="020F0502020204030204" pitchFamily="34" charset="0"/>
              </a:rPr>
              <a:t>Research Data Services Librarian</a:t>
            </a:r>
          </a:p>
          <a:p>
            <a:pPr marL="0" indent="0" algn="ctr">
              <a:spcBef>
                <a:spcPts val="640"/>
              </a:spcBef>
              <a:buFont typeface="Webdings" pitchFamily="18" charset="2"/>
              <a:buNone/>
            </a:pPr>
            <a:r>
              <a:rPr lang="en-US" dirty="0">
                <a:latin typeface="Calibri" panose="020F0502020204030204" pitchFamily="34" charset="0"/>
                <a:ea typeface="Calibri" panose="020F0502020204030204" pitchFamily="34" charset="0"/>
                <a:cs typeface="Calibri" panose="020F0502020204030204" pitchFamily="34" charset="0"/>
              </a:rPr>
              <a:t>May 24, 2023</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7" name="Footer Placeholder 1">
            <a:extLst>
              <a:ext uri="{FF2B5EF4-FFF2-40B4-BE49-F238E27FC236}">
                <a16:creationId xmlns:a16="http://schemas.microsoft.com/office/drawing/2014/main" id="{30B42201-393E-4DCA-80A9-C266EB828008}"/>
              </a:ext>
            </a:extLst>
          </p:cNvPr>
          <p:cNvSpPr txBox="1">
            <a:spLocks/>
          </p:cNvSpPr>
          <p:nvPr/>
        </p:nvSpPr>
        <p:spPr>
          <a:xfrm>
            <a:off x="8674100" y="6629400"/>
            <a:ext cx="457200" cy="228600"/>
          </a:xfrm>
          <a:prstGeom prst="rect">
            <a:avLst/>
          </a:prstGeom>
        </p:spPr>
        <p:txBody>
          <a:bodyPr vert="horz" lIns="0" tIns="0" rIns="0" bIns="0" rtlCol="0" anchor="ctr"/>
          <a:lstStyle>
            <a:defPPr>
              <a:defRPr lang="en-US"/>
            </a:defPPr>
            <a:lvl1pPr algn="ctr" rtl="0" fontAlgn="auto">
              <a:spcBef>
                <a:spcPts val="0"/>
              </a:spcBef>
              <a:spcAft>
                <a:spcPts val="0"/>
              </a:spcAft>
              <a:defRPr sz="9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solidFill>
                  <a:schemeClr val="tx1"/>
                </a:solidFill>
              </a:rPr>
              <a:t>32 of 46</a:t>
            </a:r>
          </a:p>
        </p:txBody>
      </p:sp>
      <p:sp>
        <p:nvSpPr>
          <p:cNvPr id="10" name="Footer Placeholder 9">
            <a:extLst>
              <a:ext uri="{FF2B5EF4-FFF2-40B4-BE49-F238E27FC236}">
                <a16:creationId xmlns:a16="http://schemas.microsoft.com/office/drawing/2014/main" id="{0EB936DE-8338-4B39-98F0-ACE9671EC77B}"/>
              </a:ext>
            </a:extLst>
          </p:cNvPr>
          <p:cNvSpPr>
            <a:spLocks noGrp="1"/>
          </p:cNvSpPr>
          <p:nvPr>
            <p:ph type="ftr" sz="quarter" idx="10"/>
          </p:nvPr>
        </p:nvSpPr>
        <p:spPr/>
        <p:txBody>
          <a:bodyPr/>
          <a:lstStyle/>
          <a:p>
            <a:pPr>
              <a:defRPr/>
            </a:pPr>
            <a:r>
              <a:rPr lang="en-US"/>
              <a:t>32 of 45</a:t>
            </a:r>
            <a:endParaRPr lang="en-US" dirty="0"/>
          </a:p>
        </p:txBody>
      </p:sp>
    </p:spTree>
    <p:extLst>
      <p:ext uri="{BB962C8B-B14F-4D97-AF65-F5344CB8AC3E}">
        <p14:creationId xmlns:p14="http://schemas.microsoft.com/office/powerpoint/2010/main" val="1010052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457200" y="762000"/>
            <a:ext cx="82296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t>UW Data Repositories</a:t>
            </a:r>
            <a:endParaRPr sz="1800" b="0" i="0" u="none" strike="noStrike" cap="none"/>
          </a:p>
        </p:txBody>
      </p:sp>
      <p:sp>
        <p:nvSpPr>
          <p:cNvPr id="77" name="Google Shape;77;p15"/>
          <p:cNvSpPr txBox="1">
            <a:spLocks noGrp="1"/>
          </p:cNvSpPr>
          <p:nvPr>
            <p:ph type="body" idx="1"/>
          </p:nvPr>
        </p:nvSpPr>
        <p:spPr>
          <a:xfrm>
            <a:off x="457200" y="1828800"/>
            <a:ext cx="8229600" cy="4297500"/>
          </a:xfrm>
          <a:prstGeom prst="rect">
            <a:avLst/>
          </a:prstGeom>
          <a:noFill/>
          <a:ln>
            <a:noFill/>
          </a:ln>
        </p:spPr>
        <p:txBody>
          <a:bodyPr spcFirstLastPara="1" wrap="square" lIns="91425" tIns="45700" rIns="91425" bIns="45700" anchor="t" anchorCtr="0">
            <a:noAutofit/>
          </a:bodyPr>
          <a:lstStyle/>
          <a:p>
            <a:pPr marL="539750" indent="-514350">
              <a:spcBef>
                <a:spcPts val="640"/>
              </a:spcBef>
              <a:buClr>
                <a:schemeClr val="tx1"/>
              </a:buClr>
              <a:buSzPts val="3200"/>
              <a:buFont typeface="Arial" panose="020B0604020202020204" pitchFamily="34" charset="0"/>
              <a:buChar char="•"/>
            </a:pPr>
            <a:r>
              <a:rPr lang="en-US" sz="3200" dirty="0">
                <a:latin typeface="Calibri"/>
                <a:ea typeface="Calibri"/>
                <a:cs typeface="Calibri"/>
                <a:sym typeface="Calibri"/>
              </a:rPr>
              <a:t>Introduction to Dryad &amp; QDR</a:t>
            </a:r>
            <a:endParaRPr sz="3200" dirty="0">
              <a:latin typeface="Calibri"/>
              <a:ea typeface="Calibri"/>
              <a:cs typeface="Calibri"/>
              <a:sym typeface="Calibri"/>
            </a:endParaRPr>
          </a:p>
          <a:p>
            <a:pPr marL="539750" indent="-514350">
              <a:buClr>
                <a:schemeClr val="tx1"/>
              </a:buClr>
              <a:buSzPts val="3200"/>
              <a:buFont typeface="Arial" panose="020B0604020202020204" pitchFamily="34" charset="0"/>
              <a:buChar char="•"/>
            </a:pPr>
            <a:r>
              <a:rPr lang="en-US" sz="3200" dirty="0">
                <a:latin typeface="Calibri"/>
                <a:ea typeface="Calibri"/>
                <a:cs typeface="Calibri"/>
                <a:sym typeface="Calibri"/>
              </a:rPr>
              <a:t>Demo &amp; support</a:t>
            </a:r>
            <a:endParaRPr sz="3200" dirty="0">
              <a:latin typeface="Calibri"/>
              <a:ea typeface="Calibri"/>
              <a:cs typeface="Calibri"/>
              <a:sym typeface="Calibri"/>
            </a:endParaRPr>
          </a:p>
          <a:p>
            <a:pPr marL="539750" indent="-514350">
              <a:buClr>
                <a:schemeClr val="tx1"/>
              </a:buClr>
              <a:buSzPts val="3200"/>
              <a:buFont typeface="Arial" panose="020B0604020202020204" pitchFamily="34" charset="0"/>
              <a:buChar char="•"/>
            </a:pPr>
            <a:r>
              <a:rPr lang="en-US" sz="3200" dirty="0">
                <a:latin typeface="Calibri"/>
                <a:ea typeface="Calibri"/>
                <a:cs typeface="Calibri"/>
                <a:sym typeface="Calibri"/>
              </a:rPr>
              <a:t>Q&amp;A</a:t>
            </a:r>
            <a:endParaRPr sz="3200" i="1" dirty="0">
              <a:latin typeface="Calibri"/>
              <a:ea typeface="Calibri"/>
              <a:cs typeface="Calibri"/>
              <a:sym typeface="Calibri"/>
            </a:endParaRPr>
          </a:p>
        </p:txBody>
      </p:sp>
      <p:pic>
        <p:nvPicPr>
          <p:cNvPr id="78" name="Google Shape;78;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788625" y="2125650"/>
            <a:ext cx="1488324" cy="2236299"/>
          </a:xfrm>
          <a:prstGeom prst="rect">
            <a:avLst/>
          </a:prstGeom>
          <a:noFill/>
          <a:ln>
            <a:noFill/>
          </a:ln>
        </p:spPr>
      </p:pic>
      <p:sp>
        <p:nvSpPr>
          <p:cNvPr id="2" name="Footer Placeholder 1">
            <a:extLst>
              <a:ext uri="{FF2B5EF4-FFF2-40B4-BE49-F238E27FC236}">
                <a16:creationId xmlns:a16="http://schemas.microsoft.com/office/drawing/2014/main" id="{347CEA95-4FA5-461F-9BDF-C737A1CA90B7}"/>
              </a:ext>
            </a:extLst>
          </p:cNvPr>
          <p:cNvSpPr>
            <a:spLocks noGrp="1"/>
          </p:cNvSpPr>
          <p:nvPr>
            <p:ph type="ftr" sz="quarter" idx="10"/>
          </p:nvPr>
        </p:nvSpPr>
        <p:spPr/>
        <p:txBody>
          <a:bodyPr/>
          <a:lstStyle/>
          <a:p>
            <a:pPr>
              <a:defRPr/>
            </a:pPr>
            <a:r>
              <a:rPr lang="en-US">
                <a:solidFill>
                  <a:schemeClr val="tx1"/>
                </a:solidFill>
              </a:rPr>
              <a:t>33 of 45</a:t>
            </a:r>
            <a:endParaRPr lang="en-US" dirty="0">
              <a:solidFill>
                <a:schemeClr val="tx1"/>
              </a:solidFill>
            </a:endParaRPr>
          </a:p>
        </p:txBody>
      </p:sp>
    </p:spTree>
    <p:extLst>
      <p:ext uri="{BB962C8B-B14F-4D97-AF65-F5344CB8AC3E}">
        <p14:creationId xmlns:p14="http://schemas.microsoft.com/office/powerpoint/2010/main" val="3921784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457200" y="762000"/>
            <a:ext cx="82296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What’s included?</a:t>
            </a:r>
            <a:endParaRPr/>
          </a:p>
        </p:txBody>
      </p:sp>
      <p:sp>
        <p:nvSpPr>
          <p:cNvPr id="85" name="Google Shape;85;p16"/>
          <p:cNvSpPr txBox="1">
            <a:spLocks noGrp="1"/>
          </p:cNvSpPr>
          <p:nvPr>
            <p:ph type="body" idx="1"/>
          </p:nvPr>
        </p:nvSpPr>
        <p:spPr>
          <a:xfrm>
            <a:off x="457200" y="1828800"/>
            <a:ext cx="8229600" cy="429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86" name="Google Shape;86;p16">
            <a:hlinkClick r:id="rId3"/>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0" y="-9315"/>
            <a:ext cx="9144001" cy="6114631"/>
          </a:xfrm>
          <a:prstGeom prst="rect">
            <a:avLst/>
          </a:prstGeom>
          <a:noFill/>
          <a:ln>
            <a:noFill/>
          </a:ln>
        </p:spPr>
      </p:pic>
      <p:sp>
        <p:nvSpPr>
          <p:cNvPr id="2" name="Footer Placeholder 1">
            <a:extLst>
              <a:ext uri="{FF2B5EF4-FFF2-40B4-BE49-F238E27FC236}">
                <a16:creationId xmlns:a16="http://schemas.microsoft.com/office/drawing/2014/main" id="{4BE9DA0B-1D30-4B34-A2DC-B73A651A371E}"/>
              </a:ext>
            </a:extLst>
          </p:cNvPr>
          <p:cNvSpPr>
            <a:spLocks noGrp="1"/>
          </p:cNvSpPr>
          <p:nvPr>
            <p:ph type="ftr" sz="quarter" idx="10"/>
          </p:nvPr>
        </p:nvSpPr>
        <p:spPr/>
        <p:txBody>
          <a:bodyPr/>
          <a:lstStyle/>
          <a:p>
            <a:pPr>
              <a:defRPr/>
            </a:pPr>
            <a:r>
              <a:rPr lang="en-US"/>
              <a:t>34 of 45</a:t>
            </a:r>
            <a:endParaRPr lang="en-US" dirty="0"/>
          </a:p>
        </p:txBody>
      </p:sp>
    </p:spTree>
    <p:extLst>
      <p:ext uri="{BB962C8B-B14F-4D97-AF65-F5344CB8AC3E}">
        <p14:creationId xmlns:p14="http://schemas.microsoft.com/office/powerpoint/2010/main" val="545190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457200" y="762000"/>
            <a:ext cx="82296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 name="Google Shape;93;p17"/>
          <p:cNvSpPr txBox="1">
            <a:spLocks noGrp="1"/>
          </p:cNvSpPr>
          <p:nvPr>
            <p:ph type="body" idx="1"/>
          </p:nvPr>
        </p:nvSpPr>
        <p:spPr>
          <a:xfrm>
            <a:off x="457200" y="1828800"/>
            <a:ext cx="8229600" cy="429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94" name="Google Shape;94;p17">
            <a:hlinkClick r:id="rId3"/>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0" y="-121100"/>
            <a:ext cx="9144001" cy="6338201"/>
          </a:xfrm>
          <a:prstGeom prst="rect">
            <a:avLst/>
          </a:prstGeom>
          <a:noFill/>
          <a:ln>
            <a:noFill/>
          </a:ln>
        </p:spPr>
      </p:pic>
      <p:sp>
        <p:nvSpPr>
          <p:cNvPr id="2" name="Footer Placeholder 1">
            <a:extLst>
              <a:ext uri="{FF2B5EF4-FFF2-40B4-BE49-F238E27FC236}">
                <a16:creationId xmlns:a16="http://schemas.microsoft.com/office/drawing/2014/main" id="{1BA6C871-2599-4D78-A271-4E12A1EE5C36}"/>
              </a:ext>
            </a:extLst>
          </p:cNvPr>
          <p:cNvSpPr>
            <a:spLocks noGrp="1"/>
          </p:cNvSpPr>
          <p:nvPr>
            <p:ph type="ftr" sz="quarter" idx="10"/>
          </p:nvPr>
        </p:nvSpPr>
        <p:spPr/>
        <p:txBody>
          <a:bodyPr/>
          <a:lstStyle/>
          <a:p>
            <a:pPr>
              <a:defRPr/>
            </a:pPr>
            <a:r>
              <a:rPr lang="en-US"/>
              <a:t>35 of 45</a:t>
            </a:r>
            <a:endParaRPr lang="en-US" dirty="0"/>
          </a:p>
        </p:txBody>
      </p:sp>
    </p:spTree>
    <p:extLst>
      <p:ext uri="{BB962C8B-B14F-4D97-AF65-F5344CB8AC3E}">
        <p14:creationId xmlns:p14="http://schemas.microsoft.com/office/powerpoint/2010/main" val="299406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457200" y="762000"/>
            <a:ext cx="82296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Calibri" panose="020F0502020204030204" pitchFamily="34" charset="0"/>
                <a:ea typeface="Calibri" panose="020F0502020204030204" pitchFamily="34" charset="0"/>
                <a:cs typeface="Calibri" panose="020F0502020204030204" pitchFamily="34" charset="0"/>
              </a:rPr>
              <a:t>Where to Share</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01" name="Google Shape;101;p18"/>
          <p:cNvSpPr txBox="1">
            <a:spLocks noGrp="1"/>
          </p:cNvSpPr>
          <p:nvPr>
            <p:ph type="body" idx="1"/>
          </p:nvPr>
        </p:nvSpPr>
        <p:spPr>
          <a:xfrm>
            <a:off x="457200" y="1828800"/>
            <a:ext cx="8229600" cy="4297500"/>
          </a:xfrm>
          <a:prstGeom prst="rect">
            <a:avLst/>
          </a:prstGeom>
        </p:spPr>
        <p:txBody>
          <a:bodyPr spcFirstLastPara="1" wrap="square" lIns="91425" tIns="91425" rIns="91425" bIns="91425" anchor="t" anchorCtr="0">
            <a:noAutofit/>
          </a:bodyPr>
          <a:lstStyle/>
          <a:p>
            <a:pPr marL="736600" lvl="0" indent="-457200" algn="l" rtl="0">
              <a:lnSpc>
                <a:spcPct val="115000"/>
              </a:lnSpc>
              <a:spcBef>
                <a:spcPts val="0"/>
              </a:spcBef>
              <a:spcAft>
                <a:spcPts val="0"/>
              </a:spcAft>
              <a:buClr>
                <a:schemeClr val="tx1"/>
              </a:buClr>
              <a:buSzPts val="3000"/>
              <a:buFont typeface="Arial" panose="020B0604020202020204" pitchFamily="34" charset="0"/>
              <a:buChar char="•"/>
            </a:pPr>
            <a:r>
              <a:rPr lang="en-US" sz="3000" b="1" dirty="0">
                <a:latin typeface="Calibri"/>
                <a:ea typeface="Calibri"/>
                <a:cs typeface="Calibri"/>
                <a:sym typeface="Calibri"/>
              </a:rPr>
              <a:t>National repositories</a:t>
            </a:r>
            <a:r>
              <a:rPr lang="en-US" sz="3000" dirty="0">
                <a:latin typeface="Calibri"/>
                <a:ea typeface="Calibri"/>
                <a:cs typeface="Calibri"/>
                <a:sym typeface="Calibri"/>
              </a:rPr>
              <a:t> like the </a:t>
            </a:r>
            <a:r>
              <a:rPr lang="en-US" sz="3000" u="sng" dirty="0">
                <a:latin typeface="Calibri"/>
                <a:ea typeface="Calibri"/>
                <a:cs typeface="Calibri"/>
                <a:sym typeface="Calibri"/>
                <a:hlinkClick r:id="rId3">
                  <a:extLst>
                    <a:ext uri="{A12FA001-AC4F-418D-AE19-62706E023703}">
                      <ahyp:hlinkClr xmlns:ahyp="http://schemas.microsoft.com/office/drawing/2018/hyperlinkcolor" val="tx"/>
                    </a:ext>
                  </a:extLst>
                </a:hlinkClick>
              </a:rPr>
              <a:t>National Center for Biotechnology Information</a:t>
            </a:r>
            <a:r>
              <a:rPr lang="en-US" sz="3000" dirty="0">
                <a:latin typeface="Calibri"/>
                <a:ea typeface="Calibri"/>
                <a:cs typeface="Calibri"/>
                <a:sym typeface="Calibri"/>
              </a:rPr>
              <a:t> or one from the NIH </a:t>
            </a:r>
            <a:r>
              <a:rPr lang="en-US" sz="3000" u="sng" dirty="0">
                <a:latin typeface="Calibri"/>
                <a:ea typeface="Calibri"/>
                <a:cs typeface="Calibri"/>
                <a:sym typeface="Calibri"/>
                <a:hlinkClick r:id="rId4">
                  <a:extLst>
                    <a:ext uri="{A12FA001-AC4F-418D-AE19-62706E023703}">
                      <ahyp:hlinkClr xmlns:ahyp="http://schemas.microsoft.com/office/drawing/2018/hyperlinkcolor" val="tx"/>
                    </a:ext>
                  </a:extLst>
                </a:hlinkClick>
              </a:rPr>
              <a:t>list of approved sharing repositories</a:t>
            </a:r>
            <a:endParaRPr sz="3000" u="sng" dirty="0">
              <a:latin typeface="Calibri"/>
              <a:ea typeface="Calibri"/>
              <a:cs typeface="Calibri"/>
              <a:sym typeface="Calibri"/>
              <a:hlinkClick r:id="rId4">
                <a:extLst>
                  <a:ext uri="{A12FA001-AC4F-418D-AE19-62706E023703}">
                    <ahyp:hlinkClr xmlns:ahyp="http://schemas.microsoft.com/office/drawing/2018/hyperlinkcolor" val="tx"/>
                  </a:ext>
                </a:extLst>
              </a:hlinkClick>
            </a:endParaRPr>
          </a:p>
          <a:p>
            <a:pPr marL="723900" marR="0" lvl="0" indent="-457200" algn="l" rtl="0">
              <a:lnSpc>
                <a:spcPct val="115000"/>
              </a:lnSpc>
              <a:spcBef>
                <a:spcPts val="0"/>
              </a:spcBef>
              <a:spcAft>
                <a:spcPts val="0"/>
              </a:spcAft>
              <a:buClr>
                <a:schemeClr val="tx1"/>
              </a:buClr>
              <a:buSzPts val="3000"/>
              <a:buFont typeface="Arial" panose="020B0604020202020204" pitchFamily="34" charset="0"/>
              <a:buChar char="•"/>
            </a:pPr>
            <a:r>
              <a:rPr lang="en-US" sz="3000" b="1" dirty="0">
                <a:latin typeface="Calibri"/>
                <a:ea typeface="Calibri"/>
                <a:cs typeface="Calibri"/>
                <a:sym typeface="Calibri"/>
              </a:rPr>
              <a:t>Community-sponsored websites </a:t>
            </a:r>
            <a:r>
              <a:rPr lang="en-US" sz="3000" dirty="0">
                <a:latin typeface="Calibri"/>
                <a:ea typeface="Calibri"/>
                <a:cs typeface="Calibri"/>
                <a:sym typeface="Calibri"/>
              </a:rPr>
              <a:t>like the </a:t>
            </a:r>
            <a:r>
              <a:rPr lang="en-US" sz="3000" u="sng" dirty="0">
                <a:latin typeface="Calibri"/>
                <a:ea typeface="Calibri"/>
                <a:cs typeface="Calibri"/>
                <a:sym typeface="Calibri"/>
                <a:hlinkClick r:id="rId5">
                  <a:extLst>
                    <a:ext uri="{A12FA001-AC4F-418D-AE19-62706E023703}">
                      <ahyp:hlinkClr xmlns:ahyp="http://schemas.microsoft.com/office/drawing/2018/hyperlinkcolor" val="tx"/>
                    </a:ext>
                  </a:extLst>
                </a:hlinkClick>
              </a:rPr>
              <a:t>Neuroscience Information Framework</a:t>
            </a:r>
            <a:endParaRPr sz="3000" dirty="0">
              <a:latin typeface="Calibri"/>
              <a:ea typeface="Calibri"/>
              <a:cs typeface="Calibri"/>
              <a:sym typeface="Calibri"/>
            </a:endParaRPr>
          </a:p>
          <a:p>
            <a:pPr marL="736600" lvl="0" indent="-457200" algn="l" rtl="0">
              <a:lnSpc>
                <a:spcPct val="115000"/>
              </a:lnSpc>
              <a:spcBef>
                <a:spcPts val="0"/>
              </a:spcBef>
              <a:spcAft>
                <a:spcPts val="0"/>
              </a:spcAft>
              <a:buClr>
                <a:schemeClr val="tx1"/>
              </a:buClr>
              <a:buSzPts val="3000"/>
              <a:buFont typeface="Arial" panose="020B0604020202020204" pitchFamily="34" charset="0"/>
              <a:buChar char="•"/>
            </a:pPr>
            <a:r>
              <a:rPr lang="en-US" sz="3000" dirty="0">
                <a:latin typeface="Calibri"/>
                <a:ea typeface="Calibri"/>
                <a:cs typeface="Calibri"/>
                <a:sym typeface="Calibri"/>
              </a:rPr>
              <a:t>An </a:t>
            </a:r>
            <a:r>
              <a:rPr lang="en-US" sz="3000" b="1" dirty="0">
                <a:latin typeface="Calibri"/>
                <a:ea typeface="Calibri"/>
                <a:cs typeface="Calibri"/>
                <a:sym typeface="Calibri"/>
              </a:rPr>
              <a:t>generalist repository</a:t>
            </a:r>
            <a:r>
              <a:rPr lang="en-US" sz="3000" dirty="0">
                <a:latin typeface="Calibri"/>
                <a:ea typeface="Calibri"/>
                <a:cs typeface="Calibri"/>
                <a:sym typeface="Calibri"/>
              </a:rPr>
              <a:t>, such as UW's </a:t>
            </a:r>
            <a:r>
              <a:rPr lang="en-US" sz="3000" u="sng" dirty="0">
                <a:latin typeface="Calibri"/>
                <a:ea typeface="Calibri"/>
                <a:cs typeface="Calibri"/>
                <a:sym typeface="Calibri"/>
                <a:hlinkClick r:id="rId6">
                  <a:extLst>
                    <a:ext uri="{A12FA001-AC4F-418D-AE19-62706E023703}">
                      <ahyp:hlinkClr xmlns:ahyp="http://schemas.microsoft.com/office/drawing/2018/hyperlinkcolor" val="tx"/>
                    </a:ext>
                  </a:extLst>
                </a:hlinkClick>
              </a:rPr>
              <a:t>Dryad</a:t>
            </a:r>
            <a:endParaRPr sz="3000" dirty="0">
              <a:latin typeface="Calibri"/>
              <a:ea typeface="Calibri"/>
              <a:cs typeface="Calibri"/>
              <a:sym typeface="Calibri"/>
            </a:endParaRPr>
          </a:p>
          <a:p>
            <a:pPr marL="736600" lvl="0" indent="-457200" algn="l" rtl="0">
              <a:lnSpc>
                <a:spcPct val="115000"/>
              </a:lnSpc>
              <a:spcBef>
                <a:spcPts val="0"/>
              </a:spcBef>
              <a:spcAft>
                <a:spcPts val="0"/>
              </a:spcAft>
              <a:buClr>
                <a:schemeClr val="tx1"/>
              </a:buClr>
              <a:buSzPts val="3000"/>
              <a:buFont typeface="Arial" panose="020B0604020202020204" pitchFamily="34" charset="0"/>
              <a:buChar char="•"/>
            </a:pPr>
            <a:r>
              <a:rPr lang="en-US" sz="3000" dirty="0">
                <a:latin typeface="Calibri"/>
                <a:ea typeface="Calibri"/>
                <a:cs typeface="Calibri"/>
                <a:sym typeface="Calibri"/>
              </a:rPr>
              <a:t>QDR</a:t>
            </a:r>
            <a:endParaRPr sz="3000" dirty="0">
              <a:latin typeface="Calibri"/>
              <a:ea typeface="Calibri"/>
              <a:cs typeface="Calibri"/>
              <a:sym typeface="Calibri"/>
            </a:endParaRPr>
          </a:p>
        </p:txBody>
      </p:sp>
      <p:sp>
        <p:nvSpPr>
          <p:cNvPr id="2" name="Footer Placeholder 1">
            <a:extLst>
              <a:ext uri="{FF2B5EF4-FFF2-40B4-BE49-F238E27FC236}">
                <a16:creationId xmlns:a16="http://schemas.microsoft.com/office/drawing/2014/main" id="{8974ED00-4562-4528-A781-CDAB20888F67}"/>
              </a:ext>
            </a:extLst>
          </p:cNvPr>
          <p:cNvSpPr>
            <a:spLocks noGrp="1"/>
          </p:cNvSpPr>
          <p:nvPr>
            <p:ph type="ftr" sz="quarter" idx="10"/>
          </p:nvPr>
        </p:nvSpPr>
        <p:spPr/>
        <p:txBody>
          <a:bodyPr/>
          <a:lstStyle/>
          <a:p>
            <a:pPr>
              <a:defRPr/>
            </a:pPr>
            <a:r>
              <a:rPr lang="en-US"/>
              <a:t>36 of 45</a:t>
            </a:r>
            <a:endParaRPr lang="en-US" dirty="0"/>
          </a:p>
        </p:txBody>
      </p:sp>
    </p:spTree>
    <p:extLst>
      <p:ext uri="{BB962C8B-B14F-4D97-AF65-F5344CB8AC3E}">
        <p14:creationId xmlns:p14="http://schemas.microsoft.com/office/powerpoint/2010/main" val="1666303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457200" y="762000"/>
            <a:ext cx="82296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Calibri" panose="020F0502020204030204" pitchFamily="34" charset="0"/>
                <a:ea typeface="Calibri" panose="020F0502020204030204" pitchFamily="34" charset="0"/>
                <a:cs typeface="Calibri" panose="020F0502020204030204" pitchFamily="34" charset="0"/>
              </a:rPr>
              <a:t>NIH DMSP Resources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08" name="Google Shape;108;p19"/>
          <p:cNvSpPr txBox="1">
            <a:spLocks noGrp="1"/>
          </p:cNvSpPr>
          <p:nvPr>
            <p:ph type="body" idx="1"/>
          </p:nvPr>
        </p:nvSpPr>
        <p:spPr>
          <a:xfrm>
            <a:off x="457200" y="1828800"/>
            <a:ext cx="8229600" cy="42975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chemeClr val="tx1"/>
              </a:buClr>
              <a:buSzPts val="3000"/>
              <a:buFont typeface="Calibri"/>
              <a:buChar char="●"/>
            </a:pPr>
            <a:r>
              <a:rPr lang="en-US" sz="3000" dirty="0">
                <a:latin typeface="Calibri"/>
                <a:ea typeface="Calibri"/>
                <a:cs typeface="Calibri"/>
                <a:sym typeface="Calibri"/>
              </a:rPr>
              <a:t>A </a:t>
            </a:r>
            <a:r>
              <a:rPr lang="en-US" sz="3000" u="sng" dirty="0">
                <a:latin typeface="Calibri"/>
                <a:ea typeface="Calibri"/>
                <a:cs typeface="Calibri"/>
                <a:sym typeface="Calibri"/>
                <a:hlinkClick r:id="rId3">
                  <a:extLst>
                    <a:ext uri="{A12FA001-AC4F-418D-AE19-62706E023703}">
                      <ahyp:hlinkClr xmlns:ahyp="http://schemas.microsoft.com/office/drawing/2018/hyperlinkcolor" val="tx"/>
                    </a:ext>
                  </a:extLst>
                </a:hlinkClick>
              </a:rPr>
              <a:t>checklist for researchers</a:t>
            </a:r>
            <a:r>
              <a:rPr lang="en-US" sz="3000" dirty="0">
                <a:latin typeface="Calibri"/>
                <a:ea typeface="Calibri"/>
                <a:cs typeface="Calibri"/>
                <a:sym typeface="Calibri"/>
              </a:rPr>
              <a:t> using the DMSP</a:t>
            </a:r>
            <a:endParaRPr sz="3000" u="sng" dirty="0">
              <a:latin typeface="Calibri"/>
              <a:ea typeface="Calibri"/>
              <a:cs typeface="Calibri"/>
              <a:sym typeface="Calibri"/>
            </a:endParaRPr>
          </a:p>
          <a:p>
            <a:pPr marL="457200" lvl="0" indent="-419100" algn="l" rtl="0">
              <a:lnSpc>
                <a:spcPct val="115000"/>
              </a:lnSpc>
              <a:spcBef>
                <a:spcPts val="0"/>
              </a:spcBef>
              <a:spcAft>
                <a:spcPts val="0"/>
              </a:spcAft>
              <a:buClr>
                <a:schemeClr val="tx1"/>
              </a:buClr>
              <a:buSzPts val="3000"/>
              <a:buFont typeface="Calibri"/>
              <a:buChar char="●"/>
            </a:pPr>
            <a:r>
              <a:rPr lang="en-US" sz="3000" u="sng" dirty="0" err="1">
                <a:latin typeface="Calibri"/>
                <a:ea typeface="Calibri"/>
                <a:cs typeface="Calibri"/>
                <a:sym typeface="Calibri"/>
                <a:hlinkClick r:id="rId4">
                  <a:extLst>
                    <a:ext uri="{A12FA001-AC4F-418D-AE19-62706E023703}">
                      <ahyp:hlinkClr xmlns:ahyp="http://schemas.microsoft.com/office/drawing/2018/hyperlinkcolor" val="tx"/>
                    </a:ext>
                  </a:extLst>
                </a:hlinkClick>
              </a:rPr>
              <a:t>DMPTool</a:t>
            </a:r>
            <a:r>
              <a:rPr lang="en-US" sz="3000" dirty="0">
                <a:latin typeface="Calibri"/>
                <a:ea typeface="Calibri"/>
                <a:cs typeface="Calibri"/>
                <a:sym typeface="Calibri"/>
              </a:rPr>
              <a:t>. Provides text-based templates, generates a 2-page text document.</a:t>
            </a:r>
            <a:endParaRPr sz="3000" dirty="0">
              <a:latin typeface="Calibri"/>
              <a:ea typeface="Calibri"/>
              <a:cs typeface="Calibri"/>
              <a:sym typeface="Calibri"/>
            </a:endParaRPr>
          </a:p>
          <a:p>
            <a:pPr marL="457200" lvl="0" indent="-419100" algn="l" rtl="0">
              <a:lnSpc>
                <a:spcPct val="115000"/>
              </a:lnSpc>
              <a:spcBef>
                <a:spcPts val="0"/>
              </a:spcBef>
              <a:spcAft>
                <a:spcPts val="0"/>
              </a:spcAft>
              <a:buClr>
                <a:schemeClr val="tx1"/>
              </a:buClr>
              <a:buSzPts val="3000"/>
              <a:buFont typeface="Calibri"/>
              <a:buChar char="●"/>
            </a:pPr>
            <a:r>
              <a:rPr lang="en-US" sz="3000" dirty="0">
                <a:latin typeface="Calibri"/>
                <a:ea typeface="Calibri"/>
                <a:cs typeface="Calibri"/>
                <a:sym typeface="Calibri"/>
              </a:rPr>
              <a:t>Membership with </a:t>
            </a:r>
            <a:r>
              <a:rPr lang="en-US" sz="3000" u="sng" dirty="0">
                <a:latin typeface="Calibri"/>
                <a:ea typeface="Calibri"/>
                <a:cs typeface="Calibri"/>
                <a:sym typeface="Calibri"/>
                <a:hlinkClick r:id="rId5">
                  <a:extLst>
                    <a:ext uri="{A12FA001-AC4F-418D-AE19-62706E023703}">
                      <ahyp:hlinkClr xmlns:ahyp="http://schemas.microsoft.com/office/drawing/2018/hyperlinkcolor" val="tx"/>
                    </a:ext>
                  </a:extLst>
                </a:hlinkClick>
              </a:rPr>
              <a:t>data repository Dryad</a:t>
            </a:r>
            <a:r>
              <a:rPr lang="en-US" sz="3000" dirty="0">
                <a:latin typeface="Calibri"/>
                <a:ea typeface="Calibri"/>
                <a:cs typeface="Calibri"/>
                <a:sym typeface="Calibri"/>
              </a:rPr>
              <a:t>, free to UW researchers to use to openly share data, and one of NIH’s recommended generalist repositories.</a:t>
            </a:r>
            <a:endParaRPr sz="3000" dirty="0">
              <a:latin typeface="Calibri"/>
              <a:ea typeface="Calibri"/>
              <a:cs typeface="Calibri"/>
              <a:sym typeface="Calibri"/>
            </a:endParaRPr>
          </a:p>
          <a:p>
            <a:pPr marL="457200" lvl="0" indent="-419100" algn="l" rtl="0">
              <a:lnSpc>
                <a:spcPct val="115000"/>
              </a:lnSpc>
              <a:spcBef>
                <a:spcPts val="0"/>
              </a:spcBef>
              <a:spcAft>
                <a:spcPts val="0"/>
              </a:spcAft>
              <a:buClr>
                <a:schemeClr val="tx1"/>
              </a:buClr>
              <a:buSzPts val="3000"/>
              <a:buFont typeface="Calibri"/>
              <a:buChar char="●"/>
            </a:pPr>
            <a:r>
              <a:rPr lang="en-US" sz="3000" dirty="0">
                <a:latin typeface="Calibri"/>
                <a:ea typeface="Calibri"/>
                <a:cs typeface="Calibri"/>
                <a:sym typeface="Calibri"/>
              </a:rPr>
              <a:t>Membership with QDR for qualitative data</a:t>
            </a:r>
            <a:endParaRPr sz="3000" dirty="0">
              <a:latin typeface="Calibri"/>
              <a:ea typeface="Calibri"/>
              <a:cs typeface="Calibri"/>
              <a:sym typeface="Calibri"/>
            </a:endParaRPr>
          </a:p>
          <a:p>
            <a:pPr marL="0" lvl="0" indent="0" algn="l" rtl="0">
              <a:spcBef>
                <a:spcPts val="0"/>
              </a:spcBef>
              <a:spcAft>
                <a:spcPts val="0"/>
              </a:spcAft>
              <a:buClr>
                <a:schemeClr val="tx1"/>
              </a:buClr>
              <a:buNone/>
            </a:pPr>
            <a:endParaRPr sz="3000" dirty="0">
              <a:highlight>
                <a:srgbClr val="FFFFFF"/>
              </a:highlight>
              <a:latin typeface="Calibri"/>
              <a:ea typeface="Calibri"/>
              <a:cs typeface="Calibri"/>
              <a:sym typeface="Calibri"/>
            </a:endParaRPr>
          </a:p>
        </p:txBody>
      </p:sp>
      <p:sp>
        <p:nvSpPr>
          <p:cNvPr id="2" name="Footer Placeholder 1">
            <a:extLst>
              <a:ext uri="{FF2B5EF4-FFF2-40B4-BE49-F238E27FC236}">
                <a16:creationId xmlns:a16="http://schemas.microsoft.com/office/drawing/2014/main" id="{C22A091D-2C6F-49C0-8353-799535C5A5A6}"/>
              </a:ext>
            </a:extLst>
          </p:cNvPr>
          <p:cNvSpPr>
            <a:spLocks noGrp="1"/>
          </p:cNvSpPr>
          <p:nvPr>
            <p:ph type="ftr" sz="quarter" idx="10"/>
          </p:nvPr>
        </p:nvSpPr>
        <p:spPr/>
        <p:txBody>
          <a:bodyPr/>
          <a:lstStyle/>
          <a:p>
            <a:pPr>
              <a:defRPr/>
            </a:pPr>
            <a:r>
              <a:rPr lang="en-US"/>
              <a:t>37 of 45</a:t>
            </a:r>
            <a:endParaRPr lang="en-US" dirty="0"/>
          </a:p>
        </p:txBody>
      </p:sp>
    </p:spTree>
    <p:extLst>
      <p:ext uri="{BB962C8B-B14F-4D97-AF65-F5344CB8AC3E}">
        <p14:creationId xmlns:p14="http://schemas.microsoft.com/office/powerpoint/2010/main" val="3167299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457200" y="762000"/>
            <a:ext cx="82296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Dryad</a:t>
            </a:r>
            <a:endParaRPr/>
          </a:p>
        </p:txBody>
      </p:sp>
      <p:sp>
        <p:nvSpPr>
          <p:cNvPr id="115" name="Google Shape;115;p20"/>
          <p:cNvSpPr txBox="1">
            <a:spLocks noGrp="1"/>
          </p:cNvSpPr>
          <p:nvPr>
            <p:ph type="body" idx="1"/>
          </p:nvPr>
        </p:nvSpPr>
        <p:spPr>
          <a:xfrm>
            <a:off x="457200" y="1828800"/>
            <a:ext cx="8229600" cy="429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16" name="Google Shape;116;p20"/>
          <p:cNvPicPr preferRelativeResize="0"/>
          <p:nvPr/>
        </p:nvPicPr>
        <p:blipFill rotWithShape="1">
          <a:blip r:embed="rId3" cstate="screen">
            <a:alphaModFix/>
            <a:extLst>
              <a:ext uri="{28A0092B-C50C-407E-A947-70E740481C1C}">
                <a14:useLocalDpi xmlns:a14="http://schemas.microsoft.com/office/drawing/2010/main"/>
              </a:ext>
            </a:extLst>
          </a:blip>
          <a:srcRect t="9747"/>
          <a:stretch/>
        </p:blipFill>
        <p:spPr>
          <a:xfrm>
            <a:off x="0" y="14024"/>
            <a:ext cx="9143999" cy="5964699"/>
          </a:xfrm>
          <a:prstGeom prst="rect">
            <a:avLst/>
          </a:prstGeom>
          <a:noFill/>
          <a:ln>
            <a:noFill/>
          </a:ln>
        </p:spPr>
      </p:pic>
      <p:sp>
        <p:nvSpPr>
          <p:cNvPr id="2" name="Footer Placeholder 1">
            <a:extLst>
              <a:ext uri="{FF2B5EF4-FFF2-40B4-BE49-F238E27FC236}">
                <a16:creationId xmlns:a16="http://schemas.microsoft.com/office/drawing/2014/main" id="{F82F2D73-693D-4E99-8EF3-3D8B65373714}"/>
              </a:ext>
            </a:extLst>
          </p:cNvPr>
          <p:cNvSpPr>
            <a:spLocks noGrp="1"/>
          </p:cNvSpPr>
          <p:nvPr>
            <p:ph type="ftr" sz="quarter" idx="10"/>
          </p:nvPr>
        </p:nvSpPr>
        <p:spPr/>
        <p:txBody>
          <a:bodyPr/>
          <a:lstStyle/>
          <a:p>
            <a:pPr>
              <a:defRPr/>
            </a:pPr>
            <a:r>
              <a:rPr lang="en-US"/>
              <a:t>38 of 45</a:t>
            </a:r>
            <a:endParaRPr lang="en-US" dirty="0"/>
          </a:p>
        </p:txBody>
      </p:sp>
    </p:spTree>
    <p:extLst>
      <p:ext uri="{BB962C8B-B14F-4D97-AF65-F5344CB8AC3E}">
        <p14:creationId xmlns:p14="http://schemas.microsoft.com/office/powerpoint/2010/main" val="3637227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457200" y="762000"/>
            <a:ext cx="82296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3" name="Google Shape;123;p21"/>
          <p:cNvSpPr txBox="1">
            <a:spLocks noGrp="1"/>
          </p:cNvSpPr>
          <p:nvPr>
            <p:ph type="body" idx="1"/>
          </p:nvPr>
        </p:nvSpPr>
        <p:spPr>
          <a:xfrm>
            <a:off x="457200" y="1828800"/>
            <a:ext cx="8229600" cy="429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24" name="Google Shape;124;p21"/>
          <p:cNvPicPr preferRelativeResize="0"/>
          <p:nvPr/>
        </p:nvPicPr>
        <p:blipFill rotWithShape="1">
          <a:blip r:embed="rId3" cstate="screen">
            <a:alphaModFix/>
            <a:extLst>
              <a:ext uri="{28A0092B-C50C-407E-A947-70E740481C1C}">
                <a14:useLocalDpi xmlns:a14="http://schemas.microsoft.com/office/drawing/2010/main"/>
              </a:ext>
            </a:extLst>
          </a:blip>
          <a:srcRect b="15361"/>
          <a:stretch/>
        </p:blipFill>
        <p:spPr>
          <a:xfrm>
            <a:off x="0" y="396098"/>
            <a:ext cx="9143999" cy="5133800"/>
          </a:xfrm>
          <a:prstGeom prst="rect">
            <a:avLst/>
          </a:prstGeom>
          <a:noFill/>
          <a:ln>
            <a:noFill/>
          </a:ln>
        </p:spPr>
      </p:pic>
      <p:sp>
        <p:nvSpPr>
          <p:cNvPr id="2" name="Footer Placeholder 1">
            <a:extLst>
              <a:ext uri="{FF2B5EF4-FFF2-40B4-BE49-F238E27FC236}">
                <a16:creationId xmlns:a16="http://schemas.microsoft.com/office/drawing/2014/main" id="{E6C008C7-0068-4A13-BAC0-DB7E6BF782CC}"/>
              </a:ext>
            </a:extLst>
          </p:cNvPr>
          <p:cNvSpPr>
            <a:spLocks noGrp="1"/>
          </p:cNvSpPr>
          <p:nvPr>
            <p:ph type="ftr" sz="quarter" idx="10"/>
          </p:nvPr>
        </p:nvSpPr>
        <p:spPr/>
        <p:txBody>
          <a:bodyPr/>
          <a:lstStyle/>
          <a:p>
            <a:pPr>
              <a:defRPr/>
            </a:pPr>
            <a:r>
              <a:rPr lang="en-US"/>
              <a:t>39 of 45</a:t>
            </a:r>
            <a:endParaRPr lang="en-US" dirty="0"/>
          </a:p>
        </p:txBody>
      </p:sp>
    </p:spTree>
    <p:extLst>
      <p:ext uri="{BB962C8B-B14F-4D97-AF65-F5344CB8AC3E}">
        <p14:creationId xmlns:p14="http://schemas.microsoft.com/office/powerpoint/2010/main" val="2222710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3A0E0-95C1-8803-9B5D-12D9A441B6B3}"/>
              </a:ext>
            </a:extLst>
          </p:cNvPr>
          <p:cNvSpPr>
            <a:spLocks noGrp="1"/>
          </p:cNvSpPr>
          <p:nvPr>
            <p:ph type="title"/>
          </p:nvPr>
        </p:nvSpPr>
        <p:spPr/>
        <p:txBody>
          <a:bodyPr>
            <a:normAutofit fontScale="90000"/>
          </a:bodyPr>
          <a:lstStyle/>
          <a:p>
            <a:r>
              <a:rPr lang="en-US" dirty="0"/>
              <a:t>What is this workshop?</a:t>
            </a:r>
          </a:p>
        </p:txBody>
      </p:sp>
      <p:sp>
        <p:nvSpPr>
          <p:cNvPr id="3" name="Content Placeholder 2">
            <a:extLst>
              <a:ext uri="{FF2B5EF4-FFF2-40B4-BE49-F238E27FC236}">
                <a16:creationId xmlns:a16="http://schemas.microsoft.com/office/drawing/2014/main" id="{0A3050D9-64E0-6E89-9120-FAD7FCC655E5}"/>
              </a:ext>
            </a:extLst>
          </p:cNvPr>
          <p:cNvSpPr>
            <a:spLocks noGrp="1"/>
          </p:cNvSpPr>
          <p:nvPr>
            <p:ph idx="1"/>
          </p:nvPr>
        </p:nvSpPr>
        <p:spPr/>
        <p:txBody>
          <a:bodyPr/>
          <a:lstStyle/>
          <a:p>
            <a:r>
              <a:rPr lang="en-US" dirty="0"/>
              <a:t>An overview of the new NIH policy on Data Management and Sharing (DMS) Plans.</a:t>
            </a:r>
          </a:p>
          <a:p>
            <a:endParaRPr lang="en-US" dirty="0"/>
          </a:p>
          <a:p>
            <a:r>
              <a:rPr lang="en-US" b="1" i="1" dirty="0"/>
              <a:t>Not</a:t>
            </a:r>
            <a:r>
              <a:rPr lang="en-US" dirty="0"/>
              <a:t> a complete treatment of the topic</a:t>
            </a:r>
          </a:p>
          <a:p>
            <a:pPr lvl="1"/>
            <a:r>
              <a:rPr lang="en-US" dirty="0"/>
              <a:t>Highlights only; see Other Resources, FAQ, etc.</a:t>
            </a:r>
          </a:p>
          <a:p>
            <a:pPr lvl="1"/>
            <a:r>
              <a:rPr lang="en-US" dirty="0"/>
              <a:t>Does not cover Genomic Data Sharing; see specific NIH materials</a:t>
            </a:r>
          </a:p>
          <a:p>
            <a:endParaRPr lang="en-US" i="1" dirty="0"/>
          </a:p>
          <a:p>
            <a:r>
              <a:rPr lang="en-US" dirty="0"/>
              <a:t>Introduction to Dryad Data Repository for long-term storage of shareable research data</a:t>
            </a:r>
          </a:p>
        </p:txBody>
      </p:sp>
      <p:sp>
        <p:nvSpPr>
          <p:cNvPr id="4" name="Footer Placeholder 3">
            <a:extLst>
              <a:ext uri="{FF2B5EF4-FFF2-40B4-BE49-F238E27FC236}">
                <a16:creationId xmlns:a16="http://schemas.microsoft.com/office/drawing/2014/main" id="{B81DE957-C971-2613-58DE-B36C9AE00F52}"/>
              </a:ext>
            </a:extLst>
          </p:cNvPr>
          <p:cNvSpPr>
            <a:spLocks noGrp="1"/>
          </p:cNvSpPr>
          <p:nvPr>
            <p:ph type="ftr" sz="quarter" idx="10"/>
          </p:nvPr>
        </p:nvSpPr>
        <p:spPr/>
        <p:txBody>
          <a:bodyPr/>
          <a:lstStyle/>
          <a:p>
            <a:pPr>
              <a:defRPr/>
            </a:pPr>
            <a:r>
              <a:rPr lang="en-US"/>
              <a:t>4 of 45</a:t>
            </a:r>
            <a:endParaRPr lang="en-US" dirty="0"/>
          </a:p>
        </p:txBody>
      </p:sp>
    </p:spTree>
    <p:extLst>
      <p:ext uri="{BB962C8B-B14F-4D97-AF65-F5344CB8AC3E}">
        <p14:creationId xmlns:p14="http://schemas.microsoft.com/office/powerpoint/2010/main" val="252506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457200" y="762000"/>
            <a:ext cx="82296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Calibri" panose="020F0502020204030204" pitchFamily="34" charset="0"/>
                <a:ea typeface="Calibri" panose="020F0502020204030204" pitchFamily="34" charset="0"/>
                <a:cs typeface="Calibri" panose="020F0502020204030204" pitchFamily="34" charset="0"/>
              </a:rPr>
              <a:t>Dryad </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31" name="Google Shape;131;p22"/>
          <p:cNvSpPr txBox="1">
            <a:spLocks noGrp="1"/>
          </p:cNvSpPr>
          <p:nvPr>
            <p:ph type="body" idx="1"/>
          </p:nvPr>
        </p:nvSpPr>
        <p:spPr>
          <a:xfrm>
            <a:off x="457200" y="1828800"/>
            <a:ext cx="8229600" cy="4297500"/>
          </a:xfrm>
          <a:prstGeom prst="rect">
            <a:avLst/>
          </a:prstGeom>
        </p:spPr>
        <p:txBody>
          <a:bodyPr spcFirstLastPara="1" wrap="square" lIns="91425" tIns="91425" rIns="91425" bIns="91425" anchor="t" anchorCtr="0">
            <a:noAutofit/>
          </a:bodyPr>
          <a:lstStyle/>
          <a:p>
            <a:pPr marL="457200" lvl="0" indent="-419100" algn="l" rtl="0">
              <a:lnSpc>
                <a:spcPct val="115000"/>
              </a:lnSpc>
              <a:spcBef>
                <a:spcPts val="900"/>
              </a:spcBef>
              <a:spcAft>
                <a:spcPts val="0"/>
              </a:spcAft>
              <a:buSzPts val="3000"/>
              <a:buFont typeface="Calibri"/>
              <a:buChar char="●"/>
            </a:pPr>
            <a:r>
              <a:rPr lang="en-US" sz="3000" dirty="0">
                <a:latin typeface="Calibri"/>
                <a:ea typeface="Calibri"/>
                <a:cs typeface="Calibri"/>
                <a:sym typeface="Calibri"/>
              </a:rPr>
              <a:t>Data must not have any PII/sensitive data</a:t>
            </a:r>
            <a:endParaRPr sz="3000" dirty="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US" sz="3000" dirty="0">
                <a:latin typeface="Calibri"/>
                <a:ea typeface="Calibri"/>
                <a:cs typeface="Calibri"/>
                <a:sym typeface="Calibri"/>
              </a:rPr>
              <a:t>Data must be licensed with a </a:t>
            </a:r>
            <a:r>
              <a:rPr lang="en-US" sz="3000" u="sng" dirty="0">
                <a:solidFill>
                  <a:schemeClr val="hlink"/>
                </a:solidFill>
                <a:latin typeface="Calibri"/>
                <a:ea typeface="Calibri"/>
                <a:cs typeface="Calibri"/>
                <a:sym typeface="Calibri"/>
                <a:hlinkClick r:id="rId3"/>
              </a:rPr>
              <a:t>CC0 1.0 license</a:t>
            </a:r>
            <a:r>
              <a:rPr lang="en-US" sz="3000" dirty="0">
                <a:latin typeface="Calibri"/>
                <a:ea typeface="Calibri"/>
                <a:cs typeface="Calibri"/>
                <a:sym typeface="Calibri"/>
              </a:rPr>
              <a:t> (basically in the public domain) </a:t>
            </a:r>
            <a:endParaRPr sz="3000" dirty="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US" sz="3000" dirty="0">
                <a:latin typeface="Calibri"/>
                <a:ea typeface="Calibri"/>
                <a:cs typeface="Calibri"/>
                <a:sym typeface="Calibri"/>
              </a:rPr>
              <a:t>Login with ORCID, thereafter UW </a:t>
            </a:r>
            <a:r>
              <a:rPr lang="en-US" sz="3000" dirty="0" err="1">
                <a:latin typeface="Calibri"/>
                <a:ea typeface="Calibri"/>
                <a:cs typeface="Calibri"/>
                <a:sym typeface="Calibri"/>
              </a:rPr>
              <a:t>netid</a:t>
            </a:r>
            <a:endParaRPr sz="3000" dirty="0">
              <a:solidFill>
                <a:srgbClr val="2D3B45"/>
              </a:solidFill>
              <a:highlight>
                <a:srgbClr val="FFFFFF"/>
              </a:highlight>
              <a:latin typeface="Calibri"/>
              <a:ea typeface="Calibri"/>
              <a:cs typeface="Calibri"/>
              <a:sym typeface="Calibri"/>
            </a:endParaRPr>
          </a:p>
          <a:p>
            <a:pPr marL="457200" lvl="0" indent="-419100" algn="l" rtl="0">
              <a:lnSpc>
                <a:spcPct val="115000"/>
              </a:lnSpc>
              <a:spcBef>
                <a:spcPts val="0"/>
              </a:spcBef>
              <a:spcAft>
                <a:spcPts val="0"/>
              </a:spcAft>
              <a:buClr>
                <a:schemeClr val="tx1"/>
              </a:buClr>
              <a:buSzPts val="3000"/>
              <a:buFont typeface="Calibri"/>
              <a:buChar char="●"/>
            </a:pPr>
            <a:r>
              <a:rPr lang="en-US" sz="3000" u="sng" dirty="0">
                <a:solidFill>
                  <a:schemeClr val="hlink"/>
                </a:solidFill>
                <a:highlight>
                  <a:srgbClr val="FFFFFF"/>
                </a:highlight>
                <a:latin typeface="Calibri"/>
                <a:ea typeface="Calibri"/>
                <a:cs typeface="Calibri"/>
                <a:sym typeface="Calibri"/>
                <a:hlinkClick r:id="rId4"/>
              </a:rPr>
              <a:t>Demo</a:t>
            </a:r>
            <a:endParaRPr sz="3000" dirty="0">
              <a:solidFill>
                <a:srgbClr val="2D3B45"/>
              </a:solidFill>
              <a:highlight>
                <a:srgbClr val="FFFFFF"/>
              </a:highlight>
              <a:latin typeface="Calibri"/>
              <a:ea typeface="Calibri"/>
              <a:cs typeface="Calibri"/>
              <a:sym typeface="Calibri"/>
            </a:endParaRPr>
          </a:p>
          <a:p>
            <a:pPr marL="457200" lvl="0" indent="-419100" algn="l" rtl="0">
              <a:lnSpc>
                <a:spcPct val="115000"/>
              </a:lnSpc>
              <a:spcBef>
                <a:spcPts val="0"/>
              </a:spcBef>
              <a:spcAft>
                <a:spcPts val="0"/>
              </a:spcAft>
              <a:buClr>
                <a:schemeClr val="tx1"/>
              </a:buClr>
              <a:buSzPts val="3000"/>
              <a:buFont typeface="Calibri"/>
              <a:buChar char="●"/>
            </a:pPr>
            <a:r>
              <a:rPr lang="en-US" sz="3000" u="sng" dirty="0">
                <a:solidFill>
                  <a:schemeClr val="hlink"/>
                </a:solidFill>
                <a:highlight>
                  <a:srgbClr val="FFFFFF"/>
                </a:highlight>
                <a:latin typeface="Calibri"/>
                <a:ea typeface="Calibri"/>
                <a:cs typeface="Calibri"/>
                <a:sym typeface="Calibri"/>
                <a:hlinkClick r:id="rId5"/>
              </a:rPr>
              <a:t>Example dataset</a:t>
            </a:r>
            <a:endParaRPr sz="3000" dirty="0">
              <a:solidFill>
                <a:srgbClr val="2D3B45"/>
              </a:solidFill>
              <a:highlight>
                <a:srgbClr val="FFFFFF"/>
              </a:highlight>
              <a:latin typeface="Calibri"/>
              <a:ea typeface="Calibri"/>
              <a:cs typeface="Calibri"/>
              <a:sym typeface="Calibri"/>
            </a:endParaRPr>
          </a:p>
        </p:txBody>
      </p:sp>
      <p:sp>
        <p:nvSpPr>
          <p:cNvPr id="2" name="Footer Placeholder 1">
            <a:extLst>
              <a:ext uri="{FF2B5EF4-FFF2-40B4-BE49-F238E27FC236}">
                <a16:creationId xmlns:a16="http://schemas.microsoft.com/office/drawing/2014/main" id="{78742AE4-F746-44C4-8E13-FA3CD73CE1B7}"/>
              </a:ext>
            </a:extLst>
          </p:cNvPr>
          <p:cNvSpPr>
            <a:spLocks noGrp="1"/>
          </p:cNvSpPr>
          <p:nvPr>
            <p:ph type="ftr" sz="quarter" idx="10"/>
          </p:nvPr>
        </p:nvSpPr>
        <p:spPr/>
        <p:txBody>
          <a:bodyPr/>
          <a:lstStyle/>
          <a:p>
            <a:pPr>
              <a:defRPr/>
            </a:pPr>
            <a:r>
              <a:rPr lang="en-US"/>
              <a:t>40 of 45</a:t>
            </a:r>
            <a:endParaRPr lang="en-US" dirty="0"/>
          </a:p>
        </p:txBody>
      </p:sp>
    </p:spTree>
    <p:extLst>
      <p:ext uri="{BB962C8B-B14F-4D97-AF65-F5344CB8AC3E}">
        <p14:creationId xmlns:p14="http://schemas.microsoft.com/office/powerpoint/2010/main" val="3238278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457200" y="762000"/>
            <a:ext cx="82296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Qualitative Data Repository (QDR)</a:t>
            </a:r>
            <a:endParaRPr/>
          </a:p>
        </p:txBody>
      </p:sp>
      <p:sp>
        <p:nvSpPr>
          <p:cNvPr id="138" name="Google Shape;138;p23"/>
          <p:cNvSpPr txBox="1">
            <a:spLocks noGrp="1"/>
          </p:cNvSpPr>
          <p:nvPr>
            <p:ph type="body" idx="1"/>
          </p:nvPr>
        </p:nvSpPr>
        <p:spPr>
          <a:xfrm>
            <a:off x="457200" y="1828800"/>
            <a:ext cx="8229600" cy="4297500"/>
          </a:xfrm>
          <a:prstGeom prst="rect">
            <a:avLst/>
          </a:prstGeom>
        </p:spPr>
        <p:txBody>
          <a:bodyPr spcFirstLastPara="1" wrap="square" lIns="91425" tIns="91425" rIns="91425" bIns="91425" anchor="t" anchorCtr="0">
            <a:noAutofit/>
          </a:bodyPr>
          <a:lstStyle/>
          <a:p>
            <a:pPr marL="698500" lvl="0" indent="-419100" algn="l" rtl="0">
              <a:lnSpc>
                <a:spcPct val="115000"/>
              </a:lnSpc>
              <a:spcBef>
                <a:spcPts val="0"/>
              </a:spcBef>
              <a:spcAft>
                <a:spcPts val="0"/>
              </a:spcAft>
              <a:buClr>
                <a:schemeClr val="tx1"/>
              </a:buClr>
              <a:buSzPts val="3000"/>
              <a:buFont typeface="Calibri"/>
              <a:buChar char="●"/>
            </a:pPr>
            <a:r>
              <a:rPr lang="en-US" sz="3000" u="sng" dirty="0">
                <a:solidFill>
                  <a:schemeClr val="hlink"/>
                </a:solidFill>
                <a:latin typeface="Calibri"/>
                <a:ea typeface="Calibri"/>
                <a:cs typeface="Calibri"/>
                <a:sym typeface="Calibri"/>
                <a:hlinkClick r:id="rId3"/>
              </a:rPr>
              <a:t>Qualitative Data Repository</a:t>
            </a:r>
            <a:endParaRPr dirty="0"/>
          </a:p>
          <a:p>
            <a:pPr marL="698500" lvl="0" indent="-419100" algn="l" rtl="0">
              <a:lnSpc>
                <a:spcPct val="115000"/>
              </a:lnSpc>
              <a:spcBef>
                <a:spcPts val="0"/>
              </a:spcBef>
              <a:spcAft>
                <a:spcPts val="0"/>
              </a:spcAft>
              <a:buClr>
                <a:schemeClr val="tx1"/>
              </a:buClr>
              <a:buSzPts val="3000"/>
              <a:buFont typeface="Calibri"/>
              <a:buChar char="●"/>
            </a:pPr>
            <a:r>
              <a:rPr lang="en-US" sz="3000" dirty="0">
                <a:latin typeface="Calibri"/>
                <a:ea typeface="Calibri"/>
                <a:cs typeface="Calibri"/>
                <a:sym typeface="Calibri"/>
              </a:rPr>
              <a:t>For qualitative data that requires more in-depth curation </a:t>
            </a:r>
            <a:endParaRPr sz="3000" dirty="0">
              <a:latin typeface="Calibri"/>
              <a:ea typeface="Calibri"/>
              <a:cs typeface="Calibri"/>
              <a:sym typeface="Calibri"/>
            </a:endParaRPr>
          </a:p>
          <a:p>
            <a:pPr marL="698500" lvl="0" indent="-419100" algn="l" rtl="0">
              <a:lnSpc>
                <a:spcPct val="115000"/>
              </a:lnSpc>
              <a:spcBef>
                <a:spcPts val="0"/>
              </a:spcBef>
              <a:spcAft>
                <a:spcPts val="0"/>
              </a:spcAft>
              <a:buClr>
                <a:schemeClr val="tx1"/>
              </a:buClr>
              <a:buSzPts val="3000"/>
              <a:buFont typeface="Calibri"/>
              <a:buChar char="●"/>
            </a:pPr>
            <a:r>
              <a:rPr lang="en-US" sz="3000" dirty="0">
                <a:latin typeface="Calibri"/>
                <a:ea typeface="Calibri"/>
                <a:cs typeface="Calibri"/>
                <a:sym typeface="Calibri"/>
              </a:rPr>
              <a:t>For data that requires access controls</a:t>
            </a:r>
            <a:endParaRPr sz="3000" dirty="0">
              <a:latin typeface="Calibri"/>
              <a:ea typeface="Calibri"/>
              <a:cs typeface="Calibri"/>
              <a:sym typeface="Calibri"/>
            </a:endParaRPr>
          </a:p>
        </p:txBody>
      </p:sp>
      <p:sp>
        <p:nvSpPr>
          <p:cNvPr id="2" name="Footer Placeholder 1">
            <a:extLst>
              <a:ext uri="{FF2B5EF4-FFF2-40B4-BE49-F238E27FC236}">
                <a16:creationId xmlns:a16="http://schemas.microsoft.com/office/drawing/2014/main" id="{A748097A-5033-47BB-BF0E-A651BB473E23}"/>
              </a:ext>
            </a:extLst>
          </p:cNvPr>
          <p:cNvSpPr>
            <a:spLocks noGrp="1"/>
          </p:cNvSpPr>
          <p:nvPr>
            <p:ph type="ftr" sz="quarter" idx="10"/>
          </p:nvPr>
        </p:nvSpPr>
        <p:spPr/>
        <p:txBody>
          <a:bodyPr/>
          <a:lstStyle/>
          <a:p>
            <a:pPr>
              <a:defRPr/>
            </a:pPr>
            <a:r>
              <a:rPr lang="en-US"/>
              <a:t>41 of 45</a:t>
            </a:r>
            <a:endParaRPr lang="en-US" dirty="0"/>
          </a:p>
        </p:txBody>
      </p:sp>
    </p:spTree>
    <p:extLst>
      <p:ext uri="{BB962C8B-B14F-4D97-AF65-F5344CB8AC3E}">
        <p14:creationId xmlns:p14="http://schemas.microsoft.com/office/powerpoint/2010/main" val="473075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457200" y="228600"/>
            <a:ext cx="82296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QDR access controls</a:t>
            </a:r>
            <a:endParaRPr/>
          </a:p>
        </p:txBody>
      </p:sp>
      <p:sp>
        <p:nvSpPr>
          <p:cNvPr id="145" name="Google Shape;145;p24"/>
          <p:cNvSpPr txBox="1">
            <a:spLocks noGrp="1"/>
          </p:cNvSpPr>
          <p:nvPr>
            <p:ph type="body" idx="1"/>
          </p:nvPr>
        </p:nvSpPr>
        <p:spPr>
          <a:xfrm>
            <a:off x="457200" y="1828800"/>
            <a:ext cx="8229600" cy="429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6" name="Google Shape;146;p2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28600" y="1052707"/>
            <a:ext cx="8686801" cy="5016618"/>
          </a:xfrm>
          <a:prstGeom prst="rect">
            <a:avLst/>
          </a:prstGeom>
          <a:noFill/>
          <a:ln>
            <a:noFill/>
          </a:ln>
        </p:spPr>
      </p:pic>
      <p:sp>
        <p:nvSpPr>
          <p:cNvPr id="2" name="Footer Placeholder 1">
            <a:extLst>
              <a:ext uri="{FF2B5EF4-FFF2-40B4-BE49-F238E27FC236}">
                <a16:creationId xmlns:a16="http://schemas.microsoft.com/office/drawing/2014/main" id="{23B2BEC9-718E-4338-89CB-4B6DEC61CF30}"/>
              </a:ext>
            </a:extLst>
          </p:cNvPr>
          <p:cNvSpPr>
            <a:spLocks noGrp="1"/>
          </p:cNvSpPr>
          <p:nvPr>
            <p:ph type="ftr" sz="quarter" idx="10"/>
          </p:nvPr>
        </p:nvSpPr>
        <p:spPr/>
        <p:txBody>
          <a:bodyPr/>
          <a:lstStyle/>
          <a:p>
            <a:pPr>
              <a:defRPr/>
            </a:pPr>
            <a:r>
              <a:rPr lang="en-US"/>
              <a:t>42 of 45</a:t>
            </a:r>
            <a:endParaRPr lang="en-US" dirty="0"/>
          </a:p>
        </p:txBody>
      </p:sp>
    </p:spTree>
    <p:extLst>
      <p:ext uri="{BB962C8B-B14F-4D97-AF65-F5344CB8AC3E}">
        <p14:creationId xmlns:p14="http://schemas.microsoft.com/office/powerpoint/2010/main" val="3347834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457200" y="762000"/>
            <a:ext cx="82296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Open Science/Open Research</a:t>
            </a:r>
            <a:endParaRPr/>
          </a:p>
        </p:txBody>
      </p:sp>
      <p:sp>
        <p:nvSpPr>
          <p:cNvPr id="153" name="Google Shape;153;p25"/>
          <p:cNvSpPr txBox="1">
            <a:spLocks noGrp="1"/>
          </p:cNvSpPr>
          <p:nvPr>
            <p:ph type="body" idx="1"/>
          </p:nvPr>
        </p:nvSpPr>
        <p:spPr>
          <a:xfrm>
            <a:off x="457200" y="1828800"/>
            <a:ext cx="8229600" cy="4297500"/>
          </a:xfrm>
          <a:prstGeom prst="rect">
            <a:avLst/>
          </a:prstGeom>
        </p:spPr>
        <p:txBody>
          <a:bodyPr spcFirstLastPara="1" wrap="square" lIns="91425" tIns="91425" rIns="91425" bIns="91425" anchor="t" anchorCtr="0">
            <a:noAutofit/>
          </a:bodyPr>
          <a:lstStyle/>
          <a:p>
            <a:pPr marL="914400" lvl="0" indent="-419100" algn="l" rtl="0">
              <a:lnSpc>
                <a:spcPct val="115000"/>
              </a:lnSpc>
              <a:spcBef>
                <a:spcPts val="0"/>
              </a:spcBef>
              <a:spcAft>
                <a:spcPts val="0"/>
              </a:spcAft>
              <a:buClr>
                <a:schemeClr val="tx1"/>
              </a:buClr>
              <a:buSzPts val="3000"/>
              <a:buFont typeface="Calibri"/>
              <a:buChar char="●"/>
            </a:pPr>
            <a:r>
              <a:rPr lang="en-US" sz="3000" u="sng" dirty="0">
                <a:solidFill>
                  <a:schemeClr val="hlink"/>
                </a:solidFill>
                <a:latin typeface="Calibri"/>
                <a:ea typeface="Calibri"/>
                <a:cs typeface="Calibri"/>
                <a:sym typeface="Calibri"/>
                <a:hlinkClick r:id="rId3"/>
              </a:rPr>
              <a:t>UW’s OA policy</a:t>
            </a:r>
            <a:endParaRPr sz="3000" dirty="0">
              <a:solidFill>
                <a:schemeClr val="dk1"/>
              </a:solidFill>
              <a:latin typeface="Calibri"/>
              <a:ea typeface="Calibri"/>
              <a:cs typeface="Calibri"/>
              <a:sym typeface="Calibri"/>
            </a:endParaRPr>
          </a:p>
          <a:p>
            <a:pPr marL="914400" lvl="0" indent="-419100" algn="l" rtl="0">
              <a:lnSpc>
                <a:spcPct val="115000"/>
              </a:lnSpc>
              <a:spcBef>
                <a:spcPts val="0"/>
              </a:spcBef>
              <a:spcAft>
                <a:spcPts val="0"/>
              </a:spcAft>
              <a:buClr>
                <a:schemeClr val="tx1"/>
              </a:buClr>
              <a:buSzPts val="3000"/>
              <a:buFont typeface="Calibri"/>
              <a:buChar char="●"/>
            </a:pPr>
            <a:r>
              <a:rPr lang="en-US" sz="3000" u="sng" dirty="0">
                <a:solidFill>
                  <a:schemeClr val="hlink"/>
                </a:solidFill>
                <a:highlight>
                  <a:schemeClr val="lt1"/>
                </a:highlight>
                <a:latin typeface="Calibri"/>
                <a:ea typeface="Calibri"/>
                <a:cs typeface="Calibri"/>
                <a:sym typeface="Calibri"/>
                <a:hlinkClick r:id="rId4"/>
              </a:rPr>
              <a:t>Open Access @ UW</a:t>
            </a:r>
            <a:endParaRPr sz="3000" dirty="0">
              <a:solidFill>
                <a:srgbClr val="2D3B45"/>
              </a:solidFill>
              <a:highlight>
                <a:schemeClr val="lt1"/>
              </a:highlight>
              <a:latin typeface="Calibri"/>
              <a:ea typeface="Calibri"/>
              <a:cs typeface="Calibri"/>
              <a:sym typeface="Calibri"/>
            </a:endParaRPr>
          </a:p>
          <a:p>
            <a:pPr marL="914400" lvl="0" indent="-419100" algn="l" rtl="0">
              <a:lnSpc>
                <a:spcPct val="115000"/>
              </a:lnSpc>
              <a:spcBef>
                <a:spcPts val="0"/>
              </a:spcBef>
              <a:spcAft>
                <a:spcPts val="0"/>
              </a:spcAft>
              <a:buClr>
                <a:schemeClr val="tx1"/>
              </a:buClr>
              <a:buSzPts val="3000"/>
              <a:buFont typeface="Calibri"/>
              <a:buChar char="●"/>
            </a:pPr>
            <a:r>
              <a:rPr lang="en-US" sz="3000" u="sng" dirty="0">
                <a:solidFill>
                  <a:schemeClr val="hlink"/>
                </a:solidFill>
                <a:highlight>
                  <a:schemeClr val="lt1"/>
                </a:highlight>
                <a:latin typeface="Calibri"/>
                <a:ea typeface="Calibri"/>
                <a:cs typeface="Calibri"/>
                <a:sym typeface="Calibri"/>
                <a:hlinkClick r:id="rId5"/>
              </a:rPr>
              <a:t>How do I make my articles open? </a:t>
            </a:r>
            <a:endParaRPr sz="3000" dirty="0">
              <a:solidFill>
                <a:srgbClr val="2D3B45"/>
              </a:solidFill>
              <a:highlight>
                <a:schemeClr val="lt1"/>
              </a:highlight>
              <a:latin typeface="Calibri"/>
              <a:ea typeface="Calibri"/>
              <a:cs typeface="Calibri"/>
              <a:sym typeface="Calibri"/>
            </a:endParaRPr>
          </a:p>
          <a:p>
            <a:pPr marL="0" lvl="0" indent="0" algn="l" rtl="0">
              <a:lnSpc>
                <a:spcPct val="115000"/>
              </a:lnSpc>
              <a:spcBef>
                <a:spcPts val="1000"/>
              </a:spcBef>
              <a:spcAft>
                <a:spcPts val="0"/>
              </a:spcAft>
              <a:buNone/>
            </a:pPr>
            <a:endParaRPr sz="3000" dirty="0">
              <a:solidFill>
                <a:srgbClr val="2D3B45"/>
              </a:solidFill>
              <a:highlight>
                <a:schemeClr val="lt1"/>
              </a:highlight>
              <a:latin typeface="Calibri"/>
              <a:ea typeface="Calibri"/>
              <a:cs typeface="Calibri"/>
              <a:sym typeface="Calibri"/>
            </a:endParaRPr>
          </a:p>
          <a:p>
            <a:pPr marL="0" lvl="0" indent="0" algn="l" rtl="0">
              <a:lnSpc>
                <a:spcPct val="115000"/>
              </a:lnSpc>
              <a:spcBef>
                <a:spcPts val="1000"/>
              </a:spcBef>
              <a:spcAft>
                <a:spcPts val="0"/>
              </a:spcAft>
              <a:buNone/>
            </a:pPr>
            <a:r>
              <a:rPr lang="en-US" sz="3000" dirty="0">
                <a:solidFill>
                  <a:srgbClr val="2D3B45"/>
                </a:solidFill>
                <a:highlight>
                  <a:schemeClr val="lt1"/>
                </a:highlight>
                <a:latin typeface="Calibri"/>
                <a:ea typeface="Calibri"/>
                <a:cs typeface="Calibri"/>
                <a:sym typeface="Calibri"/>
              </a:rPr>
              <a:t>Related: </a:t>
            </a:r>
            <a:r>
              <a:rPr lang="en-US" sz="3000" u="sng" dirty="0">
                <a:solidFill>
                  <a:schemeClr val="hlink"/>
                </a:solidFill>
                <a:highlight>
                  <a:schemeClr val="lt1"/>
                </a:highlight>
                <a:latin typeface="Calibri"/>
                <a:ea typeface="Calibri"/>
                <a:cs typeface="Calibri"/>
                <a:sym typeface="Calibri"/>
                <a:hlinkClick r:id="rId6"/>
              </a:rPr>
              <a:t>UW Reproducibility and Open Research group</a:t>
            </a:r>
            <a:endParaRPr sz="3000" dirty="0">
              <a:solidFill>
                <a:srgbClr val="2D3B45"/>
              </a:solidFill>
              <a:highlight>
                <a:schemeClr val="lt1"/>
              </a:highlight>
              <a:latin typeface="Calibri"/>
              <a:ea typeface="Calibri"/>
              <a:cs typeface="Calibri"/>
              <a:sym typeface="Calibri"/>
            </a:endParaRPr>
          </a:p>
          <a:p>
            <a:pPr marL="0" lvl="0" indent="0" algn="l" rtl="0">
              <a:spcBef>
                <a:spcPts val="1000"/>
              </a:spcBef>
              <a:spcAft>
                <a:spcPts val="0"/>
              </a:spcAft>
              <a:buNone/>
            </a:pPr>
            <a:endParaRPr sz="3000" b="1" dirty="0">
              <a:solidFill>
                <a:srgbClr val="2D3B45"/>
              </a:solidFill>
              <a:highlight>
                <a:schemeClr val="lt1"/>
              </a:highlight>
              <a:latin typeface="Calibri"/>
              <a:ea typeface="Calibri"/>
              <a:cs typeface="Calibri"/>
              <a:sym typeface="Calibri"/>
            </a:endParaRPr>
          </a:p>
        </p:txBody>
      </p:sp>
      <p:sp>
        <p:nvSpPr>
          <p:cNvPr id="2" name="Footer Placeholder 1">
            <a:extLst>
              <a:ext uri="{FF2B5EF4-FFF2-40B4-BE49-F238E27FC236}">
                <a16:creationId xmlns:a16="http://schemas.microsoft.com/office/drawing/2014/main" id="{DDED8E19-EB48-4B69-B4F4-969E13481A4A}"/>
              </a:ext>
            </a:extLst>
          </p:cNvPr>
          <p:cNvSpPr>
            <a:spLocks noGrp="1"/>
          </p:cNvSpPr>
          <p:nvPr>
            <p:ph type="ftr" sz="quarter" idx="10"/>
          </p:nvPr>
        </p:nvSpPr>
        <p:spPr/>
        <p:txBody>
          <a:bodyPr/>
          <a:lstStyle/>
          <a:p>
            <a:pPr>
              <a:defRPr/>
            </a:pPr>
            <a:r>
              <a:rPr lang="en-US"/>
              <a:t>43 of 45</a:t>
            </a:r>
            <a:endParaRPr lang="en-US" dirty="0"/>
          </a:p>
        </p:txBody>
      </p:sp>
    </p:spTree>
    <p:extLst>
      <p:ext uri="{BB962C8B-B14F-4D97-AF65-F5344CB8AC3E}">
        <p14:creationId xmlns:p14="http://schemas.microsoft.com/office/powerpoint/2010/main" val="3503282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457200" y="762000"/>
            <a:ext cx="82296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NIH DMSP Resources</a:t>
            </a:r>
            <a:endParaRPr/>
          </a:p>
        </p:txBody>
      </p:sp>
      <p:sp>
        <p:nvSpPr>
          <p:cNvPr id="160" name="Google Shape;160;p26"/>
          <p:cNvSpPr txBox="1">
            <a:spLocks noGrp="1"/>
          </p:cNvSpPr>
          <p:nvPr>
            <p:ph type="body" idx="1"/>
          </p:nvPr>
        </p:nvSpPr>
        <p:spPr>
          <a:xfrm>
            <a:off x="457200" y="1828800"/>
            <a:ext cx="8229600" cy="42975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chemeClr val="tx1"/>
              </a:buClr>
              <a:buSzPts val="3000"/>
              <a:buFont typeface="Calibri"/>
              <a:buChar char="●"/>
            </a:pPr>
            <a:r>
              <a:rPr lang="en-US" sz="3000" dirty="0">
                <a:latin typeface="Calibri"/>
                <a:ea typeface="Calibri"/>
                <a:cs typeface="Calibri"/>
                <a:sym typeface="Calibri"/>
              </a:rPr>
              <a:t>UW </a:t>
            </a:r>
            <a:r>
              <a:rPr lang="en-US" sz="3000" u="sng" dirty="0">
                <a:latin typeface="Calibri"/>
                <a:ea typeface="Calibri"/>
                <a:cs typeface="Calibri"/>
                <a:sym typeface="Calibri"/>
                <a:hlinkClick r:id="rId3">
                  <a:extLst>
                    <a:ext uri="{A12FA001-AC4F-418D-AE19-62706E023703}">
                      <ahyp:hlinkClr xmlns:ahyp="http://schemas.microsoft.com/office/drawing/2018/hyperlinkcolor" val="tx"/>
                    </a:ext>
                  </a:extLst>
                </a:hlinkClick>
              </a:rPr>
              <a:t>NIH resource page</a:t>
            </a:r>
            <a:r>
              <a:rPr lang="en-US" sz="3000" dirty="0">
                <a:latin typeface="Calibri"/>
                <a:ea typeface="Calibri"/>
                <a:cs typeface="Calibri"/>
                <a:sym typeface="Calibri"/>
              </a:rPr>
              <a:t> </a:t>
            </a:r>
            <a:endParaRPr sz="3000" dirty="0">
              <a:latin typeface="Calibri"/>
              <a:ea typeface="Calibri"/>
              <a:cs typeface="Calibri"/>
              <a:sym typeface="Calibri"/>
            </a:endParaRPr>
          </a:p>
          <a:p>
            <a:pPr marL="457200" lvl="0" indent="-419100" algn="l" rtl="0">
              <a:spcBef>
                <a:spcPts val="0"/>
              </a:spcBef>
              <a:spcAft>
                <a:spcPts val="0"/>
              </a:spcAft>
              <a:buClr>
                <a:schemeClr val="tx1"/>
              </a:buClr>
              <a:buSzPts val="3000"/>
              <a:buFont typeface="Calibri"/>
              <a:buChar char="●"/>
            </a:pPr>
            <a:r>
              <a:rPr lang="en-US" sz="3000" dirty="0">
                <a:latin typeface="Calibri"/>
                <a:ea typeface="Calibri"/>
                <a:cs typeface="Calibri"/>
                <a:sym typeface="Calibri"/>
              </a:rPr>
              <a:t>Presentation at </a:t>
            </a:r>
            <a:r>
              <a:rPr lang="en-US" sz="3000" u="sng" dirty="0">
                <a:latin typeface="Calibri"/>
                <a:ea typeface="Calibri"/>
                <a:cs typeface="Calibri"/>
                <a:sym typeface="Calibri"/>
                <a:hlinkClick r:id="rId4">
                  <a:extLst>
                    <a:ext uri="{A12FA001-AC4F-418D-AE19-62706E023703}">
                      <ahyp:hlinkClr xmlns:ahyp="http://schemas.microsoft.com/office/drawing/2018/hyperlinkcolor" val="tx"/>
                    </a:ext>
                  </a:extLst>
                </a:hlinkClick>
              </a:rPr>
              <a:t>November 2022 MRAM meeting</a:t>
            </a:r>
            <a:endParaRPr sz="3000" dirty="0">
              <a:latin typeface="Calibri"/>
              <a:ea typeface="Calibri"/>
              <a:cs typeface="Calibri"/>
              <a:sym typeface="Calibri"/>
            </a:endParaRPr>
          </a:p>
          <a:p>
            <a:pPr lvl="1" indent="-381000">
              <a:buClr>
                <a:schemeClr val="tx1"/>
              </a:buClr>
              <a:buSzPts val="2400"/>
              <a:buFont typeface="Courier New" panose="02070309020205020404" pitchFamily="49" charset="0"/>
              <a:buChar char="o"/>
            </a:pPr>
            <a:r>
              <a:rPr lang="en-US" sz="2400" u="sng" dirty="0">
                <a:latin typeface="Arial"/>
                <a:ea typeface="Arial"/>
                <a:cs typeface="Arial"/>
                <a:sym typeface="Arial"/>
                <a:hlinkClick r:id="rId5">
                  <a:extLst>
                    <a:ext uri="{A12FA001-AC4F-418D-AE19-62706E023703}">
                      <ahyp:hlinkClr xmlns:ahyp="http://schemas.microsoft.com/office/drawing/2018/hyperlinkcolor" val="tx"/>
                    </a:ext>
                  </a:extLst>
                </a:hlinkClick>
              </a:rPr>
              <a:t>05 Certificates of Confidentiality and Data Sharing.MRAM_.11.10.22.pptx</a:t>
            </a:r>
            <a:endParaRPr sz="2400" dirty="0">
              <a:latin typeface="Calibri"/>
              <a:ea typeface="Calibri"/>
              <a:cs typeface="Calibri"/>
              <a:sym typeface="Calibri"/>
            </a:endParaRPr>
          </a:p>
          <a:p>
            <a:pPr lvl="1" indent="-381000">
              <a:buClr>
                <a:schemeClr val="tx1"/>
              </a:buClr>
              <a:buSzPts val="2400"/>
              <a:buFont typeface="Courier New" panose="02070309020205020404" pitchFamily="49" charset="0"/>
              <a:buChar char="o"/>
            </a:pPr>
            <a:r>
              <a:rPr lang="en-US" sz="2400" u="sng" dirty="0">
                <a:latin typeface="Arial"/>
                <a:ea typeface="Arial"/>
                <a:cs typeface="Arial"/>
                <a:sym typeface="Arial"/>
                <a:hlinkClick r:id="rId6">
                  <a:extLst>
                    <a:ext uri="{A12FA001-AC4F-418D-AE19-62706E023703}">
                      <ahyp:hlinkClr xmlns:ahyp="http://schemas.microsoft.com/office/drawing/2018/hyperlinkcolor" val="tx"/>
                    </a:ext>
                  </a:extLst>
                </a:hlinkClick>
              </a:rPr>
              <a:t>04 NIH DMS Policy and Forms H.MRAM_.11.10.22.pptx</a:t>
            </a:r>
            <a:endParaRPr sz="2400" dirty="0">
              <a:latin typeface="Calibri"/>
              <a:ea typeface="Calibri"/>
              <a:cs typeface="Calibri"/>
              <a:sym typeface="Calibri"/>
            </a:endParaRPr>
          </a:p>
          <a:p>
            <a:pPr marL="0" lvl="0" indent="0" algn="l" rtl="0">
              <a:spcBef>
                <a:spcPts val="0"/>
              </a:spcBef>
              <a:spcAft>
                <a:spcPts val="0"/>
              </a:spcAft>
              <a:buNone/>
            </a:pPr>
            <a:endParaRPr sz="3000" dirty="0">
              <a:solidFill>
                <a:srgbClr val="2D3B45"/>
              </a:solidFill>
              <a:highlight>
                <a:srgbClr val="FFFFFF"/>
              </a:highlight>
              <a:latin typeface="Calibri"/>
              <a:ea typeface="Calibri"/>
              <a:cs typeface="Calibri"/>
              <a:sym typeface="Calibri"/>
            </a:endParaRPr>
          </a:p>
        </p:txBody>
      </p:sp>
      <p:sp>
        <p:nvSpPr>
          <p:cNvPr id="2" name="Footer Placeholder 1">
            <a:extLst>
              <a:ext uri="{FF2B5EF4-FFF2-40B4-BE49-F238E27FC236}">
                <a16:creationId xmlns:a16="http://schemas.microsoft.com/office/drawing/2014/main" id="{5C45EBA9-C258-4EC1-9E32-17D9A433F28B}"/>
              </a:ext>
            </a:extLst>
          </p:cNvPr>
          <p:cNvSpPr>
            <a:spLocks noGrp="1"/>
          </p:cNvSpPr>
          <p:nvPr>
            <p:ph type="ftr" sz="quarter" idx="10"/>
          </p:nvPr>
        </p:nvSpPr>
        <p:spPr/>
        <p:txBody>
          <a:bodyPr/>
          <a:lstStyle/>
          <a:p>
            <a:pPr>
              <a:defRPr/>
            </a:pPr>
            <a:r>
              <a:rPr lang="en-US"/>
              <a:t>44 of 45</a:t>
            </a:r>
            <a:endParaRPr lang="en-US" dirty="0"/>
          </a:p>
        </p:txBody>
      </p:sp>
    </p:spTree>
    <p:extLst>
      <p:ext uri="{BB962C8B-B14F-4D97-AF65-F5344CB8AC3E}">
        <p14:creationId xmlns:p14="http://schemas.microsoft.com/office/powerpoint/2010/main" val="2860817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197A7-464F-4A25-13DD-7B479304D57D}"/>
              </a:ext>
            </a:extLst>
          </p:cNvPr>
          <p:cNvSpPr>
            <a:spLocks noGrp="1"/>
          </p:cNvSpPr>
          <p:nvPr>
            <p:ph type="title"/>
          </p:nvPr>
        </p:nvSpPr>
        <p:spPr/>
        <p:txBody>
          <a:bodyPr>
            <a:normAutofit fontScale="90000"/>
          </a:bodyPr>
          <a:lstStyle/>
          <a:p>
            <a:r>
              <a:rPr lang="en-US" dirty="0"/>
              <a:t>Q &amp; A</a:t>
            </a:r>
          </a:p>
        </p:txBody>
      </p:sp>
      <p:sp>
        <p:nvSpPr>
          <p:cNvPr id="3" name="Content Placeholder 2">
            <a:extLst>
              <a:ext uri="{FF2B5EF4-FFF2-40B4-BE49-F238E27FC236}">
                <a16:creationId xmlns:a16="http://schemas.microsoft.com/office/drawing/2014/main" id="{E8F4EBFB-3BA7-7EB8-A1F1-B53FEFD91491}"/>
              </a:ext>
            </a:extLst>
          </p:cNvPr>
          <p:cNvSpPr>
            <a:spLocks noGrp="1"/>
          </p:cNvSpPr>
          <p:nvPr>
            <p:ph idx="1"/>
          </p:nvPr>
        </p:nvSpPr>
        <p:spPr/>
        <p:txBody>
          <a:bodyPr/>
          <a:lstStyle/>
          <a:p>
            <a:r>
              <a:rPr lang="pl-PL" dirty="0"/>
              <a:t>Jenny Muilenburg</a:t>
            </a:r>
            <a:r>
              <a:rPr lang="en-US" dirty="0"/>
              <a:t> </a:t>
            </a:r>
            <a:r>
              <a:rPr lang="pl-PL" dirty="0">
                <a:hlinkClick r:id="rId2"/>
              </a:rPr>
              <a:t>jmuil@uw.edu</a:t>
            </a:r>
            <a:endParaRPr lang="en-US" dirty="0"/>
          </a:p>
          <a:p>
            <a:r>
              <a:rPr lang="en-US" dirty="0"/>
              <a:t>Phil Hurvitz, </a:t>
            </a:r>
            <a:r>
              <a:rPr lang="en-US" dirty="0">
                <a:hlinkClick r:id="rId3"/>
              </a:rPr>
              <a:t>phurvitz@uw.edu</a:t>
            </a:r>
            <a:r>
              <a:rPr lang="en-US" dirty="0"/>
              <a:t> </a:t>
            </a:r>
            <a:endParaRPr lang="pl-PL" dirty="0"/>
          </a:p>
        </p:txBody>
      </p:sp>
      <p:sp>
        <p:nvSpPr>
          <p:cNvPr id="4" name="Footer Placeholder 3">
            <a:extLst>
              <a:ext uri="{FF2B5EF4-FFF2-40B4-BE49-F238E27FC236}">
                <a16:creationId xmlns:a16="http://schemas.microsoft.com/office/drawing/2014/main" id="{D4C73BDD-CAF9-4436-05DF-90D314C85DFC}"/>
              </a:ext>
            </a:extLst>
          </p:cNvPr>
          <p:cNvSpPr>
            <a:spLocks noGrp="1"/>
          </p:cNvSpPr>
          <p:nvPr>
            <p:ph type="ftr" sz="quarter" idx="10"/>
          </p:nvPr>
        </p:nvSpPr>
        <p:spPr/>
        <p:txBody>
          <a:bodyPr/>
          <a:lstStyle/>
          <a:p>
            <a:pPr>
              <a:defRPr/>
            </a:pPr>
            <a:r>
              <a:rPr lang="en-US"/>
              <a:t>45 of 45</a:t>
            </a:r>
            <a:endParaRPr lang="en-US" dirty="0"/>
          </a:p>
        </p:txBody>
      </p:sp>
    </p:spTree>
    <p:extLst>
      <p:ext uri="{BB962C8B-B14F-4D97-AF65-F5344CB8AC3E}">
        <p14:creationId xmlns:p14="http://schemas.microsoft.com/office/powerpoint/2010/main" val="2914828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C5DD-B8F6-0724-E9EE-2F7E00032633}"/>
              </a:ext>
            </a:extLst>
          </p:cNvPr>
          <p:cNvSpPr>
            <a:spLocks noGrp="1"/>
          </p:cNvSpPr>
          <p:nvPr>
            <p:ph type="title"/>
          </p:nvPr>
        </p:nvSpPr>
        <p:spPr/>
        <p:txBody>
          <a:bodyPr>
            <a:normAutofit fontScale="90000"/>
          </a:bodyPr>
          <a:lstStyle/>
          <a:p>
            <a:r>
              <a:rPr lang="en-US" dirty="0"/>
              <a:t>New NIH requirement</a:t>
            </a:r>
          </a:p>
        </p:txBody>
      </p:sp>
      <p:sp>
        <p:nvSpPr>
          <p:cNvPr id="3" name="Content Placeholder 2">
            <a:extLst>
              <a:ext uri="{FF2B5EF4-FFF2-40B4-BE49-F238E27FC236}">
                <a16:creationId xmlns:a16="http://schemas.microsoft.com/office/drawing/2014/main" id="{507AD7B6-4F74-C30C-231B-050D30D8D112}"/>
              </a:ext>
            </a:extLst>
          </p:cNvPr>
          <p:cNvSpPr>
            <a:spLocks noGrp="1"/>
          </p:cNvSpPr>
          <p:nvPr>
            <p:ph idx="1"/>
          </p:nvPr>
        </p:nvSpPr>
        <p:spPr/>
        <p:txBody>
          <a:bodyPr>
            <a:normAutofit lnSpcReduction="10000"/>
          </a:bodyPr>
          <a:lstStyle/>
          <a:p>
            <a:r>
              <a:rPr lang="en-US" dirty="0"/>
              <a:t>Effective Jan 25, 2023 (i.e., now effective for all new research proposals)</a:t>
            </a:r>
          </a:p>
          <a:p>
            <a:r>
              <a:rPr lang="en-US" dirty="0"/>
              <a:t>All proposals for research funding must include a section on “Data Management and Sharing”</a:t>
            </a:r>
          </a:p>
          <a:p>
            <a:r>
              <a:rPr lang="en-US" dirty="0"/>
              <a:t>Proposals with no DMS Plan will not be accepted/reviewed</a:t>
            </a:r>
          </a:p>
          <a:p>
            <a:r>
              <a:rPr lang="en-US" dirty="0"/>
              <a:t>Recommended DMS Plan to be no more than 2 pages</a:t>
            </a:r>
          </a:p>
          <a:p>
            <a:r>
              <a:rPr lang="en-US" dirty="0"/>
              <a:t>DMS Plans are NOT visible to peer reviewers unless the FOA has a data sharing focus</a:t>
            </a:r>
          </a:p>
          <a:p>
            <a:pPr lvl="1"/>
            <a:r>
              <a:rPr lang="en-US" dirty="0"/>
              <a:t>DMS Plans are therefore not scored on pink sheets</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0828E8E6-0C2C-5050-A913-422F017C267E}"/>
              </a:ext>
            </a:extLst>
          </p:cNvPr>
          <p:cNvSpPr>
            <a:spLocks noGrp="1"/>
          </p:cNvSpPr>
          <p:nvPr>
            <p:ph type="ftr" sz="quarter" idx="10"/>
          </p:nvPr>
        </p:nvSpPr>
        <p:spPr/>
        <p:txBody>
          <a:bodyPr/>
          <a:lstStyle/>
          <a:p>
            <a:pPr>
              <a:defRPr/>
            </a:pPr>
            <a:r>
              <a:rPr lang="en-US"/>
              <a:t>5 of 45</a:t>
            </a:r>
            <a:endParaRPr lang="en-US" dirty="0"/>
          </a:p>
        </p:txBody>
      </p:sp>
    </p:spTree>
    <p:extLst>
      <p:ext uri="{BB962C8B-B14F-4D97-AF65-F5344CB8AC3E}">
        <p14:creationId xmlns:p14="http://schemas.microsoft.com/office/powerpoint/2010/main" val="36812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C5DD-B8F6-0724-E9EE-2F7E00032633}"/>
              </a:ext>
            </a:extLst>
          </p:cNvPr>
          <p:cNvSpPr>
            <a:spLocks noGrp="1"/>
          </p:cNvSpPr>
          <p:nvPr>
            <p:ph type="title"/>
          </p:nvPr>
        </p:nvSpPr>
        <p:spPr/>
        <p:txBody>
          <a:bodyPr>
            <a:normAutofit fontScale="90000"/>
          </a:bodyPr>
          <a:lstStyle/>
          <a:p>
            <a:r>
              <a:rPr lang="en-US" dirty="0"/>
              <a:t>New NIH requirement</a:t>
            </a:r>
          </a:p>
        </p:txBody>
      </p:sp>
      <p:sp>
        <p:nvSpPr>
          <p:cNvPr id="3" name="Content Placeholder 2">
            <a:extLst>
              <a:ext uri="{FF2B5EF4-FFF2-40B4-BE49-F238E27FC236}">
                <a16:creationId xmlns:a16="http://schemas.microsoft.com/office/drawing/2014/main" id="{507AD7B6-4F74-C30C-231B-050D30D8D112}"/>
              </a:ext>
            </a:extLst>
          </p:cNvPr>
          <p:cNvSpPr>
            <a:spLocks noGrp="1"/>
          </p:cNvSpPr>
          <p:nvPr>
            <p:ph idx="1"/>
          </p:nvPr>
        </p:nvSpPr>
        <p:spPr/>
        <p:txBody>
          <a:bodyPr>
            <a:normAutofit/>
          </a:bodyPr>
          <a:lstStyle/>
          <a:p>
            <a:r>
              <a:rPr lang="en-US" dirty="0"/>
              <a:t>Why is this being required?</a:t>
            </a:r>
          </a:p>
          <a:p>
            <a:pPr marL="0" indent="0">
              <a:buNone/>
            </a:pPr>
            <a:endParaRPr lang="en-US" sz="2800" dirty="0"/>
          </a:p>
          <a:p>
            <a:pPr marL="0" indent="0">
              <a:buNone/>
            </a:pPr>
            <a:r>
              <a:rPr lang="en-US" sz="2800" i="1" dirty="0"/>
              <a:t>“Consistent with both the </a:t>
            </a:r>
            <a:r>
              <a:rPr lang="en-US" sz="2800" i="1" u="sng" dirty="0"/>
              <a:t>NIH mission to improve public health through research</a:t>
            </a:r>
            <a:r>
              <a:rPr lang="en-US" sz="2800" i="1" dirty="0"/>
              <a:t> and its longstanding legislative </a:t>
            </a:r>
            <a:r>
              <a:rPr lang="en-US" sz="2800" i="1" u="sng" dirty="0"/>
              <a:t>mandate to make available to the public </a:t>
            </a:r>
            <a:r>
              <a:rPr lang="en-US" sz="2800" i="1" dirty="0"/>
              <a:t>the results of the research activities that it supports and conducts the NIH believes that the full value of GWAS to the public can be realized only if the genotype and phenotype datasets are </a:t>
            </a:r>
            <a:r>
              <a:rPr lang="en-US" sz="2800" i="1" u="sng" dirty="0"/>
              <a:t>made available as rapidly as possible to a wide range of scientific investigators</a:t>
            </a:r>
            <a:r>
              <a:rPr lang="en-US" sz="2800" i="1" dirty="0"/>
              <a:t>.”</a:t>
            </a:r>
            <a:endParaRPr lang="en-US" sz="2400" i="1" dirty="0"/>
          </a:p>
          <a:p>
            <a:endParaRPr lang="en-US" dirty="0"/>
          </a:p>
          <a:p>
            <a:endParaRPr lang="en-US" dirty="0"/>
          </a:p>
        </p:txBody>
      </p:sp>
      <p:sp>
        <p:nvSpPr>
          <p:cNvPr id="4" name="Footer Placeholder 3">
            <a:extLst>
              <a:ext uri="{FF2B5EF4-FFF2-40B4-BE49-F238E27FC236}">
                <a16:creationId xmlns:a16="http://schemas.microsoft.com/office/drawing/2014/main" id="{0828E8E6-0C2C-5050-A913-422F017C267E}"/>
              </a:ext>
            </a:extLst>
          </p:cNvPr>
          <p:cNvSpPr>
            <a:spLocks noGrp="1"/>
          </p:cNvSpPr>
          <p:nvPr>
            <p:ph type="ftr" sz="quarter" idx="10"/>
          </p:nvPr>
        </p:nvSpPr>
        <p:spPr/>
        <p:txBody>
          <a:bodyPr/>
          <a:lstStyle/>
          <a:p>
            <a:pPr>
              <a:defRPr/>
            </a:pPr>
            <a:r>
              <a:rPr lang="en-US"/>
              <a:t>6 of 45</a:t>
            </a:r>
            <a:endParaRPr lang="en-US" dirty="0"/>
          </a:p>
        </p:txBody>
      </p:sp>
      <p:sp>
        <p:nvSpPr>
          <p:cNvPr id="5" name="TextBox 4">
            <a:extLst>
              <a:ext uri="{FF2B5EF4-FFF2-40B4-BE49-F238E27FC236}">
                <a16:creationId xmlns:a16="http://schemas.microsoft.com/office/drawing/2014/main" id="{105DC9C9-CDB4-B159-FCDA-02E1DECBA671}"/>
              </a:ext>
            </a:extLst>
          </p:cNvPr>
          <p:cNvSpPr txBox="1"/>
          <p:nvPr/>
        </p:nvSpPr>
        <p:spPr>
          <a:xfrm>
            <a:off x="1524000" y="5715000"/>
            <a:ext cx="6714723" cy="369332"/>
          </a:xfrm>
          <a:prstGeom prst="rect">
            <a:avLst/>
          </a:prstGeom>
          <a:noFill/>
        </p:spPr>
        <p:txBody>
          <a:bodyPr wrap="none" rtlCol="0">
            <a:spAutoFit/>
          </a:bodyPr>
          <a:lstStyle/>
          <a:p>
            <a:r>
              <a:rPr lang="en-US" dirty="0">
                <a:latin typeface="Calibri" panose="020F0502020204030204" pitchFamily="34" charset="0"/>
                <a:hlinkClick r:id="rId2"/>
              </a:rPr>
              <a:t>https://grants.nih.gov/grants/guide/notice-files/NOT-OD-07-013.html</a:t>
            </a:r>
            <a:endParaRPr lang="en-US" dirty="0">
              <a:latin typeface="Calibri" panose="020F0502020204030204" pitchFamily="34" charset="0"/>
            </a:endParaRPr>
          </a:p>
        </p:txBody>
      </p:sp>
    </p:spTree>
    <p:extLst>
      <p:ext uri="{BB962C8B-B14F-4D97-AF65-F5344CB8AC3E}">
        <p14:creationId xmlns:p14="http://schemas.microsoft.com/office/powerpoint/2010/main" val="237358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C5DD-B8F6-0724-E9EE-2F7E00032633}"/>
              </a:ext>
            </a:extLst>
          </p:cNvPr>
          <p:cNvSpPr>
            <a:spLocks noGrp="1"/>
          </p:cNvSpPr>
          <p:nvPr>
            <p:ph type="title"/>
          </p:nvPr>
        </p:nvSpPr>
        <p:spPr/>
        <p:txBody>
          <a:bodyPr>
            <a:normAutofit fontScale="90000"/>
          </a:bodyPr>
          <a:lstStyle/>
          <a:p>
            <a:r>
              <a:rPr lang="en-US" dirty="0"/>
              <a:t>New NIH requirement</a:t>
            </a:r>
          </a:p>
        </p:txBody>
      </p:sp>
      <p:sp>
        <p:nvSpPr>
          <p:cNvPr id="3" name="Content Placeholder 2">
            <a:extLst>
              <a:ext uri="{FF2B5EF4-FFF2-40B4-BE49-F238E27FC236}">
                <a16:creationId xmlns:a16="http://schemas.microsoft.com/office/drawing/2014/main" id="{507AD7B6-4F74-C30C-231B-050D30D8D112}"/>
              </a:ext>
            </a:extLst>
          </p:cNvPr>
          <p:cNvSpPr>
            <a:spLocks noGrp="1"/>
          </p:cNvSpPr>
          <p:nvPr>
            <p:ph idx="1"/>
          </p:nvPr>
        </p:nvSpPr>
        <p:spPr/>
        <p:txBody>
          <a:bodyPr>
            <a:normAutofit/>
          </a:bodyPr>
          <a:lstStyle/>
          <a:p>
            <a:r>
              <a:rPr lang="en-US" dirty="0"/>
              <a:t>Why is this being required?</a:t>
            </a:r>
            <a:br>
              <a:rPr lang="en-US" dirty="0"/>
            </a:br>
            <a:r>
              <a:rPr lang="en-US" dirty="0"/>
              <a:t>Alias: how to make peace with these new requirements</a:t>
            </a:r>
          </a:p>
          <a:p>
            <a:pPr lvl="1"/>
            <a:r>
              <a:rPr lang="en-US" dirty="0"/>
              <a:t>May be interpreted as “yet another hoop to jump through” or “yet another administrative requirement”</a:t>
            </a:r>
          </a:p>
          <a:p>
            <a:pPr lvl="1"/>
            <a:r>
              <a:rPr lang="en-US" dirty="0"/>
              <a:t>Best thought of as a way to increase the impact of NIH-funded research</a:t>
            </a:r>
          </a:p>
          <a:p>
            <a:pPr lvl="1"/>
            <a:r>
              <a:rPr lang="en-US" dirty="0"/>
              <a:t>Increases the shorter-term burden on individual researchers, but in the long run benefits all researchers and society in general</a:t>
            </a:r>
          </a:p>
          <a:p>
            <a:endParaRPr lang="en-US" dirty="0"/>
          </a:p>
        </p:txBody>
      </p:sp>
      <p:sp>
        <p:nvSpPr>
          <p:cNvPr id="4" name="Footer Placeholder 3">
            <a:extLst>
              <a:ext uri="{FF2B5EF4-FFF2-40B4-BE49-F238E27FC236}">
                <a16:creationId xmlns:a16="http://schemas.microsoft.com/office/drawing/2014/main" id="{0828E8E6-0C2C-5050-A913-422F017C267E}"/>
              </a:ext>
            </a:extLst>
          </p:cNvPr>
          <p:cNvSpPr>
            <a:spLocks noGrp="1"/>
          </p:cNvSpPr>
          <p:nvPr>
            <p:ph type="ftr" sz="quarter" idx="10"/>
          </p:nvPr>
        </p:nvSpPr>
        <p:spPr/>
        <p:txBody>
          <a:bodyPr/>
          <a:lstStyle/>
          <a:p>
            <a:pPr>
              <a:defRPr/>
            </a:pPr>
            <a:r>
              <a:rPr lang="en-US"/>
              <a:t>7 of 45</a:t>
            </a:r>
            <a:endParaRPr lang="en-US" dirty="0"/>
          </a:p>
        </p:txBody>
      </p:sp>
    </p:spTree>
    <p:extLst>
      <p:ext uri="{BB962C8B-B14F-4D97-AF65-F5344CB8AC3E}">
        <p14:creationId xmlns:p14="http://schemas.microsoft.com/office/powerpoint/2010/main" val="64801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C5DD-B8F6-0724-E9EE-2F7E00032633}"/>
              </a:ext>
            </a:extLst>
          </p:cNvPr>
          <p:cNvSpPr>
            <a:spLocks noGrp="1"/>
          </p:cNvSpPr>
          <p:nvPr>
            <p:ph type="title"/>
          </p:nvPr>
        </p:nvSpPr>
        <p:spPr/>
        <p:txBody>
          <a:bodyPr>
            <a:normAutofit fontScale="90000"/>
          </a:bodyPr>
          <a:lstStyle/>
          <a:p>
            <a:r>
              <a:rPr lang="en-US" dirty="0"/>
              <a:t>New NIH requirement</a:t>
            </a:r>
          </a:p>
        </p:txBody>
      </p:sp>
      <p:sp>
        <p:nvSpPr>
          <p:cNvPr id="3" name="Content Placeholder 2">
            <a:extLst>
              <a:ext uri="{FF2B5EF4-FFF2-40B4-BE49-F238E27FC236}">
                <a16:creationId xmlns:a16="http://schemas.microsoft.com/office/drawing/2014/main" id="{507AD7B6-4F74-C30C-231B-050D30D8D112}"/>
              </a:ext>
            </a:extLst>
          </p:cNvPr>
          <p:cNvSpPr>
            <a:spLocks noGrp="1"/>
          </p:cNvSpPr>
          <p:nvPr>
            <p:ph idx="1"/>
          </p:nvPr>
        </p:nvSpPr>
        <p:spPr/>
        <p:txBody>
          <a:bodyPr>
            <a:normAutofit/>
          </a:bodyPr>
          <a:lstStyle/>
          <a:p>
            <a:r>
              <a:rPr lang="en-US" dirty="0"/>
              <a:t>What needs to be shared?</a:t>
            </a:r>
          </a:p>
          <a:p>
            <a:pPr lvl="1"/>
            <a:r>
              <a:rPr lang="en-US" sz="2800" dirty="0">
                <a:solidFill>
                  <a:schemeClr val="tx1"/>
                </a:solidFill>
                <a:cs typeface="Arial"/>
              </a:rPr>
              <a:t>“Recorded factual material… of </a:t>
            </a:r>
            <a:r>
              <a:rPr lang="en-US" sz="2800" u="sng" dirty="0">
                <a:solidFill>
                  <a:schemeClr val="tx1"/>
                </a:solidFill>
                <a:cs typeface="Arial"/>
              </a:rPr>
              <a:t>sufficient quality to validate and replicate research findings</a:t>
            </a:r>
            <a:r>
              <a:rPr lang="en-US" sz="2800" dirty="0">
                <a:solidFill>
                  <a:schemeClr val="tx1"/>
                </a:solidFill>
                <a:cs typeface="Arial"/>
              </a:rPr>
              <a:t>, regardless of whether the data are used to support scholarly publications”</a:t>
            </a:r>
          </a:p>
          <a:p>
            <a:r>
              <a:rPr lang="en-US" dirty="0">
                <a:cs typeface="Arial"/>
              </a:rPr>
              <a:t>What not to share</a:t>
            </a:r>
            <a:endParaRPr lang="en-US" dirty="0">
              <a:solidFill>
                <a:schemeClr val="tx1"/>
              </a:solidFill>
              <a:cs typeface="Arial"/>
            </a:endParaRPr>
          </a:p>
          <a:p>
            <a:pPr lvl="1"/>
            <a:r>
              <a:rPr lang="en-US" sz="2800" dirty="0">
                <a:solidFill>
                  <a:schemeClr val="tx1"/>
                </a:solidFill>
                <a:cs typeface="Arial"/>
              </a:rPr>
              <a:t>Lab notebooks</a:t>
            </a:r>
          </a:p>
          <a:p>
            <a:pPr lvl="1"/>
            <a:r>
              <a:rPr lang="en-US" dirty="0">
                <a:cs typeface="Arial"/>
              </a:rPr>
              <a:t>P</a:t>
            </a:r>
            <a:r>
              <a:rPr lang="en-US" sz="2800" dirty="0">
                <a:solidFill>
                  <a:schemeClr val="tx1"/>
                </a:solidFill>
                <a:cs typeface="Arial"/>
              </a:rPr>
              <a:t>reliminary analyses</a:t>
            </a:r>
          </a:p>
          <a:p>
            <a:pPr lvl="1"/>
            <a:r>
              <a:rPr lang="en-US" dirty="0">
                <a:cs typeface="Arial"/>
              </a:rPr>
              <a:t>P</a:t>
            </a:r>
            <a:r>
              <a:rPr lang="en-US" sz="2800" dirty="0">
                <a:solidFill>
                  <a:schemeClr val="tx1"/>
                </a:solidFill>
                <a:cs typeface="Arial"/>
              </a:rPr>
              <a:t>eer reviews</a:t>
            </a:r>
          </a:p>
          <a:p>
            <a:pPr lvl="1"/>
            <a:r>
              <a:rPr lang="en-US" dirty="0">
                <a:cs typeface="Arial"/>
              </a:rPr>
              <a:t>P</a:t>
            </a:r>
            <a:r>
              <a:rPr lang="en-US" sz="2800" dirty="0">
                <a:solidFill>
                  <a:schemeClr val="tx1"/>
                </a:solidFill>
                <a:cs typeface="Arial"/>
              </a:rPr>
              <a:t>hysical objects</a:t>
            </a:r>
            <a:endParaRPr lang="en-US" dirty="0"/>
          </a:p>
          <a:p>
            <a:endParaRPr lang="en-US" dirty="0"/>
          </a:p>
        </p:txBody>
      </p:sp>
      <p:sp>
        <p:nvSpPr>
          <p:cNvPr id="4" name="Footer Placeholder 3">
            <a:extLst>
              <a:ext uri="{FF2B5EF4-FFF2-40B4-BE49-F238E27FC236}">
                <a16:creationId xmlns:a16="http://schemas.microsoft.com/office/drawing/2014/main" id="{0828E8E6-0C2C-5050-A913-422F017C267E}"/>
              </a:ext>
            </a:extLst>
          </p:cNvPr>
          <p:cNvSpPr>
            <a:spLocks noGrp="1"/>
          </p:cNvSpPr>
          <p:nvPr>
            <p:ph type="ftr" sz="quarter" idx="10"/>
          </p:nvPr>
        </p:nvSpPr>
        <p:spPr/>
        <p:txBody>
          <a:bodyPr/>
          <a:lstStyle/>
          <a:p>
            <a:pPr>
              <a:defRPr/>
            </a:pPr>
            <a:r>
              <a:rPr lang="en-US"/>
              <a:t>8 of 45</a:t>
            </a:r>
            <a:endParaRPr lang="en-US" dirty="0"/>
          </a:p>
        </p:txBody>
      </p:sp>
    </p:spTree>
    <p:extLst>
      <p:ext uri="{BB962C8B-B14F-4D97-AF65-F5344CB8AC3E}">
        <p14:creationId xmlns:p14="http://schemas.microsoft.com/office/powerpoint/2010/main" val="406329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C5DD-B8F6-0724-E9EE-2F7E00032633}"/>
              </a:ext>
            </a:extLst>
          </p:cNvPr>
          <p:cNvSpPr>
            <a:spLocks noGrp="1"/>
          </p:cNvSpPr>
          <p:nvPr>
            <p:ph type="title"/>
          </p:nvPr>
        </p:nvSpPr>
        <p:spPr/>
        <p:txBody>
          <a:bodyPr>
            <a:normAutofit fontScale="90000"/>
          </a:bodyPr>
          <a:lstStyle/>
          <a:p>
            <a:r>
              <a:rPr lang="en-US" dirty="0"/>
              <a:t>New NIH requirement</a:t>
            </a:r>
          </a:p>
        </p:txBody>
      </p:sp>
      <p:sp>
        <p:nvSpPr>
          <p:cNvPr id="3" name="Content Placeholder 2">
            <a:extLst>
              <a:ext uri="{FF2B5EF4-FFF2-40B4-BE49-F238E27FC236}">
                <a16:creationId xmlns:a16="http://schemas.microsoft.com/office/drawing/2014/main" id="{507AD7B6-4F74-C30C-231B-050D30D8D112}"/>
              </a:ext>
            </a:extLst>
          </p:cNvPr>
          <p:cNvSpPr>
            <a:spLocks noGrp="1"/>
          </p:cNvSpPr>
          <p:nvPr>
            <p:ph idx="1"/>
          </p:nvPr>
        </p:nvSpPr>
        <p:spPr/>
        <p:txBody>
          <a:bodyPr>
            <a:normAutofit/>
          </a:bodyPr>
          <a:lstStyle/>
          <a:p>
            <a:r>
              <a:rPr lang="en-US" dirty="0"/>
              <a:t>What may limit data sharing? Ethical, legal, and technical considerations, e.g.,</a:t>
            </a:r>
          </a:p>
          <a:p>
            <a:pPr lvl="1"/>
            <a:r>
              <a:rPr lang="en-US" dirty="0"/>
              <a:t>Informed consent may not permit or may limit scope of sharing or use </a:t>
            </a:r>
          </a:p>
          <a:p>
            <a:pPr lvl="1"/>
            <a:r>
              <a:rPr lang="en-US" dirty="0"/>
              <a:t>Explicit federal, state, local, or Tribal law, regulation, or policy may prohibit disclosure </a:t>
            </a:r>
          </a:p>
          <a:p>
            <a:r>
              <a:rPr lang="en-US" dirty="0"/>
              <a:t>What is not justifiable for limiting sharing? E.g.,</a:t>
            </a:r>
          </a:p>
          <a:p>
            <a:pPr lvl="1"/>
            <a:r>
              <a:rPr lang="en-US" dirty="0"/>
              <a:t>Dataset is too small</a:t>
            </a:r>
          </a:p>
          <a:p>
            <a:pPr lvl="1"/>
            <a:r>
              <a:rPr lang="en-US" dirty="0"/>
              <a:t>Researchers anticipate data will not be widely used</a:t>
            </a:r>
          </a:p>
          <a:p>
            <a:pPr lvl="1"/>
            <a:r>
              <a:rPr lang="en-US" dirty="0"/>
              <a:t>Data are not thought to have a suitable repository</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0828E8E6-0C2C-5050-A913-422F017C267E}"/>
              </a:ext>
            </a:extLst>
          </p:cNvPr>
          <p:cNvSpPr>
            <a:spLocks noGrp="1"/>
          </p:cNvSpPr>
          <p:nvPr>
            <p:ph type="ftr" sz="quarter" idx="10"/>
          </p:nvPr>
        </p:nvSpPr>
        <p:spPr/>
        <p:txBody>
          <a:bodyPr/>
          <a:lstStyle/>
          <a:p>
            <a:pPr>
              <a:defRPr/>
            </a:pPr>
            <a:r>
              <a:rPr lang="en-US"/>
              <a:t>9 of 45</a:t>
            </a:r>
            <a:endParaRPr lang="en-US" dirty="0"/>
          </a:p>
        </p:txBody>
      </p:sp>
    </p:spTree>
    <p:extLst>
      <p:ext uri="{BB962C8B-B14F-4D97-AF65-F5344CB8AC3E}">
        <p14:creationId xmlns:p14="http://schemas.microsoft.com/office/powerpoint/2010/main" val="69180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B0F0"/>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Calibri" panose="020F0502020204030204" pitchFamily="34" charset="0"/>
          </a:defRPr>
        </a:defPPr>
      </a:lstStyle>
    </a:txDef>
  </a:objectDefaults>
  <a:extraClrSchemeLst/>
  <a:extLst>
    <a:ext uri="{05A4C25C-085E-4340-85A3-A5531E510DB2}">
      <thm15:themeFamily xmlns:thm15="http://schemas.microsoft.com/office/thememl/2012/main" name="pmh_globes.potm" id="{EB108124-9DCD-43F3-9900-4A97DA698E2B}" vid="{F79EC0C7-C9A1-407B-AECC-4E7B6148B1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pmh_globes</Template>
  <TotalTime>565</TotalTime>
  <Words>2140</Words>
  <Application>Microsoft Office PowerPoint</Application>
  <PresentationFormat>On-screen Show (4:3)</PresentationFormat>
  <Paragraphs>357</Paragraphs>
  <Slides>45</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Courier New</vt:lpstr>
      <vt:lpstr>Gill Sans MT</vt:lpstr>
      <vt:lpstr>Open Sans</vt:lpstr>
      <vt:lpstr>Roboto</vt:lpstr>
      <vt:lpstr>Times New Roman</vt:lpstr>
      <vt:lpstr>Webdings</vt:lpstr>
      <vt:lpstr>Office Theme</vt:lpstr>
      <vt:lpstr>NIH Data Management Plans; Dryad Data Repository</vt:lpstr>
      <vt:lpstr>NIH Data Management Plans</vt:lpstr>
      <vt:lpstr>Overview</vt:lpstr>
      <vt:lpstr>What is this workshop?</vt:lpstr>
      <vt:lpstr>New NIH requirement</vt:lpstr>
      <vt:lpstr>New NIH requirement</vt:lpstr>
      <vt:lpstr>New NIH requirement</vt:lpstr>
      <vt:lpstr>New NIH requirement</vt:lpstr>
      <vt:lpstr>New NIH requirement</vt:lpstr>
      <vt:lpstr>New NIH requirement</vt:lpstr>
      <vt:lpstr>New NIH requirement</vt:lpstr>
      <vt:lpstr>Your responsibilities as a researcher</vt:lpstr>
      <vt:lpstr>Your responsibilities as a researcher: proposals</vt:lpstr>
      <vt:lpstr>Your responsibilities as a researcher: proposals/DMS</vt:lpstr>
      <vt:lpstr>Your responsibilities as a researcher: proposals/DMS</vt:lpstr>
      <vt:lpstr>Your responsibilities as a researcher: proposals/DMS</vt:lpstr>
      <vt:lpstr>Your responsibilities as a researcher: proposals/DMS</vt:lpstr>
      <vt:lpstr>Your responsibilities as a researcher: proposals/DMS</vt:lpstr>
      <vt:lpstr>Your responsibilities as a researcher: proposals/budget</vt:lpstr>
      <vt:lpstr>Your responsibilities as a researcher: proposals/budget</vt:lpstr>
      <vt:lpstr>Your responsibilities as a researcher: proposals/budget</vt:lpstr>
      <vt:lpstr>Your responsibilities as a researcher: proposals/budget</vt:lpstr>
      <vt:lpstr>Your responsibilities as a researcher: performance period</vt:lpstr>
      <vt:lpstr>Your responsibilities as a researcher: post-performance</vt:lpstr>
      <vt:lpstr>Other (online) resources</vt:lpstr>
      <vt:lpstr>Policy and Supplemental Information</vt:lpstr>
      <vt:lpstr>PowerPoint Presentation</vt:lpstr>
      <vt:lpstr>Relevant Notices</vt:lpstr>
      <vt:lpstr>Informed Consent and DMS Policy</vt:lpstr>
      <vt:lpstr>Supplemental Information for Protecting Privacy When Sharing Human Research Participant Data</vt:lpstr>
      <vt:lpstr>Supplemental Information: Responsible Management and Sharing of American Indian/ Alaska Native Participant Data</vt:lpstr>
      <vt:lpstr>Research Data Management  and Dryad</vt:lpstr>
      <vt:lpstr>UW Data Repositories</vt:lpstr>
      <vt:lpstr>What’s included?</vt:lpstr>
      <vt:lpstr>PowerPoint Presentation</vt:lpstr>
      <vt:lpstr>Where to Share</vt:lpstr>
      <vt:lpstr>NIH DMSP Resources</vt:lpstr>
      <vt:lpstr>Dryad</vt:lpstr>
      <vt:lpstr>PowerPoint Presentation</vt:lpstr>
      <vt:lpstr>Dryad </vt:lpstr>
      <vt:lpstr>Qualitative Data Repository (QDR)</vt:lpstr>
      <vt:lpstr>QDR access controls</vt:lpstr>
      <vt:lpstr>Open Science/Open Research</vt:lpstr>
      <vt:lpstr>NIH DMSP Resources</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Hurvitz</dc:creator>
  <cp:lastModifiedBy>Philip M Hurvitz</cp:lastModifiedBy>
  <cp:revision>75</cp:revision>
  <dcterms:created xsi:type="dcterms:W3CDTF">2023-05-23T04:26:15Z</dcterms:created>
  <dcterms:modified xsi:type="dcterms:W3CDTF">2023-09-28T16:47:03Z</dcterms:modified>
</cp:coreProperties>
</file>