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6" r:id="rId5"/>
    <p:sldId id="267" r:id="rId6"/>
    <p:sldId id="268" r:id="rId7"/>
    <p:sldId id="271" r:id="rId8"/>
    <p:sldId id="273" r:id="rId9"/>
    <p:sldId id="265" r:id="rId10"/>
    <p:sldId id="274" r:id="rId11"/>
    <p:sldId id="270" r:id="rId12"/>
    <p:sldId id="269"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E16904-6A82-400C-B1AD-FEADF8D00FAF}">
          <p14:sldIdLst>
            <p14:sldId id="256"/>
            <p14:sldId id="257"/>
            <p14:sldId id="258"/>
            <p14:sldId id="266"/>
            <p14:sldId id="267"/>
            <p14:sldId id="268"/>
            <p14:sldId id="271"/>
            <p14:sldId id="273"/>
            <p14:sldId id="265"/>
            <p14:sldId id="274"/>
            <p14:sldId id="270"/>
            <p14:sldId id="269"/>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DFA579-7BB9-4E4A-9EC1-70667E248A35}" v="1" dt="2025-05-15T16:37:16.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95" d="100"/>
          <a:sy n="95" d="100"/>
        </p:scale>
        <p:origin x="90"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234-A5A7-47BA-A545-C2A2AD74A98C}"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EAF4A-A922-49B0-8CE2-88BF2F63AD27}" type="slidenum">
              <a:rPr lang="en-US" smtClean="0"/>
              <a:t>‹#›</a:t>
            </a:fld>
            <a:endParaRPr lang="en-US"/>
          </a:p>
        </p:txBody>
      </p:sp>
    </p:spTree>
    <p:extLst>
      <p:ext uri="{BB962C8B-B14F-4D97-AF65-F5344CB8AC3E}">
        <p14:creationId xmlns:p14="http://schemas.microsoft.com/office/powerpoint/2010/main" val="114607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Marvin Oliver – UW professor</a:t>
            </a:r>
          </a:p>
          <a:p>
            <a:endParaRPr lang="en-US" dirty="0"/>
          </a:p>
          <a:p>
            <a:r>
              <a:rPr lang="en-US" dirty="0"/>
              <a:t>CSDE anniversaries, not 25</a:t>
            </a:r>
            <a:r>
              <a:rPr lang="en-US" baseline="30000" dirty="0"/>
              <a:t>th</a:t>
            </a:r>
            <a:r>
              <a:rPr lang="en-US" dirty="0"/>
              <a:t>, I may be only UW faculty member who spoke at both 25 and 50 – only surviving, not available for 100th</a:t>
            </a:r>
          </a:p>
        </p:txBody>
      </p:sp>
      <p:sp>
        <p:nvSpPr>
          <p:cNvPr id="4" name="Slide Number Placeholder 3"/>
          <p:cNvSpPr>
            <a:spLocks noGrp="1"/>
          </p:cNvSpPr>
          <p:nvPr>
            <p:ph type="sldNum" sz="quarter" idx="5"/>
          </p:nvPr>
        </p:nvSpPr>
        <p:spPr/>
        <p:txBody>
          <a:bodyPr/>
          <a:lstStyle/>
          <a:p>
            <a:fld id="{0B4EAF4A-A922-49B0-8CE2-88BF2F63AD27}" type="slidenum">
              <a:rPr lang="en-US" smtClean="0"/>
              <a:t>1</a:t>
            </a:fld>
            <a:endParaRPr lang="en-US"/>
          </a:p>
        </p:txBody>
      </p:sp>
    </p:spTree>
    <p:extLst>
      <p:ext uri="{BB962C8B-B14F-4D97-AF65-F5344CB8AC3E}">
        <p14:creationId xmlns:p14="http://schemas.microsoft.com/office/powerpoint/2010/main" val="2456751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one year – but set a high standard with appointment,  Known for theory of social change, statistics, national leader,   Little known article on labor unrest</a:t>
            </a:r>
          </a:p>
        </p:txBody>
      </p:sp>
      <p:sp>
        <p:nvSpPr>
          <p:cNvPr id="4" name="Slide Number Placeholder 3"/>
          <p:cNvSpPr>
            <a:spLocks noGrp="1"/>
          </p:cNvSpPr>
          <p:nvPr>
            <p:ph type="sldNum" sz="quarter" idx="5"/>
          </p:nvPr>
        </p:nvSpPr>
        <p:spPr/>
        <p:txBody>
          <a:bodyPr/>
          <a:lstStyle/>
          <a:p>
            <a:fld id="{0B4EAF4A-A922-49B0-8CE2-88BF2F63AD27}" type="slidenum">
              <a:rPr lang="en-US" smtClean="0"/>
              <a:t>2</a:t>
            </a:fld>
            <a:endParaRPr lang="en-US"/>
          </a:p>
        </p:txBody>
      </p:sp>
    </p:spTree>
    <p:extLst>
      <p:ext uri="{BB962C8B-B14F-4D97-AF65-F5344CB8AC3E}">
        <p14:creationId xmlns:p14="http://schemas.microsoft.com/office/powerpoint/2010/main" val="1605005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Chicago school – student of Robert Park, father of human ecology, also race relations, 1927 monograph on</a:t>
            </a:r>
          </a:p>
          <a:p>
            <a:r>
              <a:rPr lang="en-US" dirty="0"/>
              <a:t>International migration – treatment of Chinese</a:t>
            </a:r>
          </a:p>
        </p:txBody>
      </p:sp>
      <p:sp>
        <p:nvSpPr>
          <p:cNvPr id="4" name="Slide Number Placeholder 3"/>
          <p:cNvSpPr>
            <a:spLocks noGrp="1"/>
          </p:cNvSpPr>
          <p:nvPr>
            <p:ph type="sldNum" sz="quarter" idx="5"/>
          </p:nvPr>
        </p:nvSpPr>
        <p:spPr/>
        <p:txBody>
          <a:bodyPr/>
          <a:lstStyle/>
          <a:p>
            <a:fld id="{0B4EAF4A-A922-49B0-8CE2-88BF2F63AD27}" type="slidenum">
              <a:rPr lang="en-US" smtClean="0"/>
              <a:t>3</a:t>
            </a:fld>
            <a:endParaRPr lang="en-US"/>
          </a:p>
        </p:txBody>
      </p:sp>
    </p:spTree>
    <p:extLst>
      <p:ext uri="{BB962C8B-B14F-4D97-AF65-F5344CB8AC3E}">
        <p14:creationId xmlns:p14="http://schemas.microsoft.com/office/powerpoint/2010/main" val="365060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Calvin Schmid founder of OPR – CSDE, fascinating story,</a:t>
            </a:r>
          </a:p>
          <a:p>
            <a:r>
              <a:rPr lang="en-US" dirty="0"/>
              <a:t>32 PhDs, but a one man shop until 1960s</a:t>
            </a:r>
          </a:p>
        </p:txBody>
      </p:sp>
      <p:sp>
        <p:nvSpPr>
          <p:cNvPr id="4" name="Slide Number Placeholder 3"/>
          <p:cNvSpPr>
            <a:spLocks noGrp="1"/>
          </p:cNvSpPr>
          <p:nvPr>
            <p:ph type="sldNum" sz="quarter" idx="5"/>
          </p:nvPr>
        </p:nvSpPr>
        <p:spPr/>
        <p:txBody>
          <a:bodyPr/>
          <a:lstStyle/>
          <a:p>
            <a:fld id="{0B4EAF4A-A922-49B0-8CE2-88BF2F63AD27}" type="slidenum">
              <a:rPr lang="en-US" smtClean="0"/>
              <a:t>4</a:t>
            </a:fld>
            <a:endParaRPr lang="en-US"/>
          </a:p>
        </p:txBody>
      </p:sp>
    </p:spTree>
    <p:extLst>
      <p:ext uri="{BB962C8B-B14F-4D97-AF65-F5344CB8AC3E}">
        <p14:creationId xmlns:p14="http://schemas.microsoft.com/office/powerpoint/2010/main" val="395027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7BA0-4CBF-6DB0-D90F-2728E11FC9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55400A-DF18-B985-B48A-F03A48329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062EF5-E03B-C894-801D-059066917CE5}"/>
              </a:ext>
            </a:extLst>
          </p:cNvPr>
          <p:cNvSpPr>
            <a:spLocks noGrp="1"/>
          </p:cNvSpPr>
          <p:nvPr>
            <p:ph type="dt" sz="half" idx="10"/>
          </p:nvPr>
        </p:nvSpPr>
        <p:spPr/>
        <p:txBody>
          <a:bodyPr/>
          <a:lstStyle/>
          <a:p>
            <a:fld id="{C41069AC-A635-42AB-9217-60ECAEF939EB}" type="datetimeFigureOut">
              <a:rPr lang="en-US" smtClean="0"/>
              <a:t>6/11/2025</a:t>
            </a:fld>
            <a:endParaRPr lang="en-US"/>
          </a:p>
        </p:txBody>
      </p:sp>
      <p:sp>
        <p:nvSpPr>
          <p:cNvPr id="5" name="Footer Placeholder 4">
            <a:extLst>
              <a:ext uri="{FF2B5EF4-FFF2-40B4-BE49-F238E27FC236}">
                <a16:creationId xmlns:a16="http://schemas.microsoft.com/office/drawing/2014/main" id="{4FF42284-8344-2098-AD9F-45F1A9E6C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B276E-22B4-1620-A817-398118D8C9FD}"/>
              </a:ext>
            </a:extLst>
          </p:cNvPr>
          <p:cNvSpPr>
            <a:spLocks noGrp="1"/>
          </p:cNvSpPr>
          <p:nvPr>
            <p:ph type="sldNum" sz="quarter" idx="12"/>
          </p:nvPr>
        </p:nvSpPr>
        <p:spPr/>
        <p:txBody>
          <a:bodyPr/>
          <a:lstStyle/>
          <a:p>
            <a:fld id="{600C1789-717D-40AA-A527-AFAFD37DF1AD}" type="slidenum">
              <a:rPr lang="en-US" smtClean="0"/>
              <a:t>‹#›</a:t>
            </a:fld>
            <a:endParaRPr lang="en-US"/>
          </a:p>
        </p:txBody>
      </p:sp>
    </p:spTree>
    <p:extLst>
      <p:ext uri="{BB962C8B-B14F-4D97-AF65-F5344CB8AC3E}">
        <p14:creationId xmlns:p14="http://schemas.microsoft.com/office/powerpoint/2010/main" val="80777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1C14-78A4-57E7-3911-B76AF73934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DDEF86-C756-37FB-E691-FA9828CC96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7C971-F1EA-1353-9554-EA2391603614}"/>
              </a:ext>
            </a:extLst>
          </p:cNvPr>
          <p:cNvSpPr>
            <a:spLocks noGrp="1"/>
          </p:cNvSpPr>
          <p:nvPr>
            <p:ph type="dt" sz="half" idx="10"/>
          </p:nvPr>
        </p:nvSpPr>
        <p:spPr/>
        <p:txBody>
          <a:bodyPr/>
          <a:lstStyle/>
          <a:p>
            <a:fld id="{C41069AC-A635-42AB-9217-60ECAEF939EB}" type="datetimeFigureOut">
              <a:rPr lang="en-US" smtClean="0"/>
              <a:t>6/11/2025</a:t>
            </a:fld>
            <a:endParaRPr lang="en-US"/>
          </a:p>
        </p:txBody>
      </p:sp>
      <p:sp>
        <p:nvSpPr>
          <p:cNvPr id="5" name="Footer Placeholder 4">
            <a:extLst>
              <a:ext uri="{FF2B5EF4-FFF2-40B4-BE49-F238E27FC236}">
                <a16:creationId xmlns:a16="http://schemas.microsoft.com/office/drawing/2014/main" id="{8F8C3150-D61D-EECE-20A7-86CF9D00F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31321-5F9D-FC53-96C1-5A322C3C0276}"/>
              </a:ext>
            </a:extLst>
          </p:cNvPr>
          <p:cNvSpPr>
            <a:spLocks noGrp="1"/>
          </p:cNvSpPr>
          <p:nvPr>
            <p:ph type="sldNum" sz="quarter" idx="12"/>
          </p:nvPr>
        </p:nvSpPr>
        <p:spPr/>
        <p:txBody>
          <a:bodyPr/>
          <a:lstStyle/>
          <a:p>
            <a:fld id="{600C1789-717D-40AA-A527-AFAFD37DF1AD}" type="slidenum">
              <a:rPr lang="en-US" smtClean="0"/>
              <a:t>‹#›</a:t>
            </a:fld>
            <a:endParaRPr lang="en-US"/>
          </a:p>
        </p:txBody>
      </p:sp>
    </p:spTree>
    <p:extLst>
      <p:ext uri="{BB962C8B-B14F-4D97-AF65-F5344CB8AC3E}">
        <p14:creationId xmlns:p14="http://schemas.microsoft.com/office/powerpoint/2010/main" val="260532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71A3C4-C4C0-B678-D44E-EDB58B7255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301102-A1E9-7957-8399-7130DE33CA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1F555-ABF5-507B-F4F4-5D7E38B989DC}"/>
              </a:ext>
            </a:extLst>
          </p:cNvPr>
          <p:cNvSpPr>
            <a:spLocks noGrp="1"/>
          </p:cNvSpPr>
          <p:nvPr>
            <p:ph type="dt" sz="half" idx="10"/>
          </p:nvPr>
        </p:nvSpPr>
        <p:spPr/>
        <p:txBody>
          <a:bodyPr/>
          <a:lstStyle/>
          <a:p>
            <a:fld id="{C41069AC-A635-42AB-9217-60ECAEF939EB}" type="datetimeFigureOut">
              <a:rPr lang="en-US" smtClean="0"/>
              <a:t>6/11/2025</a:t>
            </a:fld>
            <a:endParaRPr lang="en-US"/>
          </a:p>
        </p:txBody>
      </p:sp>
      <p:sp>
        <p:nvSpPr>
          <p:cNvPr id="5" name="Footer Placeholder 4">
            <a:extLst>
              <a:ext uri="{FF2B5EF4-FFF2-40B4-BE49-F238E27FC236}">
                <a16:creationId xmlns:a16="http://schemas.microsoft.com/office/drawing/2014/main" id="{CF5CD423-5A3F-6753-7C0C-632B9AA92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121FA-1C15-83D2-D2F2-30596881A8F8}"/>
              </a:ext>
            </a:extLst>
          </p:cNvPr>
          <p:cNvSpPr>
            <a:spLocks noGrp="1"/>
          </p:cNvSpPr>
          <p:nvPr>
            <p:ph type="sldNum" sz="quarter" idx="12"/>
          </p:nvPr>
        </p:nvSpPr>
        <p:spPr/>
        <p:txBody>
          <a:bodyPr/>
          <a:lstStyle/>
          <a:p>
            <a:fld id="{600C1789-717D-40AA-A527-AFAFD37DF1AD}" type="slidenum">
              <a:rPr lang="en-US" smtClean="0"/>
              <a:t>‹#›</a:t>
            </a:fld>
            <a:endParaRPr lang="en-US"/>
          </a:p>
        </p:txBody>
      </p:sp>
    </p:spTree>
    <p:extLst>
      <p:ext uri="{BB962C8B-B14F-4D97-AF65-F5344CB8AC3E}">
        <p14:creationId xmlns:p14="http://schemas.microsoft.com/office/powerpoint/2010/main" val="227356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AFC8-A466-F41A-1816-BB80A71D7E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F33749-EC9A-1331-24D3-3A9038FC01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280B6-DC13-FE98-FEBB-E38432D935BD}"/>
              </a:ext>
            </a:extLst>
          </p:cNvPr>
          <p:cNvSpPr>
            <a:spLocks noGrp="1"/>
          </p:cNvSpPr>
          <p:nvPr>
            <p:ph type="dt" sz="half" idx="10"/>
          </p:nvPr>
        </p:nvSpPr>
        <p:spPr/>
        <p:txBody>
          <a:bodyPr/>
          <a:lstStyle/>
          <a:p>
            <a:fld id="{C41069AC-A635-42AB-9217-60ECAEF939EB}" type="datetimeFigureOut">
              <a:rPr lang="en-US" smtClean="0"/>
              <a:t>6/11/2025</a:t>
            </a:fld>
            <a:endParaRPr lang="en-US"/>
          </a:p>
        </p:txBody>
      </p:sp>
      <p:sp>
        <p:nvSpPr>
          <p:cNvPr id="5" name="Footer Placeholder 4">
            <a:extLst>
              <a:ext uri="{FF2B5EF4-FFF2-40B4-BE49-F238E27FC236}">
                <a16:creationId xmlns:a16="http://schemas.microsoft.com/office/drawing/2014/main" id="{19E12D33-BD67-1A21-26BA-C8037F385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0A699-586C-DF2F-3E89-4A5A64988902}"/>
              </a:ext>
            </a:extLst>
          </p:cNvPr>
          <p:cNvSpPr>
            <a:spLocks noGrp="1"/>
          </p:cNvSpPr>
          <p:nvPr>
            <p:ph type="sldNum" sz="quarter" idx="12"/>
          </p:nvPr>
        </p:nvSpPr>
        <p:spPr/>
        <p:txBody>
          <a:bodyPr/>
          <a:lstStyle/>
          <a:p>
            <a:fld id="{600C1789-717D-40AA-A527-AFAFD37DF1AD}" type="slidenum">
              <a:rPr lang="en-US" smtClean="0"/>
              <a:t>‹#›</a:t>
            </a:fld>
            <a:endParaRPr lang="en-US"/>
          </a:p>
        </p:txBody>
      </p:sp>
    </p:spTree>
    <p:extLst>
      <p:ext uri="{BB962C8B-B14F-4D97-AF65-F5344CB8AC3E}">
        <p14:creationId xmlns:p14="http://schemas.microsoft.com/office/powerpoint/2010/main" val="3929972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3C65-7B89-1483-E11B-96E4BAB89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F61694-6757-EA8E-4EDC-1F532DD8E0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F562AA-B859-BFF3-0445-357B5D349120}"/>
              </a:ext>
            </a:extLst>
          </p:cNvPr>
          <p:cNvSpPr>
            <a:spLocks noGrp="1"/>
          </p:cNvSpPr>
          <p:nvPr>
            <p:ph type="dt" sz="half" idx="10"/>
          </p:nvPr>
        </p:nvSpPr>
        <p:spPr/>
        <p:txBody>
          <a:bodyPr/>
          <a:lstStyle/>
          <a:p>
            <a:fld id="{C41069AC-A635-42AB-9217-60ECAEF939EB}" type="datetimeFigureOut">
              <a:rPr lang="en-US" smtClean="0"/>
              <a:t>6/11/2025</a:t>
            </a:fld>
            <a:endParaRPr lang="en-US"/>
          </a:p>
        </p:txBody>
      </p:sp>
      <p:sp>
        <p:nvSpPr>
          <p:cNvPr id="5" name="Footer Placeholder 4">
            <a:extLst>
              <a:ext uri="{FF2B5EF4-FFF2-40B4-BE49-F238E27FC236}">
                <a16:creationId xmlns:a16="http://schemas.microsoft.com/office/drawing/2014/main" id="{A49E23EF-D201-209F-EA54-D363E3FD9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D548B-0768-D1CF-A85B-B4A6C9105E76}"/>
              </a:ext>
            </a:extLst>
          </p:cNvPr>
          <p:cNvSpPr>
            <a:spLocks noGrp="1"/>
          </p:cNvSpPr>
          <p:nvPr>
            <p:ph type="sldNum" sz="quarter" idx="12"/>
          </p:nvPr>
        </p:nvSpPr>
        <p:spPr/>
        <p:txBody>
          <a:bodyPr/>
          <a:lstStyle/>
          <a:p>
            <a:fld id="{600C1789-717D-40AA-A527-AFAFD37DF1AD}" type="slidenum">
              <a:rPr lang="en-US" smtClean="0"/>
              <a:t>‹#›</a:t>
            </a:fld>
            <a:endParaRPr lang="en-US"/>
          </a:p>
        </p:txBody>
      </p:sp>
    </p:spTree>
    <p:extLst>
      <p:ext uri="{BB962C8B-B14F-4D97-AF65-F5344CB8AC3E}">
        <p14:creationId xmlns:p14="http://schemas.microsoft.com/office/powerpoint/2010/main" val="280750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8E81-8F34-C21A-F535-04AF68E0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EEC19-E631-C46E-C1C0-EA2272A3D6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5E32AA-F18F-B60D-A3B6-B90B2CD237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994DA6-6CCB-67F4-88CA-C60697F77FE2}"/>
              </a:ext>
            </a:extLst>
          </p:cNvPr>
          <p:cNvSpPr>
            <a:spLocks noGrp="1"/>
          </p:cNvSpPr>
          <p:nvPr>
            <p:ph type="dt" sz="half" idx="10"/>
          </p:nvPr>
        </p:nvSpPr>
        <p:spPr/>
        <p:txBody>
          <a:bodyPr/>
          <a:lstStyle/>
          <a:p>
            <a:fld id="{C41069AC-A635-42AB-9217-60ECAEF939EB}" type="datetimeFigureOut">
              <a:rPr lang="en-US" smtClean="0"/>
              <a:t>6/11/2025</a:t>
            </a:fld>
            <a:endParaRPr lang="en-US"/>
          </a:p>
        </p:txBody>
      </p:sp>
      <p:sp>
        <p:nvSpPr>
          <p:cNvPr id="6" name="Footer Placeholder 5">
            <a:extLst>
              <a:ext uri="{FF2B5EF4-FFF2-40B4-BE49-F238E27FC236}">
                <a16:creationId xmlns:a16="http://schemas.microsoft.com/office/drawing/2014/main" id="{7C7ADE2D-EDA0-4FFE-9912-8AED0E0CA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15A84F-046F-EDAB-665D-F68FC5142E85}"/>
              </a:ext>
            </a:extLst>
          </p:cNvPr>
          <p:cNvSpPr>
            <a:spLocks noGrp="1"/>
          </p:cNvSpPr>
          <p:nvPr>
            <p:ph type="sldNum" sz="quarter" idx="12"/>
          </p:nvPr>
        </p:nvSpPr>
        <p:spPr/>
        <p:txBody>
          <a:bodyPr/>
          <a:lstStyle/>
          <a:p>
            <a:fld id="{600C1789-717D-40AA-A527-AFAFD37DF1AD}" type="slidenum">
              <a:rPr lang="en-US" smtClean="0"/>
              <a:t>‹#›</a:t>
            </a:fld>
            <a:endParaRPr lang="en-US"/>
          </a:p>
        </p:txBody>
      </p:sp>
    </p:spTree>
    <p:extLst>
      <p:ext uri="{BB962C8B-B14F-4D97-AF65-F5344CB8AC3E}">
        <p14:creationId xmlns:p14="http://schemas.microsoft.com/office/powerpoint/2010/main" val="31115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8068-4211-158E-4D32-C00526F420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B2B48-3232-FB84-49F6-DA4E38E948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2B447F-9653-DB59-C022-78E22FEFB1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6C9745-531A-E138-09A6-F8F8FBD408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7E89B4-6E3A-CA55-A8B3-6242C00CC3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8B14F9-DDDF-AD01-E245-D04710ABEA7F}"/>
              </a:ext>
            </a:extLst>
          </p:cNvPr>
          <p:cNvSpPr>
            <a:spLocks noGrp="1"/>
          </p:cNvSpPr>
          <p:nvPr>
            <p:ph type="dt" sz="half" idx="10"/>
          </p:nvPr>
        </p:nvSpPr>
        <p:spPr/>
        <p:txBody>
          <a:bodyPr/>
          <a:lstStyle/>
          <a:p>
            <a:fld id="{C41069AC-A635-42AB-9217-60ECAEF939EB}" type="datetimeFigureOut">
              <a:rPr lang="en-US" smtClean="0"/>
              <a:t>6/11/2025</a:t>
            </a:fld>
            <a:endParaRPr lang="en-US"/>
          </a:p>
        </p:txBody>
      </p:sp>
      <p:sp>
        <p:nvSpPr>
          <p:cNvPr id="8" name="Footer Placeholder 7">
            <a:extLst>
              <a:ext uri="{FF2B5EF4-FFF2-40B4-BE49-F238E27FC236}">
                <a16:creationId xmlns:a16="http://schemas.microsoft.com/office/drawing/2014/main" id="{0031CF8B-5FA2-81B7-1AA8-77D691F77F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4B7AFE-83AA-D633-0931-F7C61E047075}"/>
              </a:ext>
            </a:extLst>
          </p:cNvPr>
          <p:cNvSpPr>
            <a:spLocks noGrp="1"/>
          </p:cNvSpPr>
          <p:nvPr>
            <p:ph type="sldNum" sz="quarter" idx="12"/>
          </p:nvPr>
        </p:nvSpPr>
        <p:spPr/>
        <p:txBody>
          <a:bodyPr/>
          <a:lstStyle/>
          <a:p>
            <a:fld id="{600C1789-717D-40AA-A527-AFAFD37DF1AD}" type="slidenum">
              <a:rPr lang="en-US" smtClean="0"/>
              <a:t>‹#›</a:t>
            </a:fld>
            <a:endParaRPr lang="en-US"/>
          </a:p>
        </p:txBody>
      </p:sp>
    </p:spTree>
    <p:extLst>
      <p:ext uri="{BB962C8B-B14F-4D97-AF65-F5344CB8AC3E}">
        <p14:creationId xmlns:p14="http://schemas.microsoft.com/office/powerpoint/2010/main" val="179099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2EB2-26AE-6E0C-215F-255E6D9AA3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493D91-F6D3-9EA1-E0B2-8A85B78A0E8E}"/>
              </a:ext>
            </a:extLst>
          </p:cNvPr>
          <p:cNvSpPr>
            <a:spLocks noGrp="1"/>
          </p:cNvSpPr>
          <p:nvPr>
            <p:ph type="dt" sz="half" idx="10"/>
          </p:nvPr>
        </p:nvSpPr>
        <p:spPr/>
        <p:txBody>
          <a:bodyPr/>
          <a:lstStyle/>
          <a:p>
            <a:fld id="{C41069AC-A635-42AB-9217-60ECAEF939EB}" type="datetimeFigureOut">
              <a:rPr lang="en-US" smtClean="0"/>
              <a:t>6/11/2025</a:t>
            </a:fld>
            <a:endParaRPr lang="en-US"/>
          </a:p>
        </p:txBody>
      </p:sp>
      <p:sp>
        <p:nvSpPr>
          <p:cNvPr id="4" name="Footer Placeholder 3">
            <a:extLst>
              <a:ext uri="{FF2B5EF4-FFF2-40B4-BE49-F238E27FC236}">
                <a16:creationId xmlns:a16="http://schemas.microsoft.com/office/drawing/2014/main" id="{F060E39B-AB99-274C-3038-3D29E0A703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0B04F-7EBF-4B92-0289-B00C391C51CB}"/>
              </a:ext>
            </a:extLst>
          </p:cNvPr>
          <p:cNvSpPr>
            <a:spLocks noGrp="1"/>
          </p:cNvSpPr>
          <p:nvPr>
            <p:ph type="sldNum" sz="quarter" idx="12"/>
          </p:nvPr>
        </p:nvSpPr>
        <p:spPr/>
        <p:txBody>
          <a:bodyPr/>
          <a:lstStyle/>
          <a:p>
            <a:fld id="{600C1789-717D-40AA-A527-AFAFD37DF1AD}" type="slidenum">
              <a:rPr lang="en-US" smtClean="0"/>
              <a:t>‹#›</a:t>
            </a:fld>
            <a:endParaRPr lang="en-US"/>
          </a:p>
        </p:txBody>
      </p:sp>
    </p:spTree>
    <p:extLst>
      <p:ext uri="{BB962C8B-B14F-4D97-AF65-F5344CB8AC3E}">
        <p14:creationId xmlns:p14="http://schemas.microsoft.com/office/powerpoint/2010/main" val="145885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5313C3-98B0-67BD-87E1-1DD1D4B53158}"/>
              </a:ext>
            </a:extLst>
          </p:cNvPr>
          <p:cNvSpPr>
            <a:spLocks noGrp="1"/>
          </p:cNvSpPr>
          <p:nvPr>
            <p:ph type="dt" sz="half" idx="10"/>
          </p:nvPr>
        </p:nvSpPr>
        <p:spPr/>
        <p:txBody>
          <a:bodyPr/>
          <a:lstStyle/>
          <a:p>
            <a:fld id="{C41069AC-A635-42AB-9217-60ECAEF939EB}" type="datetimeFigureOut">
              <a:rPr lang="en-US" smtClean="0"/>
              <a:t>6/11/2025</a:t>
            </a:fld>
            <a:endParaRPr lang="en-US"/>
          </a:p>
        </p:txBody>
      </p:sp>
      <p:sp>
        <p:nvSpPr>
          <p:cNvPr id="3" name="Footer Placeholder 2">
            <a:extLst>
              <a:ext uri="{FF2B5EF4-FFF2-40B4-BE49-F238E27FC236}">
                <a16:creationId xmlns:a16="http://schemas.microsoft.com/office/drawing/2014/main" id="{96393939-73F8-1D15-FA10-02EF5A9AA1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139A32-919A-DCD9-0BB9-6F83DF05966E}"/>
              </a:ext>
            </a:extLst>
          </p:cNvPr>
          <p:cNvSpPr>
            <a:spLocks noGrp="1"/>
          </p:cNvSpPr>
          <p:nvPr>
            <p:ph type="sldNum" sz="quarter" idx="12"/>
          </p:nvPr>
        </p:nvSpPr>
        <p:spPr/>
        <p:txBody>
          <a:bodyPr/>
          <a:lstStyle/>
          <a:p>
            <a:fld id="{600C1789-717D-40AA-A527-AFAFD37DF1AD}" type="slidenum">
              <a:rPr lang="en-US" smtClean="0"/>
              <a:t>‹#›</a:t>
            </a:fld>
            <a:endParaRPr lang="en-US"/>
          </a:p>
        </p:txBody>
      </p:sp>
    </p:spTree>
    <p:extLst>
      <p:ext uri="{BB962C8B-B14F-4D97-AF65-F5344CB8AC3E}">
        <p14:creationId xmlns:p14="http://schemas.microsoft.com/office/powerpoint/2010/main" val="24580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A351-B574-4E3A-4C7E-E6E889CAFD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B3A425-9DCE-2EA7-7F15-DAA8517D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D5C737-17ED-5B2D-7607-A4FD9643F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DEE6BF-E2E8-8684-CDF7-7736952F0E23}"/>
              </a:ext>
            </a:extLst>
          </p:cNvPr>
          <p:cNvSpPr>
            <a:spLocks noGrp="1"/>
          </p:cNvSpPr>
          <p:nvPr>
            <p:ph type="dt" sz="half" idx="10"/>
          </p:nvPr>
        </p:nvSpPr>
        <p:spPr/>
        <p:txBody>
          <a:bodyPr/>
          <a:lstStyle/>
          <a:p>
            <a:fld id="{C41069AC-A635-42AB-9217-60ECAEF939EB}" type="datetimeFigureOut">
              <a:rPr lang="en-US" smtClean="0"/>
              <a:t>6/11/2025</a:t>
            </a:fld>
            <a:endParaRPr lang="en-US"/>
          </a:p>
        </p:txBody>
      </p:sp>
      <p:sp>
        <p:nvSpPr>
          <p:cNvPr id="6" name="Footer Placeholder 5">
            <a:extLst>
              <a:ext uri="{FF2B5EF4-FFF2-40B4-BE49-F238E27FC236}">
                <a16:creationId xmlns:a16="http://schemas.microsoft.com/office/drawing/2014/main" id="{F5864261-91AC-3D55-CF2D-77BFB4C6C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10DE3-1A0B-5762-9785-9D396B42C396}"/>
              </a:ext>
            </a:extLst>
          </p:cNvPr>
          <p:cNvSpPr>
            <a:spLocks noGrp="1"/>
          </p:cNvSpPr>
          <p:nvPr>
            <p:ph type="sldNum" sz="quarter" idx="12"/>
          </p:nvPr>
        </p:nvSpPr>
        <p:spPr/>
        <p:txBody>
          <a:bodyPr/>
          <a:lstStyle/>
          <a:p>
            <a:fld id="{600C1789-717D-40AA-A527-AFAFD37DF1AD}" type="slidenum">
              <a:rPr lang="en-US" smtClean="0"/>
              <a:t>‹#›</a:t>
            </a:fld>
            <a:endParaRPr lang="en-US"/>
          </a:p>
        </p:txBody>
      </p:sp>
    </p:spTree>
    <p:extLst>
      <p:ext uri="{BB962C8B-B14F-4D97-AF65-F5344CB8AC3E}">
        <p14:creationId xmlns:p14="http://schemas.microsoft.com/office/powerpoint/2010/main" val="50352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F542-E07C-8148-BFF0-F0D89B6FA9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0BE6C8-E13F-67CB-3D9C-F34A5CEA51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EEA519-8494-1235-4E1D-741134A9B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05C34-D2E8-EF5E-B973-98B34E73F59F}"/>
              </a:ext>
            </a:extLst>
          </p:cNvPr>
          <p:cNvSpPr>
            <a:spLocks noGrp="1"/>
          </p:cNvSpPr>
          <p:nvPr>
            <p:ph type="dt" sz="half" idx="10"/>
          </p:nvPr>
        </p:nvSpPr>
        <p:spPr/>
        <p:txBody>
          <a:bodyPr/>
          <a:lstStyle/>
          <a:p>
            <a:fld id="{C41069AC-A635-42AB-9217-60ECAEF939EB}" type="datetimeFigureOut">
              <a:rPr lang="en-US" smtClean="0"/>
              <a:t>6/11/2025</a:t>
            </a:fld>
            <a:endParaRPr lang="en-US"/>
          </a:p>
        </p:txBody>
      </p:sp>
      <p:sp>
        <p:nvSpPr>
          <p:cNvPr id="6" name="Footer Placeholder 5">
            <a:extLst>
              <a:ext uri="{FF2B5EF4-FFF2-40B4-BE49-F238E27FC236}">
                <a16:creationId xmlns:a16="http://schemas.microsoft.com/office/drawing/2014/main" id="{1D35F315-8091-E864-34F1-0C5032DF6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54964E-371E-CD0C-0F7A-C94ED716A925}"/>
              </a:ext>
            </a:extLst>
          </p:cNvPr>
          <p:cNvSpPr>
            <a:spLocks noGrp="1"/>
          </p:cNvSpPr>
          <p:nvPr>
            <p:ph type="sldNum" sz="quarter" idx="12"/>
          </p:nvPr>
        </p:nvSpPr>
        <p:spPr/>
        <p:txBody>
          <a:bodyPr/>
          <a:lstStyle/>
          <a:p>
            <a:fld id="{600C1789-717D-40AA-A527-AFAFD37DF1AD}" type="slidenum">
              <a:rPr lang="en-US" smtClean="0"/>
              <a:t>‹#›</a:t>
            </a:fld>
            <a:endParaRPr lang="en-US"/>
          </a:p>
        </p:txBody>
      </p:sp>
    </p:spTree>
    <p:extLst>
      <p:ext uri="{BB962C8B-B14F-4D97-AF65-F5344CB8AC3E}">
        <p14:creationId xmlns:p14="http://schemas.microsoft.com/office/powerpoint/2010/main" val="413214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62F72B-5BC1-00D8-B237-AEB705A1D5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8AE214-A950-6E00-08AE-2E5F3CDEA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3CBBA-617B-F951-477E-6FCCDD7652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1069AC-A635-42AB-9217-60ECAEF939EB}" type="datetimeFigureOut">
              <a:rPr lang="en-US" smtClean="0"/>
              <a:t>6/11/2025</a:t>
            </a:fld>
            <a:endParaRPr lang="en-US"/>
          </a:p>
        </p:txBody>
      </p:sp>
      <p:sp>
        <p:nvSpPr>
          <p:cNvPr id="5" name="Footer Placeholder 4">
            <a:extLst>
              <a:ext uri="{FF2B5EF4-FFF2-40B4-BE49-F238E27FC236}">
                <a16:creationId xmlns:a16="http://schemas.microsoft.com/office/drawing/2014/main" id="{533CC305-812F-EA09-FE41-A53B37AA4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9FB46A-8470-A9F4-CD4F-B0FA7E2B2E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0C1789-717D-40AA-A527-AFAFD37DF1AD}" type="slidenum">
              <a:rPr lang="en-US" smtClean="0"/>
              <a:t>‹#›</a:t>
            </a:fld>
            <a:endParaRPr lang="en-US"/>
          </a:p>
        </p:txBody>
      </p:sp>
    </p:spTree>
    <p:extLst>
      <p:ext uri="{BB962C8B-B14F-4D97-AF65-F5344CB8AC3E}">
        <p14:creationId xmlns:p14="http://schemas.microsoft.com/office/powerpoint/2010/main" val="220255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7EF8-6634-8127-EB08-0735CB4DDD6A}"/>
              </a:ext>
            </a:extLst>
          </p:cNvPr>
          <p:cNvSpPr>
            <a:spLocks noGrp="1"/>
          </p:cNvSpPr>
          <p:nvPr>
            <p:ph type="ctrTitle"/>
          </p:nvPr>
        </p:nvSpPr>
        <p:spPr>
          <a:xfrm>
            <a:off x="1032094" y="316347"/>
            <a:ext cx="9687209" cy="1548667"/>
          </a:xfrm>
          <a:ln>
            <a:solidFill>
              <a:schemeClr val="tx1"/>
            </a:solidFill>
          </a:ln>
          <a:effectLst>
            <a:outerShdw blurRad="50800" dist="38100" dir="2700000" algn="tl" rotWithShape="0">
              <a:prstClr val="black">
                <a:alpha val="40000"/>
              </a:prstClr>
            </a:outerShdw>
          </a:effectLst>
        </p:spPr>
        <p:txBody>
          <a:bodyPr>
            <a:normAutofit fontScale="90000"/>
          </a:bodyPr>
          <a:lstStyle/>
          <a:p>
            <a:r>
              <a:rPr lang="en-US" sz="4400" b="1" dirty="0">
                <a:solidFill>
                  <a:srgbClr val="FF0000"/>
                </a:solidFill>
              </a:rPr>
              <a:t>CSDE: A Brief History of the First Fifty Years</a:t>
            </a:r>
            <a:br>
              <a:rPr lang="en-US" sz="4400" b="1" dirty="0">
                <a:solidFill>
                  <a:srgbClr val="FF0000"/>
                </a:solidFill>
              </a:rPr>
            </a:br>
            <a:r>
              <a:rPr lang="en-US" sz="2800" b="1" dirty="0"/>
              <a:t>by</a:t>
            </a:r>
            <a:br>
              <a:rPr lang="en-US" sz="4400" b="1" dirty="0">
                <a:solidFill>
                  <a:srgbClr val="0070C0"/>
                </a:solidFill>
              </a:rPr>
            </a:br>
            <a:r>
              <a:rPr lang="en-US" sz="4400" dirty="0">
                <a:solidFill>
                  <a:srgbClr val="0070C0"/>
                </a:solidFill>
              </a:rPr>
              <a:t>Charles Hirschman, Professor Emeritus</a:t>
            </a:r>
          </a:p>
        </p:txBody>
      </p:sp>
      <p:pic>
        <p:nvPicPr>
          <p:cNvPr id="7" name="Picture 6">
            <a:extLst>
              <a:ext uri="{FF2B5EF4-FFF2-40B4-BE49-F238E27FC236}">
                <a16:creationId xmlns:a16="http://schemas.microsoft.com/office/drawing/2014/main" id="{83E5B87D-A56F-2A91-CBDD-11EC388192D5}"/>
              </a:ext>
            </a:extLst>
          </p:cNvPr>
          <p:cNvPicPr>
            <a:picLocks noChangeAspect="1"/>
          </p:cNvPicPr>
          <p:nvPr/>
        </p:nvPicPr>
        <p:blipFill>
          <a:blip r:embed="rId3"/>
          <a:stretch>
            <a:fillRect/>
          </a:stretch>
        </p:blipFill>
        <p:spPr>
          <a:xfrm>
            <a:off x="385413" y="2360061"/>
            <a:ext cx="4204694" cy="4181592"/>
          </a:xfrm>
          <a:prstGeom prst="rect">
            <a:avLst/>
          </a:prstGeom>
        </p:spPr>
      </p:pic>
      <p:pic>
        <p:nvPicPr>
          <p:cNvPr id="9" name="Picture 8">
            <a:extLst>
              <a:ext uri="{FF2B5EF4-FFF2-40B4-BE49-F238E27FC236}">
                <a16:creationId xmlns:a16="http://schemas.microsoft.com/office/drawing/2014/main" id="{659609A0-951F-2809-621A-FE5AED9764ED}"/>
              </a:ext>
            </a:extLst>
          </p:cNvPr>
          <p:cNvPicPr>
            <a:picLocks noChangeAspect="1"/>
          </p:cNvPicPr>
          <p:nvPr/>
        </p:nvPicPr>
        <p:blipFill>
          <a:blip r:embed="rId4"/>
          <a:stretch>
            <a:fillRect/>
          </a:stretch>
        </p:blipFill>
        <p:spPr>
          <a:xfrm>
            <a:off x="5223850" y="2360060"/>
            <a:ext cx="6093850" cy="4291947"/>
          </a:xfrm>
          <a:prstGeom prst="rect">
            <a:avLst/>
          </a:prstGeom>
          <a:ln>
            <a:solidFill>
              <a:schemeClr val="tx1"/>
            </a:solidFill>
          </a:ln>
        </p:spPr>
      </p:pic>
    </p:spTree>
    <p:extLst>
      <p:ext uri="{BB962C8B-B14F-4D97-AF65-F5344CB8AC3E}">
        <p14:creationId xmlns:p14="http://schemas.microsoft.com/office/powerpoint/2010/main" val="400603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4794-CBEA-E5B2-61E8-C0C2A29E8A7D}"/>
              </a:ext>
            </a:extLst>
          </p:cNvPr>
          <p:cNvSpPr>
            <a:spLocks noGrp="1"/>
          </p:cNvSpPr>
          <p:nvPr>
            <p:ph type="title"/>
          </p:nvPr>
        </p:nvSpPr>
        <p:spPr>
          <a:xfrm>
            <a:off x="557464" y="-385011"/>
            <a:ext cx="10515600" cy="1325563"/>
          </a:xfrm>
        </p:spPr>
        <p:txBody>
          <a:bodyPr/>
          <a:lstStyle/>
          <a:p>
            <a:pPr algn="ctr"/>
            <a:r>
              <a:rPr lang="en-US" u="sng" dirty="0"/>
              <a:t>1980s and 1990s</a:t>
            </a:r>
          </a:p>
        </p:txBody>
      </p:sp>
      <p:sp>
        <p:nvSpPr>
          <p:cNvPr id="5" name="Content Placeholder 4">
            <a:extLst>
              <a:ext uri="{FF2B5EF4-FFF2-40B4-BE49-F238E27FC236}">
                <a16:creationId xmlns:a16="http://schemas.microsoft.com/office/drawing/2014/main" id="{F2463524-4A9E-814B-F199-21E20427FA58}"/>
              </a:ext>
            </a:extLst>
          </p:cNvPr>
          <p:cNvSpPr>
            <a:spLocks noGrp="1"/>
          </p:cNvSpPr>
          <p:nvPr>
            <p:ph idx="1"/>
          </p:nvPr>
        </p:nvSpPr>
        <p:spPr>
          <a:xfrm>
            <a:off x="838199" y="537410"/>
            <a:ext cx="10688053" cy="6320589"/>
          </a:xfrm>
        </p:spPr>
        <p:txBody>
          <a:bodyPr>
            <a:normAutofit/>
          </a:bodyPr>
          <a:lstStyle/>
          <a:p>
            <a:r>
              <a:rPr lang="en-US" dirty="0"/>
              <a:t>Lieberson and Preston—impossible act to follow, lost NICHD funding, but still excellent training and research, less charisma </a:t>
            </a:r>
          </a:p>
          <a:p>
            <a:r>
              <a:rPr lang="en-US" dirty="0"/>
              <a:t>Pete Guest (editor, Demography), Jim McCann, Bill Lavely (1982), Adrian Raftery (1986), Charles Hirschman (1987), Diane Lye (1988), Economics (Robert Pollak, Shelly Lundberg, Robert Plotnick, Anil Deolalikar), Geography (Richard Morrill, David Hodge, Kam Wing Chan), JSIS (Sue Hanley), Anthropology, Social Work</a:t>
            </a:r>
          </a:p>
          <a:p>
            <a:r>
              <a:rPr lang="en-US" dirty="0"/>
              <a:t>Battelle Population Center (Steve McLaughlin, John Billy, Bill Grady, Dan </a:t>
            </a:r>
            <a:r>
              <a:rPr lang="en-US" dirty="0" err="1"/>
              <a:t>Klepinger</a:t>
            </a:r>
            <a:r>
              <a:rPr lang="en-US" dirty="0"/>
              <a:t>, Koray </a:t>
            </a:r>
            <a:r>
              <a:rPr lang="en-US" dirty="0" err="1"/>
              <a:t>Tanfer</a:t>
            </a:r>
            <a:r>
              <a:rPr lang="en-US" dirty="0"/>
              <a:t>) </a:t>
            </a:r>
          </a:p>
          <a:p>
            <a:r>
              <a:rPr lang="en-US" dirty="0"/>
              <a:t>Hewlett, Mellon, NICHD (training) grants, almost center grant</a:t>
            </a:r>
          </a:p>
          <a:p>
            <a:r>
              <a:rPr lang="en-US" dirty="0"/>
              <a:t> Professional staff (admin </a:t>
            </a:r>
            <a:r>
              <a:rPr lang="en-US" dirty="0" err="1"/>
              <a:t>ass’t</a:t>
            </a:r>
            <a:r>
              <a:rPr lang="en-US" dirty="0"/>
              <a:t>, systems analyst, librarian)</a:t>
            </a:r>
          </a:p>
          <a:p>
            <a:r>
              <a:rPr lang="en-US" dirty="0"/>
              <a:t>1990s College hiring initiative: Bettina Shell Duncan,</a:t>
            </a:r>
            <a:r>
              <a:rPr lang="en-US" b="0" i="0" dirty="0">
                <a:solidFill>
                  <a:srgbClr val="444444"/>
                </a:solidFill>
                <a:effectLst/>
                <a:latin typeface="Encode Sans Compressed Bold"/>
              </a:rPr>
              <a:t> Darryl Holman</a:t>
            </a:r>
          </a:p>
          <a:p>
            <a:r>
              <a:rPr lang="en-US"/>
              <a:t> </a:t>
            </a:r>
            <a:r>
              <a:rPr lang="en-US" dirty="0">
                <a:effectLst/>
                <a:latin typeface="Aptos" panose="020B0004020202020204" pitchFamily="34" charset="0"/>
                <a:ea typeface="Aptos" panose="020B0004020202020204" pitchFamily="34" charset="0"/>
                <a:cs typeface="Times New Roman" panose="02020603050405020304" pitchFamily="18" charset="0"/>
              </a:rPr>
              <a:t>Kathleen O’Connor, Mark Ellis, Martina Morris, Mark Hancock</a:t>
            </a:r>
            <a:r>
              <a:rPr lang="en-US" dirty="0"/>
              <a:t>, Stew Tolnay </a:t>
            </a:r>
          </a:p>
        </p:txBody>
      </p:sp>
    </p:spTree>
    <p:extLst>
      <p:ext uri="{BB962C8B-B14F-4D97-AF65-F5344CB8AC3E}">
        <p14:creationId xmlns:p14="http://schemas.microsoft.com/office/powerpoint/2010/main" val="118124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57230-6088-346D-60EC-EE505E0EFD2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589A505-1457-9A88-15B3-CE7FD2BE1A9E}"/>
              </a:ext>
            </a:extLst>
          </p:cNvPr>
          <p:cNvSpPr>
            <a:spLocks noGrp="1"/>
          </p:cNvSpPr>
          <p:nvPr>
            <p:ph type="title"/>
          </p:nvPr>
        </p:nvSpPr>
        <p:spPr>
          <a:xfrm>
            <a:off x="838200" y="-288866"/>
            <a:ext cx="10515600" cy="1325563"/>
          </a:xfrm>
        </p:spPr>
        <p:txBody>
          <a:bodyPr/>
          <a:lstStyle/>
          <a:p>
            <a:pPr algn="ctr"/>
            <a:r>
              <a:rPr lang="en-US" u="sng" dirty="0"/>
              <a:t>Some CSDE affiliated PhDs 1990s  </a:t>
            </a:r>
          </a:p>
        </p:txBody>
      </p:sp>
      <p:sp>
        <p:nvSpPr>
          <p:cNvPr id="10" name="Content Placeholder 9">
            <a:extLst>
              <a:ext uri="{FF2B5EF4-FFF2-40B4-BE49-F238E27FC236}">
                <a16:creationId xmlns:a16="http://schemas.microsoft.com/office/drawing/2014/main" id="{13AE91D9-925C-2EBF-D6DF-968C8637039C}"/>
              </a:ext>
            </a:extLst>
          </p:cNvPr>
          <p:cNvSpPr>
            <a:spLocks noGrp="1"/>
          </p:cNvSpPr>
          <p:nvPr>
            <p:ph idx="1"/>
          </p:nvPr>
        </p:nvSpPr>
        <p:spPr>
          <a:xfrm>
            <a:off x="778042" y="967212"/>
            <a:ext cx="11061031" cy="5473693"/>
          </a:xfrm>
        </p:spPr>
        <p:txBody>
          <a:bodyPr numCol="2">
            <a:normAutofit lnSpcReduction="10000"/>
          </a:bodyPr>
          <a:lstStyle/>
          <a:p>
            <a:r>
              <a:rPr lang="en-US" sz="3200" dirty="0"/>
              <a:t>Satomi Kurosu 1990</a:t>
            </a:r>
          </a:p>
          <a:p>
            <a:r>
              <a:rPr lang="en-US" sz="3200" dirty="0"/>
              <a:t>Gunnar R. Almgren 1990      </a:t>
            </a:r>
          </a:p>
          <a:p>
            <a:r>
              <a:rPr lang="en-US" sz="3200" dirty="0"/>
              <a:t>Karin Brewster 1991</a:t>
            </a:r>
          </a:p>
          <a:p>
            <a:r>
              <a:rPr lang="en-US" sz="3200" dirty="0"/>
              <a:t>Xinhua Ren 1992</a:t>
            </a:r>
          </a:p>
          <a:p>
            <a:r>
              <a:rPr lang="en-US" sz="3200" dirty="0"/>
              <a:t>Timothy </a:t>
            </a:r>
            <a:r>
              <a:rPr lang="en-US" sz="3200" dirty="0" err="1"/>
              <a:t>Biblarz</a:t>
            </a:r>
            <a:r>
              <a:rPr lang="en-US" sz="3200" dirty="0"/>
              <a:t> 1992</a:t>
            </a:r>
          </a:p>
          <a:p>
            <a:r>
              <a:rPr lang="en-US" sz="3200" dirty="0" err="1"/>
              <a:t>Townsand</a:t>
            </a:r>
            <a:r>
              <a:rPr lang="en-US" sz="3200" dirty="0"/>
              <a:t> Price </a:t>
            </a:r>
            <a:r>
              <a:rPr lang="en-US" sz="3200" dirty="0" err="1"/>
              <a:t>Spratlen</a:t>
            </a:r>
            <a:r>
              <a:rPr lang="en-US" sz="3200" dirty="0"/>
              <a:t> 1993</a:t>
            </a:r>
          </a:p>
          <a:p>
            <a:r>
              <a:rPr lang="en-US" sz="3200" dirty="0"/>
              <a:t>Steven Lewis (Statistics)1994</a:t>
            </a:r>
          </a:p>
          <a:p>
            <a:r>
              <a:rPr lang="en-US" sz="3200" dirty="0"/>
              <a:t>Jon Hussey 1995</a:t>
            </a:r>
          </a:p>
          <a:p>
            <a:r>
              <a:rPr lang="en-US" sz="3200" dirty="0"/>
              <a:t>David </a:t>
            </a:r>
            <a:r>
              <a:rPr lang="en-US" sz="3200" dirty="0" err="1"/>
              <a:t>Nickinovich</a:t>
            </a:r>
            <a:r>
              <a:rPr lang="en-US" sz="3200" dirty="0"/>
              <a:t> 1996</a:t>
            </a:r>
          </a:p>
          <a:p>
            <a:r>
              <a:rPr lang="en-US" sz="3200" dirty="0"/>
              <a:t>Yih-Jin Young 1997</a:t>
            </a:r>
          </a:p>
          <a:p>
            <a:r>
              <a:rPr lang="en-US" sz="3200" dirty="0"/>
              <a:t>Mark Edwards 1997</a:t>
            </a:r>
          </a:p>
          <a:p>
            <a:r>
              <a:rPr lang="en-US" sz="3200" dirty="0"/>
              <a:t>Guo Jie 1997</a:t>
            </a:r>
          </a:p>
          <a:p>
            <a:r>
              <a:rPr lang="en-US" sz="3200" dirty="0"/>
              <a:t>Rachel Silvey (Geography) 1997</a:t>
            </a:r>
          </a:p>
          <a:p>
            <a:r>
              <a:rPr lang="en-US" sz="3200" dirty="0"/>
              <a:t>Loi Manh Vu 1998</a:t>
            </a:r>
          </a:p>
          <a:p>
            <a:r>
              <a:rPr lang="en-US" sz="3200" dirty="0"/>
              <a:t>Minh Huu Nguyen 1998</a:t>
            </a:r>
          </a:p>
          <a:p>
            <a:r>
              <a:rPr lang="en-US" sz="3200" dirty="0"/>
              <a:t>Marc Bolan 1999</a:t>
            </a:r>
          </a:p>
          <a:p>
            <a:r>
              <a:rPr lang="en-US" sz="3200" dirty="0"/>
              <a:t>Jennifer</a:t>
            </a:r>
            <a:r>
              <a:rPr lang="en-US" sz="3200" b="0" i="0" dirty="0">
                <a:solidFill>
                  <a:srgbClr val="000000"/>
                </a:solidFill>
                <a:effectLst/>
                <a:latin typeface="Open Sans" panose="020B0606030504020204" pitchFamily="34" charset="0"/>
              </a:rPr>
              <a:t> L. </a:t>
            </a:r>
            <a:r>
              <a:rPr lang="en-US" sz="3200" dirty="0"/>
              <a:t>Ward-Batts</a:t>
            </a:r>
            <a:r>
              <a:rPr lang="en-US" sz="3200" dirty="0">
                <a:solidFill>
                  <a:srgbClr val="000000"/>
                </a:solidFill>
                <a:latin typeface="Open Sans" panose="020B0606030504020204" pitchFamily="34" charset="0"/>
              </a:rPr>
              <a:t> 1999</a:t>
            </a:r>
          </a:p>
          <a:p>
            <a:r>
              <a:rPr lang="en-US" sz="3200" dirty="0">
                <a:solidFill>
                  <a:srgbClr val="000000"/>
                </a:solidFill>
                <a:latin typeface="Open Sans" panose="020B0606030504020204" pitchFamily="34" charset="0"/>
              </a:rPr>
              <a:t>Debra Fogarty 1999</a:t>
            </a:r>
            <a:endParaRPr lang="en-US" sz="3200" dirty="0"/>
          </a:p>
        </p:txBody>
      </p:sp>
    </p:spTree>
    <p:extLst>
      <p:ext uri="{BB962C8B-B14F-4D97-AF65-F5344CB8AC3E}">
        <p14:creationId xmlns:p14="http://schemas.microsoft.com/office/powerpoint/2010/main" val="98458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6B57-4829-A8AC-A105-830F670483E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F4FC1D5-6095-ECC6-6CEF-1010859C8B4F}"/>
              </a:ext>
            </a:extLst>
          </p:cNvPr>
          <p:cNvSpPr>
            <a:spLocks noGrp="1"/>
          </p:cNvSpPr>
          <p:nvPr>
            <p:ph type="title"/>
          </p:nvPr>
        </p:nvSpPr>
        <p:spPr>
          <a:xfrm>
            <a:off x="757989" y="0"/>
            <a:ext cx="10515600" cy="1325563"/>
          </a:xfrm>
        </p:spPr>
        <p:txBody>
          <a:bodyPr/>
          <a:lstStyle/>
          <a:p>
            <a:pPr algn="ctr"/>
            <a:r>
              <a:rPr lang="en-US" b="1" u="sng" dirty="0"/>
              <a:t>CSDE  Postdoctoral Fellows</a:t>
            </a:r>
          </a:p>
        </p:txBody>
      </p:sp>
      <p:sp>
        <p:nvSpPr>
          <p:cNvPr id="2" name="Content Placeholder 1">
            <a:extLst>
              <a:ext uri="{FF2B5EF4-FFF2-40B4-BE49-F238E27FC236}">
                <a16:creationId xmlns:a16="http://schemas.microsoft.com/office/drawing/2014/main" id="{5B8772F6-B3BD-835C-26EB-F7D1C83BD828}"/>
              </a:ext>
            </a:extLst>
          </p:cNvPr>
          <p:cNvSpPr>
            <a:spLocks noGrp="1"/>
          </p:cNvSpPr>
          <p:nvPr>
            <p:ph idx="1"/>
          </p:nvPr>
        </p:nvSpPr>
        <p:spPr>
          <a:xfrm>
            <a:off x="757989" y="1312109"/>
            <a:ext cx="10911348" cy="5211096"/>
          </a:xfrm>
        </p:spPr>
        <p:txBody>
          <a:bodyPr numCol="2">
            <a:normAutofit/>
          </a:bodyPr>
          <a:lstStyle/>
          <a:p>
            <a:r>
              <a:rPr lang="en-US" sz="3200" dirty="0"/>
              <a:t>William Frey, 1974-75</a:t>
            </a:r>
          </a:p>
          <a:p>
            <a:r>
              <a:rPr lang="en-US" sz="3200" dirty="0"/>
              <a:t>Phillip Guest, 1986-89</a:t>
            </a:r>
          </a:p>
          <a:p>
            <a:r>
              <a:rPr lang="en-US" sz="3200" dirty="0"/>
              <a:t>Akbar Aghajanian, 1988-91</a:t>
            </a:r>
          </a:p>
          <a:p>
            <a:r>
              <a:rPr lang="en-US" sz="3200" dirty="0" err="1"/>
              <a:t>JooEan</a:t>
            </a:r>
            <a:r>
              <a:rPr lang="en-US" sz="3200" dirty="0"/>
              <a:t> Tan 1991-94</a:t>
            </a:r>
          </a:p>
          <a:p>
            <a:r>
              <a:rPr lang="en-US" sz="3200" dirty="0"/>
              <a:t>Jiang Hong Li, 1992-94</a:t>
            </a:r>
          </a:p>
          <a:p>
            <a:r>
              <a:rPr lang="en-US" sz="3200" dirty="0"/>
              <a:t>Mark J Vanlandingham, 1993-96</a:t>
            </a:r>
          </a:p>
          <a:p>
            <a:r>
              <a:rPr lang="en-US" sz="3200" dirty="0"/>
              <a:t>Nguyen Minh Thang, 1993-96</a:t>
            </a:r>
          </a:p>
          <a:p>
            <a:r>
              <a:rPr lang="en-US" sz="3200" dirty="0"/>
              <a:t>Sara Curran, 1994-96</a:t>
            </a:r>
          </a:p>
          <a:p>
            <a:r>
              <a:rPr lang="en-US" sz="3200" dirty="0"/>
              <a:t>Steven Lewis 1994-96</a:t>
            </a:r>
          </a:p>
          <a:p>
            <a:r>
              <a:rPr lang="en-US" sz="3200" dirty="0"/>
              <a:t>Giovanna Merli, 1996-98</a:t>
            </a:r>
          </a:p>
          <a:p>
            <a:r>
              <a:rPr lang="en-US" sz="3200" dirty="0"/>
              <a:t>Anthony Perez, 2006-2009</a:t>
            </a:r>
          </a:p>
          <a:p>
            <a:r>
              <a:rPr lang="en-US" sz="3200" dirty="0"/>
              <a:t>Nikolas Pharris </a:t>
            </a:r>
            <a:r>
              <a:rPr lang="en-US" sz="3200" dirty="0" err="1"/>
              <a:t>Ciurej</a:t>
            </a:r>
            <a:r>
              <a:rPr lang="en-US" sz="3200" dirty="0"/>
              <a:t>, 2010-2012</a:t>
            </a:r>
          </a:p>
          <a:p>
            <a:r>
              <a:rPr lang="en-US" sz="3200"/>
              <a:t>Susie Cassels, 2008-2010</a:t>
            </a:r>
            <a:endParaRPr lang="en-US" sz="3200" dirty="0"/>
          </a:p>
        </p:txBody>
      </p:sp>
    </p:spTree>
    <p:extLst>
      <p:ext uri="{BB962C8B-B14F-4D97-AF65-F5344CB8AC3E}">
        <p14:creationId xmlns:p14="http://schemas.microsoft.com/office/powerpoint/2010/main" val="320854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39987-B6CD-8756-BC72-5F4AA2BEA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AD16D-E683-881A-0B77-2B9895E36EDD}"/>
              </a:ext>
            </a:extLst>
          </p:cNvPr>
          <p:cNvSpPr>
            <a:spLocks noGrp="1"/>
          </p:cNvSpPr>
          <p:nvPr>
            <p:ph type="title"/>
          </p:nvPr>
        </p:nvSpPr>
        <p:spPr>
          <a:xfrm>
            <a:off x="928734" y="-304434"/>
            <a:ext cx="9808675" cy="983444"/>
          </a:xfrm>
        </p:spPr>
        <p:txBody>
          <a:bodyPr/>
          <a:lstStyle/>
          <a:p>
            <a:pPr algn="ctr"/>
            <a:r>
              <a:rPr lang="en-US" u="sng" dirty="0"/>
              <a:t>Reflections</a:t>
            </a:r>
          </a:p>
        </p:txBody>
      </p:sp>
      <p:sp>
        <p:nvSpPr>
          <p:cNvPr id="4" name="Content Placeholder 3">
            <a:extLst>
              <a:ext uri="{FF2B5EF4-FFF2-40B4-BE49-F238E27FC236}">
                <a16:creationId xmlns:a16="http://schemas.microsoft.com/office/drawing/2014/main" id="{FF4D946D-1EA0-D626-0100-DB4053350AA5}"/>
              </a:ext>
            </a:extLst>
          </p:cNvPr>
          <p:cNvSpPr>
            <a:spLocks noGrp="1"/>
          </p:cNvSpPr>
          <p:nvPr>
            <p:ph idx="1"/>
          </p:nvPr>
        </p:nvSpPr>
        <p:spPr>
          <a:xfrm>
            <a:off x="280736" y="534154"/>
            <a:ext cx="11669837" cy="6446068"/>
          </a:xfrm>
        </p:spPr>
        <p:txBody>
          <a:bodyPr>
            <a:noAutofit/>
          </a:bodyPr>
          <a:lstStyle/>
          <a:p>
            <a:r>
              <a:rPr lang="en-US" sz="3700" dirty="0"/>
              <a:t>2000s – “</a:t>
            </a:r>
            <a:r>
              <a:rPr lang="en-US" sz="3700" b="1" dirty="0"/>
              <a:t>Peak CSDE</a:t>
            </a:r>
            <a:r>
              <a:rPr lang="en-US" sz="3700" dirty="0"/>
              <a:t>” NICHD funding for 20 yrs,  200 plus CSDE affiliates</a:t>
            </a:r>
            <a:r>
              <a:rPr lang="en-US" sz="3700"/>
              <a:t>, </a:t>
            </a:r>
            <a:r>
              <a:rPr lang="en-US" sz="3700" i="1"/>
              <a:t>Demography</a:t>
            </a:r>
            <a:r>
              <a:rPr lang="en-US" sz="3700"/>
              <a:t> </a:t>
            </a:r>
            <a:endParaRPr lang="en-US" sz="3700" dirty="0"/>
          </a:p>
          <a:p>
            <a:r>
              <a:rPr lang="en-US" sz="3700" dirty="0"/>
              <a:t>Early 20</a:t>
            </a:r>
            <a:r>
              <a:rPr lang="en-US" sz="3700" baseline="30000" dirty="0"/>
              <a:t>th</a:t>
            </a:r>
            <a:r>
              <a:rPr lang="en-US" sz="3700" dirty="0"/>
              <a:t> c. Pacific NW was remote, but one of earliest soc dept (esp. West Coast), several distinguished faculty </a:t>
            </a:r>
          </a:p>
          <a:p>
            <a:r>
              <a:rPr lang="en-US" sz="3700" dirty="0"/>
              <a:t>Schmid Era: innovative &amp; very  successful, but a specialized niche</a:t>
            </a:r>
          </a:p>
          <a:p>
            <a:r>
              <a:rPr lang="en-US" sz="3700" dirty="0"/>
              <a:t>1960s/1970s – came very close to being one of top centers, but UW lacked $$ and vision to expand</a:t>
            </a:r>
          </a:p>
          <a:p>
            <a:r>
              <a:rPr lang="en-US" sz="3700" dirty="0"/>
              <a:t>1980s &amp;1990s, uneven progress, but UW made investment in growth</a:t>
            </a:r>
          </a:p>
        </p:txBody>
      </p:sp>
    </p:spTree>
    <p:extLst>
      <p:ext uri="{BB962C8B-B14F-4D97-AF65-F5344CB8AC3E}">
        <p14:creationId xmlns:p14="http://schemas.microsoft.com/office/powerpoint/2010/main" val="95838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tie&#10;&#10;Description automatically generated">
            <a:extLst>
              <a:ext uri="{FF2B5EF4-FFF2-40B4-BE49-F238E27FC236}">
                <a16:creationId xmlns:a16="http://schemas.microsoft.com/office/drawing/2014/main" id="{48B045B8-0258-240B-F65D-4C65B801E4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250" y="2028151"/>
            <a:ext cx="3724704" cy="4430047"/>
          </a:xfrm>
          <a:prstGeom prst="rect">
            <a:avLst/>
          </a:prstGeom>
          <a:noFill/>
          <a:ln>
            <a:noFill/>
          </a:ln>
        </p:spPr>
      </p:pic>
      <p:pic>
        <p:nvPicPr>
          <p:cNvPr id="4" name="Picture 3" descr="A close-up of a document&#10;&#10;Description automatically generated">
            <a:extLst>
              <a:ext uri="{FF2B5EF4-FFF2-40B4-BE49-F238E27FC236}">
                <a16:creationId xmlns:a16="http://schemas.microsoft.com/office/drawing/2014/main" id="{F9B3C1EB-90BA-C460-46D8-DF4D87E85C67}"/>
              </a:ext>
            </a:extLst>
          </p:cNvPr>
          <p:cNvPicPr>
            <a:picLocks noChangeAspect="1"/>
          </p:cNvPicPr>
          <p:nvPr/>
        </p:nvPicPr>
        <p:blipFill>
          <a:blip r:embed="rId4"/>
          <a:stretch>
            <a:fillRect/>
          </a:stretch>
        </p:blipFill>
        <p:spPr>
          <a:xfrm>
            <a:off x="4769337" y="1817432"/>
            <a:ext cx="6765413" cy="3829224"/>
          </a:xfrm>
          <a:prstGeom prst="rect">
            <a:avLst/>
          </a:prstGeom>
        </p:spPr>
      </p:pic>
      <p:sp>
        <p:nvSpPr>
          <p:cNvPr id="7" name="Title 6">
            <a:extLst>
              <a:ext uri="{FF2B5EF4-FFF2-40B4-BE49-F238E27FC236}">
                <a16:creationId xmlns:a16="http://schemas.microsoft.com/office/drawing/2014/main" id="{4C29B95F-B159-4CDD-DD80-5C5279D15503}"/>
              </a:ext>
            </a:extLst>
          </p:cNvPr>
          <p:cNvSpPr>
            <a:spLocks noGrp="1"/>
          </p:cNvSpPr>
          <p:nvPr>
            <p:ph type="title"/>
          </p:nvPr>
        </p:nvSpPr>
        <p:spPr>
          <a:xfrm>
            <a:off x="706225" y="-114219"/>
            <a:ext cx="10515600" cy="1325563"/>
          </a:xfrm>
        </p:spPr>
        <p:txBody>
          <a:bodyPr>
            <a:normAutofit/>
          </a:bodyPr>
          <a:lstStyle/>
          <a:p>
            <a:pPr algn="ctr"/>
            <a:r>
              <a:rPr lang="en-US" sz="6000" dirty="0">
                <a:solidFill>
                  <a:srgbClr val="FF0000"/>
                </a:solidFill>
              </a:rPr>
              <a:t>A Bit of Prehistory</a:t>
            </a:r>
          </a:p>
        </p:txBody>
      </p:sp>
      <p:sp>
        <p:nvSpPr>
          <p:cNvPr id="8" name="TextBox 7">
            <a:extLst>
              <a:ext uri="{FF2B5EF4-FFF2-40B4-BE49-F238E27FC236}">
                <a16:creationId xmlns:a16="http://schemas.microsoft.com/office/drawing/2014/main" id="{8CE25BCA-81D3-7195-9A07-B53D421D9AF4}"/>
              </a:ext>
            </a:extLst>
          </p:cNvPr>
          <p:cNvSpPr txBox="1"/>
          <p:nvPr/>
        </p:nvSpPr>
        <p:spPr>
          <a:xfrm>
            <a:off x="970175" y="1381820"/>
            <a:ext cx="3498130" cy="646331"/>
          </a:xfrm>
          <a:prstGeom prst="rect">
            <a:avLst/>
          </a:prstGeom>
          <a:noFill/>
        </p:spPr>
        <p:txBody>
          <a:bodyPr wrap="square" rtlCol="0">
            <a:spAutoFit/>
          </a:bodyPr>
          <a:lstStyle/>
          <a:p>
            <a:pPr algn="ctr"/>
            <a:r>
              <a:rPr lang="en-US" b="1" dirty="0"/>
              <a:t>William Ogburn 1886-1959</a:t>
            </a:r>
          </a:p>
          <a:p>
            <a:pPr algn="ctr"/>
            <a:r>
              <a:rPr lang="en-US" b="1" dirty="0"/>
              <a:t>UW Sociology Chair, 1917-18</a:t>
            </a:r>
          </a:p>
        </p:txBody>
      </p:sp>
    </p:spTree>
    <p:extLst>
      <p:ext uri="{BB962C8B-B14F-4D97-AF65-F5344CB8AC3E}">
        <p14:creationId xmlns:p14="http://schemas.microsoft.com/office/powerpoint/2010/main" val="2488175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10E04-2AAF-AE85-8E64-BD61295067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2645FE-B263-2726-AACE-9CBE28B343E7}"/>
              </a:ext>
            </a:extLst>
          </p:cNvPr>
          <p:cNvSpPr>
            <a:spLocks noGrp="1"/>
          </p:cNvSpPr>
          <p:nvPr>
            <p:ph type="title"/>
          </p:nvPr>
        </p:nvSpPr>
        <p:spPr>
          <a:xfrm>
            <a:off x="0" y="-75626"/>
            <a:ext cx="11678970" cy="1325563"/>
          </a:xfrm>
        </p:spPr>
        <p:txBody>
          <a:bodyPr>
            <a:normAutofit fontScale="90000"/>
          </a:bodyPr>
          <a:lstStyle/>
          <a:p>
            <a:br>
              <a:rPr lang="en-US" u="sng" dirty="0"/>
            </a:br>
            <a:r>
              <a:rPr lang="en-US" sz="6000" u="sng" dirty="0">
                <a:solidFill>
                  <a:srgbClr val="FF0000"/>
                </a:solidFill>
              </a:rPr>
              <a:t>Roderick McKenzie (1885-1940) </a:t>
            </a:r>
            <a:br>
              <a:rPr lang="en-US" dirty="0"/>
            </a:br>
            <a:r>
              <a:rPr lang="en-US" dirty="0"/>
              <a:t>UW Sociology Chair: 1921-30</a:t>
            </a:r>
          </a:p>
        </p:txBody>
      </p:sp>
      <p:pic>
        <p:nvPicPr>
          <p:cNvPr id="6" name="Picture 5" descr="A person in a suit and tie&#10;&#10;AI-generated content may be incorrect.">
            <a:extLst>
              <a:ext uri="{FF2B5EF4-FFF2-40B4-BE49-F238E27FC236}">
                <a16:creationId xmlns:a16="http://schemas.microsoft.com/office/drawing/2014/main" id="{5EA68605-61B6-DEE6-70C6-5A45904BB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10" y="1745053"/>
            <a:ext cx="3143250" cy="4191000"/>
          </a:xfrm>
          <a:prstGeom prst="rect">
            <a:avLst/>
          </a:prstGeom>
        </p:spPr>
      </p:pic>
      <p:pic>
        <p:nvPicPr>
          <p:cNvPr id="5" name="Content Placeholder 4" descr="Book page image">
            <a:extLst>
              <a:ext uri="{FF2B5EF4-FFF2-40B4-BE49-F238E27FC236}">
                <a16:creationId xmlns:a16="http://schemas.microsoft.com/office/drawing/2014/main" id="{8B998B33-218B-9301-757E-23775696A1C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8672934" y="1526586"/>
            <a:ext cx="3442092" cy="5397010"/>
          </a:xfrm>
          <a:prstGeom prst="rect">
            <a:avLst/>
          </a:prstGeom>
          <a:noFill/>
          <a:ln>
            <a:noFill/>
          </a:ln>
        </p:spPr>
      </p:pic>
      <p:pic>
        <p:nvPicPr>
          <p:cNvPr id="13" name="Picture 12">
            <a:extLst>
              <a:ext uri="{FF2B5EF4-FFF2-40B4-BE49-F238E27FC236}">
                <a16:creationId xmlns:a16="http://schemas.microsoft.com/office/drawing/2014/main" id="{08842B52-EAF5-AE26-3A2E-B16DE8D515B3}"/>
              </a:ext>
            </a:extLst>
          </p:cNvPr>
          <p:cNvPicPr>
            <a:picLocks noChangeAspect="1"/>
          </p:cNvPicPr>
          <p:nvPr/>
        </p:nvPicPr>
        <p:blipFill>
          <a:blip r:embed="rId5"/>
          <a:stretch>
            <a:fillRect/>
          </a:stretch>
        </p:blipFill>
        <p:spPr>
          <a:xfrm>
            <a:off x="3519067" y="1456848"/>
            <a:ext cx="4730425" cy="6034894"/>
          </a:xfrm>
          <a:prstGeom prst="rect">
            <a:avLst/>
          </a:prstGeom>
        </p:spPr>
      </p:pic>
    </p:spTree>
    <p:extLst>
      <p:ext uri="{BB962C8B-B14F-4D97-AF65-F5344CB8AC3E}">
        <p14:creationId xmlns:p14="http://schemas.microsoft.com/office/powerpoint/2010/main" val="80344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1914-E752-BB2F-F1F1-3B76ED247490}"/>
              </a:ext>
            </a:extLst>
          </p:cNvPr>
          <p:cNvSpPr>
            <a:spLocks noGrp="1"/>
          </p:cNvSpPr>
          <p:nvPr>
            <p:ph type="title"/>
          </p:nvPr>
        </p:nvSpPr>
        <p:spPr>
          <a:xfrm>
            <a:off x="255639" y="106989"/>
            <a:ext cx="9404409" cy="1325563"/>
          </a:xfrm>
        </p:spPr>
        <p:txBody>
          <a:bodyPr>
            <a:normAutofit/>
          </a:bodyPr>
          <a:lstStyle/>
          <a:p>
            <a:r>
              <a:rPr lang="en-US" sz="4000" b="1" dirty="0"/>
              <a:t>Cavin F. Schmid, Founder/Director </a:t>
            </a:r>
            <a:br>
              <a:rPr lang="en-US" sz="4000" b="1" dirty="0"/>
            </a:br>
            <a:r>
              <a:rPr lang="en-US" sz="4000" dirty="0"/>
              <a:t>UW Office of Population Research, 1947-67 </a:t>
            </a:r>
          </a:p>
        </p:txBody>
      </p:sp>
      <p:sp>
        <p:nvSpPr>
          <p:cNvPr id="3" name="Content Placeholder 2">
            <a:extLst>
              <a:ext uri="{FF2B5EF4-FFF2-40B4-BE49-F238E27FC236}">
                <a16:creationId xmlns:a16="http://schemas.microsoft.com/office/drawing/2014/main" id="{FB1263F4-9301-0FC4-9799-F0FC5D318E08}"/>
              </a:ext>
            </a:extLst>
          </p:cNvPr>
          <p:cNvSpPr>
            <a:spLocks noGrp="1"/>
          </p:cNvSpPr>
          <p:nvPr>
            <p:ph idx="1"/>
          </p:nvPr>
        </p:nvSpPr>
        <p:spPr>
          <a:xfrm>
            <a:off x="255639" y="1514033"/>
            <a:ext cx="11098161" cy="4446620"/>
          </a:xfrm>
        </p:spPr>
        <p:txBody>
          <a:bodyPr>
            <a:normAutofit fontScale="92500" lnSpcReduction="20000"/>
          </a:bodyPr>
          <a:lstStyle/>
          <a:p>
            <a:pPr marL="0" indent="0">
              <a:buNone/>
            </a:pPr>
            <a:r>
              <a:rPr lang="en-US" b="1" dirty="0"/>
              <a:t>Calvin Schmid (1902-1994)</a:t>
            </a:r>
          </a:p>
          <a:p>
            <a:r>
              <a:rPr lang="en-US" sz="2000" dirty="0"/>
              <a:t>BA UW (1925), PhD Pittsburg (1930); 6 yrs Minnesota, UW Professor (1937-72): </a:t>
            </a:r>
          </a:p>
          <a:p>
            <a:r>
              <a:rPr lang="en-US" sz="2000" dirty="0"/>
              <a:t>Urban ecologist, exceptional skill as graphic artist, books/articles, spatial patterns of </a:t>
            </a:r>
          </a:p>
          <a:p>
            <a:pPr lvl="1"/>
            <a:r>
              <a:rPr lang="en-US" sz="1600" dirty="0"/>
              <a:t>demographic, housing, race/ethnic patterns, suicide/homicide/crime</a:t>
            </a:r>
          </a:p>
          <a:p>
            <a:pPr marL="0" indent="0">
              <a:buNone/>
            </a:pPr>
            <a:r>
              <a:rPr lang="en-US" sz="2000" b="1" dirty="0"/>
              <a:t>1943 Washington State Census Board – response to wartime pop growth</a:t>
            </a:r>
          </a:p>
          <a:p>
            <a:r>
              <a:rPr lang="en-US" sz="2000" dirty="0"/>
              <a:t>Schmid (key player): innovative methods of pop estimation</a:t>
            </a:r>
          </a:p>
          <a:p>
            <a:r>
              <a:rPr lang="en-US" sz="2000" dirty="0"/>
              <a:t>Support for graduate students</a:t>
            </a:r>
          </a:p>
          <a:p>
            <a:pPr marL="0" indent="0">
              <a:buNone/>
            </a:pPr>
            <a:r>
              <a:rPr lang="en-US" sz="2000" b="1" dirty="0"/>
              <a:t>1947  UW Office of Population Research:  </a:t>
            </a:r>
            <a:r>
              <a:rPr lang="en-US" sz="2000" dirty="0"/>
              <a:t>Princeton (1936) Chicago (1947)</a:t>
            </a:r>
            <a:r>
              <a:rPr lang="en-US" sz="2000" b="1" dirty="0"/>
              <a:t>	</a:t>
            </a:r>
          </a:p>
          <a:p>
            <a:r>
              <a:rPr lang="en-US" sz="2000" dirty="0"/>
              <a:t>Pop Estimates, projections of school enrollments</a:t>
            </a:r>
          </a:p>
          <a:p>
            <a:r>
              <a:rPr lang="en-US" sz="2000" dirty="0"/>
              <a:t>One man shop, with dozens of grad students, local censuses</a:t>
            </a:r>
          </a:p>
          <a:p>
            <a:r>
              <a:rPr lang="en-US" sz="2000" dirty="0"/>
              <a:t>Also published textbooks, monographs, scholarly articles</a:t>
            </a:r>
          </a:p>
          <a:p>
            <a:r>
              <a:rPr lang="en-US" sz="2000" dirty="0"/>
              <a:t>President, PSA, PAA, SRA </a:t>
            </a:r>
          </a:p>
          <a:p>
            <a:r>
              <a:rPr lang="en-US" sz="2000" dirty="0"/>
              <a:t>Legacy – 32 PhDs from 1945-73</a:t>
            </a:r>
            <a:endParaRPr lang="en-US" sz="1600" dirty="0"/>
          </a:p>
        </p:txBody>
      </p:sp>
      <p:pic>
        <p:nvPicPr>
          <p:cNvPr id="7" name="Picture 6">
            <a:extLst>
              <a:ext uri="{FF2B5EF4-FFF2-40B4-BE49-F238E27FC236}">
                <a16:creationId xmlns:a16="http://schemas.microsoft.com/office/drawing/2014/main" id="{068F3F18-A288-B2D0-E44B-07713DA346DA}"/>
              </a:ext>
            </a:extLst>
          </p:cNvPr>
          <p:cNvPicPr>
            <a:picLocks noChangeAspect="1"/>
          </p:cNvPicPr>
          <p:nvPr/>
        </p:nvPicPr>
        <p:blipFill>
          <a:blip r:embed="rId3"/>
          <a:stretch>
            <a:fillRect/>
          </a:stretch>
        </p:blipFill>
        <p:spPr>
          <a:xfrm>
            <a:off x="9544908" y="3171455"/>
            <a:ext cx="2647092" cy="3425647"/>
          </a:xfrm>
          <a:prstGeom prst="rect">
            <a:avLst/>
          </a:prstGeom>
        </p:spPr>
      </p:pic>
      <p:pic>
        <p:nvPicPr>
          <p:cNvPr id="8" name="Picture 7">
            <a:extLst>
              <a:ext uri="{FF2B5EF4-FFF2-40B4-BE49-F238E27FC236}">
                <a16:creationId xmlns:a16="http://schemas.microsoft.com/office/drawing/2014/main" id="{A6BFE689-83CC-4302-B6CC-651D0FC81E78}"/>
              </a:ext>
            </a:extLst>
          </p:cNvPr>
          <p:cNvPicPr>
            <a:picLocks noChangeAspect="1"/>
          </p:cNvPicPr>
          <p:nvPr/>
        </p:nvPicPr>
        <p:blipFill>
          <a:blip r:embed="rId4"/>
          <a:stretch>
            <a:fillRect/>
          </a:stretch>
        </p:blipFill>
        <p:spPr>
          <a:xfrm>
            <a:off x="9967822" y="260898"/>
            <a:ext cx="2138986" cy="2945541"/>
          </a:xfrm>
          <a:prstGeom prst="rect">
            <a:avLst/>
          </a:prstGeom>
        </p:spPr>
      </p:pic>
    </p:spTree>
    <p:extLst>
      <p:ext uri="{BB962C8B-B14F-4D97-AF65-F5344CB8AC3E}">
        <p14:creationId xmlns:p14="http://schemas.microsoft.com/office/powerpoint/2010/main" val="240782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07024-5DD2-E1C5-815D-66D438EDCB11}"/>
              </a:ext>
            </a:extLst>
          </p:cNvPr>
          <p:cNvSpPr>
            <a:spLocks noGrp="1"/>
          </p:cNvSpPr>
          <p:nvPr>
            <p:ph type="title"/>
          </p:nvPr>
        </p:nvSpPr>
        <p:spPr>
          <a:xfrm>
            <a:off x="720505" y="102576"/>
            <a:ext cx="9718141" cy="1011000"/>
          </a:xfrm>
        </p:spPr>
        <p:txBody>
          <a:bodyPr>
            <a:normAutofit fontScale="90000"/>
          </a:bodyPr>
          <a:lstStyle/>
          <a:p>
            <a:pPr algn="ctr"/>
            <a:r>
              <a:rPr lang="en-US" b="1" dirty="0"/>
              <a:t> </a:t>
            </a:r>
            <a:r>
              <a:rPr lang="en-US" b="1" u="sng" dirty="0"/>
              <a:t>Schmid Era PhDs– </a:t>
            </a:r>
            <a:r>
              <a:rPr lang="en-US" u="sng" dirty="0"/>
              <a:t>selected examples</a:t>
            </a:r>
            <a:br>
              <a:rPr lang="en-US" b="1" u="sng" dirty="0"/>
            </a:br>
            <a:endParaRPr lang="en-US" b="1" u="sng" dirty="0"/>
          </a:p>
        </p:txBody>
      </p:sp>
      <p:sp>
        <p:nvSpPr>
          <p:cNvPr id="5" name="Content Placeholder 4">
            <a:extLst>
              <a:ext uri="{FF2B5EF4-FFF2-40B4-BE49-F238E27FC236}">
                <a16:creationId xmlns:a16="http://schemas.microsoft.com/office/drawing/2014/main" id="{0D5B193C-4372-845B-4E8E-6A7B0D41F377}"/>
              </a:ext>
            </a:extLst>
          </p:cNvPr>
          <p:cNvSpPr>
            <a:spLocks noGrp="1"/>
          </p:cNvSpPr>
          <p:nvPr>
            <p:ph idx="1"/>
          </p:nvPr>
        </p:nvSpPr>
        <p:spPr>
          <a:xfrm>
            <a:off x="398352" y="778598"/>
            <a:ext cx="11615597" cy="5913451"/>
          </a:xfrm>
        </p:spPr>
        <p:txBody>
          <a:bodyPr>
            <a:noAutofit/>
          </a:bodyPr>
          <a:lstStyle/>
          <a:p>
            <a:pPr marL="0" indent="0">
              <a:buNone/>
            </a:pPr>
            <a:r>
              <a:rPr lang="en-US" b="1" dirty="0"/>
              <a:t>Walter T. Martin </a:t>
            </a:r>
            <a:r>
              <a:rPr lang="en-US" dirty="0"/>
              <a:t>(1949), U of Oregon chair, president of PSA, studies of suicide and human ecology</a:t>
            </a:r>
          </a:p>
          <a:p>
            <a:pPr marL="0" indent="0">
              <a:buNone/>
            </a:pPr>
            <a:r>
              <a:rPr lang="en-US" b="1" dirty="0"/>
              <a:t>Monroe </a:t>
            </a:r>
            <a:r>
              <a:rPr lang="en-US" b="1" dirty="0" err="1"/>
              <a:t>Sirken</a:t>
            </a:r>
            <a:r>
              <a:rPr lang="en-US" dirty="0"/>
              <a:t>  (1950) PhD. Distinguished mathematical statistician/administrator at NCHS. </a:t>
            </a:r>
          </a:p>
          <a:p>
            <a:pPr marL="0" indent="0">
              <a:buNone/>
            </a:pPr>
            <a:r>
              <a:rPr lang="en-US" b="1" dirty="0"/>
              <a:t>David </a:t>
            </a:r>
            <a:r>
              <a:rPr lang="en-US" b="1" dirty="0" err="1"/>
              <a:t>Yaukey</a:t>
            </a:r>
            <a:r>
              <a:rPr lang="en-US" b="1" dirty="0"/>
              <a:t> </a:t>
            </a:r>
            <a:r>
              <a:rPr lang="en-US" dirty="0"/>
              <a:t>(1956) U of Mass, demography textbook, Pop Council: Lebanon, Chile, East Pakistan</a:t>
            </a:r>
          </a:p>
          <a:p>
            <a:pPr marL="0" indent="0">
              <a:buNone/>
            </a:pPr>
            <a:r>
              <a:rPr lang="en-US" b="1" dirty="0"/>
              <a:t>Maurice “Don” Van </a:t>
            </a:r>
            <a:r>
              <a:rPr lang="en-US" b="1" dirty="0" err="1"/>
              <a:t>Arsdol</a:t>
            </a:r>
            <a:r>
              <a:rPr lang="en-US" b="1" dirty="0"/>
              <a:t> </a:t>
            </a:r>
            <a:r>
              <a:rPr lang="en-US" dirty="0"/>
              <a:t>(1957) Director of Population Research Lab, USC </a:t>
            </a:r>
            <a:endParaRPr lang="en-US" b="1" dirty="0"/>
          </a:p>
          <a:p>
            <a:pPr marL="0" indent="0">
              <a:buNone/>
            </a:pPr>
            <a:r>
              <a:rPr lang="en-US" b="1" dirty="0"/>
              <a:t>Warren E. </a:t>
            </a:r>
            <a:r>
              <a:rPr lang="en-US" b="1" dirty="0" err="1"/>
              <a:t>Kalbach</a:t>
            </a:r>
            <a:r>
              <a:rPr lang="en-US" b="1" dirty="0"/>
              <a:t> </a:t>
            </a:r>
            <a:r>
              <a:rPr lang="en-US" dirty="0"/>
              <a:t>(1960) Founding father of Canadian Demography, Toronto Alberta</a:t>
            </a:r>
            <a:endParaRPr lang="en-US" b="1" dirty="0"/>
          </a:p>
          <a:p>
            <a:pPr marL="0" indent="0">
              <a:buNone/>
            </a:pPr>
            <a:r>
              <a:rPr lang="en-US" b="1" dirty="0" err="1"/>
              <a:t>Ørjar</a:t>
            </a:r>
            <a:r>
              <a:rPr lang="en-US" b="1" dirty="0"/>
              <a:t> </a:t>
            </a:r>
            <a:r>
              <a:rPr lang="en-US" b="1" dirty="0" err="1"/>
              <a:t>Øyen</a:t>
            </a:r>
            <a:r>
              <a:rPr lang="en-US" b="1" dirty="0"/>
              <a:t> </a:t>
            </a:r>
            <a:r>
              <a:rPr lang="en-US" dirty="0"/>
              <a:t>1962).  Professor Oslo and University of Bergen (Rector 1978-1983)</a:t>
            </a:r>
          </a:p>
          <a:p>
            <a:pPr marL="0" indent="0">
              <a:buNone/>
            </a:pPr>
            <a:r>
              <a:rPr lang="en-US" b="1" dirty="0"/>
              <a:t>George C Myers </a:t>
            </a:r>
            <a:r>
              <a:rPr lang="en-US" dirty="0"/>
              <a:t>(1963) Director of Duke University Center. Aging.</a:t>
            </a:r>
          </a:p>
        </p:txBody>
      </p:sp>
    </p:spTree>
    <p:extLst>
      <p:ext uri="{BB962C8B-B14F-4D97-AF65-F5344CB8AC3E}">
        <p14:creationId xmlns:p14="http://schemas.microsoft.com/office/powerpoint/2010/main" val="180061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A047-56E8-26B9-AEBD-36A16CAB1DE7}"/>
              </a:ext>
            </a:extLst>
          </p:cNvPr>
          <p:cNvSpPr>
            <a:spLocks noGrp="1"/>
          </p:cNvSpPr>
          <p:nvPr>
            <p:ph type="title"/>
          </p:nvPr>
        </p:nvSpPr>
        <p:spPr>
          <a:xfrm>
            <a:off x="615636" y="365125"/>
            <a:ext cx="10738164" cy="1325563"/>
          </a:xfrm>
        </p:spPr>
        <p:txBody>
          <a:bodyPr/>
          <a:lstStyle/>
          <a:p>
            <a:pPr algn="ctr"/>
            <a:r>
              <a:rPr lang="en-US" dirty="0"/>
              <a:t>Center for Studies in Demography and Ecology</a:t>
            </a:r>
            <a:br>
              <a:rPr lang="en-US" dirty="0"/>
            </a:br>
            <a:r>
              <a:rPr lang="en-US" dirty="0"/>
              <a:t>1967 to 1997</a:t>
            </a:r>
          </a:p>
        </p:txBody>
      </p:sp>
      <p:pic>
        <p:nvPicPr>
          <p:cNvPr id="4" name="Content Placeholder 3">
            <a:extLst>
              <a:ext uri="{FF2B5EF4-FFF2-40B4-BE49-F238E27FC236}">
                <a16:creationId xmlns:a16="http://schemas.microsoft.com/office/drawing/2014/main" id="{AE7655C5-9DB2-6E03-A656-ADB165F433BB}"/>
              </a:ext>
            </a:extLst>
          </p:cNvPr>
          <p:cNvPicPr>
            <a:picLocks noGrp="1" noChangeAspect="1"/>
          </p:cNvPicPr>
          <p:nvPr>
            <p:ph idx="1"/>
          </p:nvPr>
        </p:nvPicPr>
        <p:blipFill>
          <a:blip r:embed="rId2"/>
          <a:stretch>
            <a:fillRect/>
          </a:stretch>
        </p:blipFill>
        <p:spPr>
          <a:xfrm>
            <a:off x="304045" y="1690688"/>
            <a:ext cx="1906383" cy="2887071"/>
          </a:xfrm>
          <a:prstGeom prst="rect">
            <a:avLst/>
          </a:prstGeom>
        </p:spPr>
      </p:pic>
      <p:pic>
        <p:nvPicPr>
          <p:cNvPr id="5" name="Picture 4">
            <a:extLst>
              <a:ext uri="{FF2B5EF4-FFF2-40B4-BE49-F238E27FC236}">
                <a16:creationId xmlns:a16="http://schemas.microsoft.com/office/drawing/2014/main" id="{9DEA6378-BE53-245A-5E23-B65CBC39A80F}"/>
              </a:ext>
            </a:extLst>
          </p:cNvPr>
          <p:cNvPicPr>
            <a:picLocks noChangeAspect="1"/>
          </p:cNvPicPr>
          <p:nvPr/>
        </p:nvPicPr>
        <p:blipFill>
          <a:blip r:embed="rId3"/>
          <a:stretch>
            <a:fillRect/>
          </a:stretch>
        </p:blipFill>
        <p:spPr>
          <a:xfrm>
            <a:off x="2424750" y="1690688"/>
            <a:ext cx="2164659" cy="2861930"/>
          </a:xfrm>
          <a:prstGeom prst="rect">
            <a:avLst/>
          </a:prstGeom>
        </p:spPr>
      </p:pic>
      <p:pic>
        <p:nvPicPr>
          <p:cNvPr id="6" name="Picture 5">
            <a:extLst>
              <a:ext uri="{FF2B5EF4-FFF2-40B4-BE49-F238E27FC236}">
                <a16:creationId xmlns:a16="http://schemas.microsoft.com/office/drawing/2014/main" id="{AEEA9D1D-9001-16A7-D89B-9321DA40A21A}"/>
              </a:ext>
            </a:extLst>
          </p:cNvPr>
          <p:cNvPicPr>
            <a:picLocks noChangeAspect="1"/>
          </p:cNvPicPr>
          <p:nvPr/>
        </p:nvPicPr>
        <p:blipFill>
          <a:blip r:embed="rId4"/>
          <a:stretch>
            <a:fillRect/>
          </a:stretch>
        </p:blipFill>
        <p:spPr>
          <a:xfrm>
            <a:off x="9764285" y="1802582"/>
            <a:ext cx="2220142" cy="2775177"/>
          </a:xfrm>
          <a:prstGeom prst="rect">
            <a:avLst/>
          </a:prstGeom>
        </p:spPr>
      </p:pic>
      <p:pic>
        <p:nvPicPr>
          <p:cNvPr id="7" name="Picture 6">
            <a:extLst>
              <a:ext uri="{FF2B5EF4-FFF2-40B4-BE49-F238E27FC236}">
                <a16:creationId xmlns:a16="http://schemas.microsoft.com/office/drawing/2014/main" id="{803F7879-3C92-74C6-90FF-C8CF40DDB85D}"/>
              </a:ext>
            </a:extLst>
          </p:cNvPr>
          <p:cNvPicPr>
            <a:picLocks noChangeAspect="1"/>
          </p:cNvPicPr>
          <p:nvPr/>
        </p:nvPicPr>
        <p:blipFill>
          <a:blip r:embed="rId5"/>
          <a:stretch>
            <a:fillRect/>
          </a:stretch>
        </p:blipFill>
        <p:spPr>
          <a:xfrm>
            <a:off x="4751345" y="1819747"/>
            <a:ext cx="2429218" cy="2732871"/>
          </a:xfrm>
          <a:prstGeom prst="rect">
            <a:avLst/>
          </a:prstGeom>
        </p:spPr>
      </p:pic>
      <p:sp>
        <p:nvSpPr>
          <p:cNvPr id="10" name="TextBox 9">
            <a:extLst>
              <a:ext uri="{FF2B5EF4-FFF2-40B4-BE49-F238E27FC236}">
                <a16:creationId xmlns:a16="http://schemas.microsoft.com/office/drawing/2014/main" id="{8CF128A6-605A-A4EF-5E2D-F3167AA42976}"/>
              </a:ext>
            </a:extLst>
          </p:cNvPr>
          <p:cNvSpPr txBox="1"/>
          <p:nvPr/>
        </p:nvSpPr>
        <p:spPr>
          <a:xfrm>
            <a:off x="349328" y="4767156"/>
            <a:ext cx="1897314" cy="646331"/>
          </a:xfrm>
          <a:prstGeom prst="rect">
            <a:avLst/>
          </a:prstGeom>
          <a:noFill/>
        </p:spPr>
        <p:txBody>
          <a:bodyPr wrap="none" rtlCol="0">
            <a:spAutoFit/>
          </a:bodyPr>
          <a:lstStyle/>
          <a:p>
            <a:r>
              <a:rPr lang="en-US" dirty="0"/>
              <a:t>Stan Lieberson</a:t>
            </a:r>
          </a:p>
          <a:p>
            <a:r>
              <a:rPr lang="en-US" dirty="0"/>
              <a:t>Director, 1967-72</a:t>
            </a:r>
          </a:p>
        </p:txBody>
      </p:sp>
      <p:sp>
        <p:nvSpPr>
          <p:cNvPr id="11" name="TextBox 10">
            <a:extLst>
              <a:ext uri="{FF2B5EF4-FFF2-40B4-BE49-F238E27FC236}">
                <a16:creationId xmlns:a16="http://schemas.microsoft.com/office/drawing/2014/main" id="{07DFEDD0-09BE-D79E-ECC6-56F807F0763B}"/>
              </a:ext>
            </a:extLst>
          </p:cNvPr>
          <p:cNvSpPr txBox="1"/>
          <p:nvPr/>
        </p:nvSpPr>
        <p:spPr>
          <a:xfrm>
            <a:off x="2692095" y="4737753"/>
            <a:ext cx="1897314" cy="923330"/>
          </a:xfrm>
          <a:prstGeom prst="rect">
            <a:avLst/>
          </a:prstGeom>
          <a:noFill/>
        </p:spPr>
        <p:txBody>
          <a:bodyPr wrap="none" rtlCol="0">
            <a:spAutoFit/>
          </a:bodyPr>
          <a:lstStyle/>
          <a:p>
            <a:r>
              <a:rPr lang="en-US" dirty="0"/>
              <a:t>Sam Preston</a:t>
            </a:r>
          </a:p>
          <a:p>
            <a:r>
              <a:rPr lang="en-US" dirty="0"/>
              <a:t>Director, 1972-77</a:t>
            </a:r>
          </a:p>
          <a:p>
            <a:endParaRPr lang="en-US" dirty="0"/>
          </a:p>
        </p:txBody>
      </p:sp>
      <p:sp>
        <p:nvSpPr>
          <p:cNvPr id="12" name="TextBox 11">
            <a:extLst>
              <a:ext uri="{FF2B5EF4-FFF2-40B4-BE49-F238E27FC236}">
                <a16:creationId xmlns:a16="http://schemas.microsoft.com/office/drawing/2014/main" id="{4379A582-D03B-22EB-F863-175D666E52F8}"/>
              </a:ext>
            </a:extLst>
          </p:cNvPr>
          <p:cNvSpPr txBox="1"/>
          <p:nvPr/>
        </p:nvSpPr>
        <p:spPr>
          <a:xfrm>
            <a:off x="5143014" y="4737753"/>
            <a:ext cx="1905971" cy="646331"/>
          </a:xfrm>
          <a:prstGeom prst="rect">
            <a:avLst/>
          </a:prstGeom>
          <a:noFill/>
        </p:spPr>
        <p:txBody>
          <a:bodyPr wrap="none" rtlCol="0">
            <a:spAutoFit/>
          </a:bodyPr>
          <a:lstStyle/>
          <a:p>
            <a:r>
              <a:rPr lang="en-US" dirty="0"/>
              <a:t>Tom Pullum</a:t>
            </a:r>
          </a:p>
          <a:p>
            <a:r>
              <a:rPr lang="en-US" dirty="0"/>
              <a:t>Director, 1977-87</a:t>
            </a:r>
          </a:p>
        </p:txBody>
      </p:sp>
      <p:sp>
        <p:nvSpPr>
          <p:cNvPr id="13" name="TextBox 12">
            <a:extLst>
              <a:ext uri="{FF2B5EF4-FFF2-40B4-BE49-F238E27FC236}">
                <a16:creationId xmlns:a16="http://schemas.microsoft.com/office/drawing/2014/main" id="{56BDCCB6-4303-A4A5-1B42-AD4826319F48}"/>
              </a:ext>
            </a:extLst>
          </p:cNvPr>
          <p:cNvSpPr txBox="1"/>
          <p:nvPr/>
        </p:nvSpPr>
        <p:spPr>
          <a:xfrm>
            <a:off x="9764285" y="4737753"/>
            <a:ext cx="2047099" cy="646331"/>
          </a:xfrm>
          <a:prstGeom prst="rect">
            <a:avLst/>
          </a:prstGeom>
          <a:noFill/>
        </p:spPr>
        <p:txBody>
          <a:bodyPr wrap="none" rtlCol="0">
            <a:spAutoFit/>
          </a:bodyPr>
          <a:lstStyle/>
          <a:p>
            <a:r>
              <a:rPr lang="en-US" dirty="0"/>
              <a:t>Avery “Pete” Guest</a:t>
            </a:r>
          </a:p>
          <a:p>
            <a:r>
              <a:rPr lang="en-US" dirty="0"/>
              <a:t>Director, 1995-97</a:t>
            </a:r>
          </a:p>
        </p:txBody>
      </p:sp>
      <p:pic>
        <p:nvPicPr>
          <p:cNvPr id="1026" name="Picture 2" descr="Charles Hirschman | Department of ...">
            <a:extLst>
              <a:ext uri="{FF2B5EF4-FFF2-40B4-BE49-F238E27FC236}">
                <a16:creationId xmlns:a16="http://schemas.microsoft.com/office/drawing/2014/main" id="{3B60AE8D-2046-72F1-1DDE-212C758FDA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2445" y="1802582"/>
            <a:ext cx="2186296" cy="27328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DD477F-017C-FABD-04D6-E8E476C9E41F}"/>
              </a:ext>
            </a:extLst>
          </p:cNvPr>
          <p:cNvSpPr txBox="1"/>
          <p:nvPr/>
        </p:nvSpPr>
        <p:spPr>
          <a:xfrm>
            <a:off x="7399374" y="4767156"/>
            <a:ext cx="2112438" cy="646331"/>
          </a:xfrm>
          <a:prstGeom prst="rect">
            <a:avLst/>
          </a:prstGeom>
          <a:noFill/>
        </p:spPr>
        <p:txBody>
          <a:bodyPr wrap="none" rtlCol="0">
            <a:spAutoFit/>
          </a:bodyPr>
          <a:lstStyle/>
          <a:p>
            <a:r>
              <a:rPr lang="en-US" dirty="0"/>
              <a:t>Charles Hirschman</a:t>
            </a:r>
          </a:p>
          <a:p>
            <a:r>
              <a:rPr lang="en-US" dirty="0"/>
              <a:t>Director, 1987-95</a:t>
            </a:r>
          </a:p>
        </p:txBody>
      </p:sp>
    </p:spTree>
    <p:extLst>
      <p:ext uri="{BB962C8B-B14F-4D97-AF65-F5344CB8AC3E}">
        <p14:creationId xmlns:p14="http://schemas.microsoft.com/office/powerpoint/2010/main" val="167374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FC01-3C5A-FBB3-86B1-FE116DBCEADC}"/>
              </a:ext>
            </a:extLst>
          </p:cNvPr>
          <p:cNvSpPr>
            <a:spLocks noGrp="1"/>
          </p:cNvSpPr>
          <p:nvPr>
            <p:ph type="title"/>
          </p:nvPr>
        </p:nvSpPr>
        <p:spPr>
          <a:xfrm>
            <a:off x="838200" y="365125"/>
            <a:ext cx="11249526" cy="1325563"/>
          </a:xfrm>
        </p:spPr>
        <p:txBody>
          <a:bodyPr>
            <a:normAutofit/>
          </a:bodyPr>
          <a:lstStyle/>
          <a:p>
            <a:pPr algn="l" fontAlgn="ctr">
              <a:lnSpc>
                <a:spcPts val="2700"/>
              </a:lnSpc>
            </a:pPr>
            <a:r>
              <a:rPr lang="en-US" sz="4000" u="sng" dirty="0"/>
              <a:t>Stanley Lieberson– Social Demographer </a:t>
            </a:r>
            <a:r>
              <a:rPr lang="en-US" sz="4000" u="sng" dirty="0" err="1">
                <a:solidFill>
                  <a:srgbClr val="1F1F1F"/>
                </a:solidFill>
                <a:latin typeface="Google Sans"/>
              </a:rPr>
              <a:t>PolyMath</a:t>
            </a:r>
            <a:br>
              <a:rPr lang="en-US" b="0" i="0" dirty="0">
                <a:solidFill>
                  <a:srgbClr val="1F1F1F"/>
                </a:solidFill>
                <a:effectLst/>
                <a:latin typeface="Roboto" panose="02000000000000000000" pitchFamily="2" charset="0"/>
              </a:rPr>
            </a:br>
            <a:br>
              <a:rPr lang="en-US" b="0" i="0" u="none" strike="noStrike" dirty="0">
                <a:solidFill>
                  <a:srgbClr val="1F1F1F"/>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ADD4D2B1-7AF6-E018-C7C1-DAA09A82520A}"/>
              </a:ext>
            </a:extLst>
          </p:cNvPr>
          <p:cNvSpPr>
            <a:spLocks noGrp="1"/>
          </p:cNvSpPr>
          <p:nvPr>
            <p:ph idx="1"/>
          </p:nvPr>
        </p:nvSpPr>
        <p:spPr>
          <a:xfrm>
            <a:off x="597568" y="1056648"/>
            <a:ext cx="11016915" cy="5592805"/>
          </a:xfrm>
        </p:spPr>
        <p:txBody>
          <a:bodyPr>
            <a:normAutofit fontScale="92500" lnSpcReduction="10000"/>
          </a:bodyPr>
          <a:lstStyle/>
          <a:p>
            <a:pPr marL="0" indent="0">
              <a:buNone/>
            </a:pPr>
            <a:r>
              <a:rPr lang="en-US" dirty="0"/>
              <a:t>Lieberson arrives in 1967, age 34, from the other UW (Madison) </a:t>
            </a:r>
          </a:p>
          <a:p>
            <a:r>
              <a:rPr lang="en-US" dirty="0"/>
              <a:t>National reputation--race/ethnicity, segregation, race riots, methods</a:t>
            </a:r>
          </a:p>
          <a:p>
            <a:pPr lvl="1"/>
            <a:r>
              <a:rPr lang="en-US" dirty="0"/>
              <a:t>Career Bio–ASA president, elected to NAS, pathbreaking books</a:t>
            </a:r>
            <a:r>
              <a:rPr lang="en-US" i="1" dirty="0"/>
              <a:t>: “A Piece of the Pie,” “Making It Count,” “From Many Strands,” “A Matter of Taste.”</a:t>
            </a:r>
          </a:p>
          <a:p>
            <a:r>
              <a:rPr lang="en-US" dirty="0"/>
              <a:t>Office of Population Research becomes CSDE, but also cultural change </a:t>
            </a:r>
          </a:p>
          <a:p>
            <a:pPr lvl="1"/>
            <a:r>
              <a:rPr lang="en-US" dirty="0"/>
              <a:t>From State/Local to National/International, Drafting Room becomes Machine Room</a:t>
            </a:r>
          </a:p>
          <a:p>
            <a:pPr lvl="1"/>
            <a:r>
              <a:rPr lang="en-US" dirty="0"/>
              <a:t>Washington State Census Board moves to Olympia</a:t>
            </a:r>
          </a:p>
          <a:p>
            <a:pPr lvl="1"/>
            <a:r>
              <a:rPr lang="en-US" dirty="0"/>
              <a:t>CSDE Faculty: Fred Campbell, Jim McCann, Pete Guest (</a:t>
            </a:r>
            <a:r>
              <a:rPr lang="en-US"/>
              <a:t>arrives in 1972)</a:t>
            </a:r>
            <a:endParaRPr lang="en-US" dirty="0"/>
          </a:p>
          <a:p>
            <a:pPr lvl="1"/>
            <a:r>
              <a:rPr lang="en-US" dirty="0"/>
              <a:t>NIGMS Training Grant – prior to NICHD program</a:t>
            </a:r>
          </a:p>
          <a:p>
            <a:r>
              <a:rPr lang="en-US" dirty="0"/>
              <a:t>Dept of Sociology – The Blalock-Costner Era</a:t>
            </a:r>
          </a:p>
          <a:p>
            <a:r>
              <a:rPr lang="en-US" dirty="0"/>
              <a:t>Lieberson’s pathbreaking research  in the late 60s/early 70s (partial)</a:t>
            </a:r>
          </a:p>
          <a:p>
            <a:pPr lvl="1"/>
            <a:r>
              <a:rPr lang="en-US" i="1" dirty="0"/>
              <a:t>Language &amp; Ethnic Relations in Canada </a:t>
            </a:r>
            <a:r>
              <a:rPr lang="en-US" dirty="0"/>
              <a:t>(John Wiley, 1970, 264 pp.)</a:t>
            </a:r>
          </a:p>
          <a:p>
            <a:pPr lvl="1"/>
            <a:r>
              <a:rPr lang="en-US" dirty="0"/>
              <a:t>“An Empirical Study of Military-Industrial Linkages” </a:t>
            </a:r>
            <a:r>
              <a:rPr lang="en-US" i="1" dirty="0"/>
              <a:t>AJS</a:t>
            </a:r>
          </a:p>
          <a:p>
            <a:pPr lvl="1"/>
            <a:r>
              <a:rPr lang="en-US" dirty="0"/>
              <a:t>1972 “Leadership and Organizational Performance…” ASR</a:t>
            </a:r>
          </a:p>
        </p:txBody>
      </p:sp>
    </p:spTree>
    <p:extLst>
      <p:ext uri="{BB962C8B-B14F-4D97-AF65-F5344CB8AC3E}">
        <p14:creationId xmlns:p14="http://schemas.microsoft.com/office/powerpoint/2010/main" val="928183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5DDD9-D01B-4C38-22A3-CDC7B5578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F033C-68E6-C5FA-3314-CB58824809B3}"/>
              </a:ext>
            </a:extLst>
          </p:cNvPr>
          <p:cNvSpPr>
            <a:spLocks noGrp="1"/>
          </p:cNvSpPr>
          <p:nvPr>
            <p:ph type="title"/>
          </p:nvPr>
        </p:nvSpPr>
        <p:spPr>
          <a:xfrm>
            <a:off x="838200" y="365125"/>
            <a:ext cx="11249526" cy="1325563"/>
          </a:xfrm>
        </p:spPr>
        <p:txBody>
          <a:bodyPr>
            <a:normAutofit/>
          </a:bodyPr>
          <a:lstStyle/>
          <a:p>
            <a:pPr algn="l" fontAlgn="ctr">
              <a:lnSpc>
                <a:spcPts val="2700"/>
              </a:lnSpc>
            </a:pPr>
            <a:r>
              <a:rPr lang="en-US" sz="4000" u="sng" dirty="0"/>
              <a:t>Sam Preston– Formal Demographer with flair</a:t>
            </a:r>
            <a:br>
              <a:rPr lang="en-US" b="0" i="0" dirty="0">
                <a:solidFill>
                  <a:srgbClr val="1F1F1F"/>
                </a:solidFill>
                <a:effectLst/>
                <a:latin typeface="Roboto" panose="02000000000000000000" pitchFamily="2" charset="0"/>
              </a:rPr>
            </a:br>
            <a:br>
              <a:rPr lang="en-US" b="0" i="0" u="none" strike="noStrike" dirty="0">
                <a:solidFill>
                  <a:srgbClr val="1F1F1F"/>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17FFD04D-693F-A6A2-02F0-933C1BEBBA3E}"/>
              </a:ext>
            </a:extLst>
          </p:cNvPr>
          <p:cNvSpPr>
            <a:spLocks noGrp="1"/>
          </p:cNvSpPr>
          <p:nvPr>
            <p:ph idx="1"/>
          </p:nvPr>
        </p:nvSpPr>
        <p:spPr>
          <a:xfrm>
            <a:off x="597568" y="1056648"/>
            <a:ext cx="11016915" cy="5592805"/>
          </a:xfrm>
        </p:spPr>
        <p:txBody>
          <a:bodyPr>
            <a:normAutofit/>
          </a:bodyPr>
          <a:lstStyle/>
          <a:p>
            <a:pPr marL="0" indent="0">
              <a:buNone/>
            </a:pPr>
            <a:r>
              <a:rPr lang="en-US" dirty="0"/>
              <a:t>Preston arrives in 1982, age 29(PhD- 3 yrs, asst to full prof - 7 yrs) </a:t>
            </a:r>
          </a:p>
          <a:p>
            <a:r>
              <a:rPr lang="en-US" dirty="0"/>
              <a:t>Whiz kid: PAA President (age 41), NAS, AAAS, Am Academy, IUSSP Laureate, Mindel Ships and Irene </a:t>
            </a:r>
            <a:r>
              <a:rPr lang="en-US" dirty="0" err="1"/>
              <a:t>Taeuber</a:t>
            </a:r>
            <a:r>
              <a:rPr lang="en-US" dirty="0"/>
              <a:t> Awards,  multiple terms as Chair/Director, returns to active career after serving as Penn Dean</a:t>
            </a:r>
          </a:p>
          <a:p>
            <a:r>
              <a:rPr lang="en-US" dirty="0"/>
              <a:t>17 books and 300 plus articles that advanced formal demography and addressed major empirical questions</a:t>
            </a:r>
          </a:p>
          <a:p>
            <a:r>
              <a:rPr lang="en-US" dirty="0"/>
              <a:t>1972-77 at the University of Washington:</a:t>
            </a:r>
          </a:p>
          <a:p>
            <a:pPr lvl="1"/>
            <a:r>
              <a:rPr lang="en-US" dirty="0"/>
              <a:t>NICHD Center and Training Grants</a:t>
            </a:r>
          </a:p>
          <a:p>
            <a:pPr lvl="2"/>
            <a:r>
              <a:rPr lang="en-US" dirty="0"/>
              <a:t>Economics (Douglas North) Biostatistics (Ed Perrin), JSIS (Susan Hanley)  </a:t>
            </a:r>
          </a:p>
          <a:p>
            <a:pPr lvl="1"/>
            <a:r>
              <a:rPr lang="en-US" dirty="0"/>
              <a:t>3 books, many articles, including one that introduced the “Preston Curve” of  relationship of life expectancy and GDP per capita (2,600 citations)</a:t>
            </a:r>
          </a:p>
          <a:p>
            <a:pPr lvl="1"/>
            <a:r>
              <a:rPr lang="en-US" dirty="0"/>
              <a:t>Creates first  PUS from Historical Manuscript 1900 Census </a:t>
            </a:r>
          </a:p>
        </p:txBody>
      </p:sp>
    </p:spTree>
    <p:extLst>
      <p:ext uri="{BB962C8B-B14F-4D97-AF65-F5344CB8AC3E}">
        <p14:creationId xmlns:p14="http://schemas.microsoft.com/office/powerpoint/2010/main" val="58466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B59A34-551C-4326-96BA-167B95F68861}"/>
              </a:ext>
            </a:extLst>
          </p:cNvPr>
          <p:cNvSpPr>
            <a:spLocks noGrp="1"/>
          </p:cNvSpPr>
          <p:nvPr>
            <p:ph type="title"/>
          </p:nvPr>
        </p:nvSpPr>
        <p:spPr>
          <a:xfrm>
            <a:off x="914399" y="-259564"/>
            <a:ext cx="10515600" cy="1325563"/>
          </a:xfrm>
        </p:spPr>
        <p:txBody>
          <a:bodyPr/>
          <a:lstStyle/>
          <a:p>
            <a:r>
              <a:rPr lang="en-US" u="sng" dirty="0"/>
              <a:t>Selected CSDE affiliated PhDs 1970s/1980s  </a:t>
            </a:r>
          </a:p>
        </p:txBody>
      </p:sp>
      <p:sp>
        <p:nvSpPr>
          <p:cNvPr id="10" name="Content Placeholder 9">
            <a:extLst>
              <a:ext uri="{FF2B5EF4-FFF2-40B4-BE49-F238E27FC236}">
                <a16:creationId xmlns:a16="http://schemas.microsoft.com/office/drawing/2014/main" id="{2D6C8C4E-1136-C602-764E-665B747F63AF}"/>
              </a:ext>
            </a:extLst>
          </p:cNvPr>
          <p:cNvSpPr>
            <a:spLocks noGrp="1"/>
          </p:cNvSpPr>
          <p:nvPr>
            <p:ph sz="half" idx="1"/>
          </p:nvPr>
        </p:nvSpPr>
        <p:spPr>
          <a:xfrm>
            <a:off x="838200" y="968721"/>
            <a:ext cx="5181600" cy="5776110"/>
          </a:xfrm>
        </p:spPr>
        <p:txBody>
          <a:bodyPr>
            <a:normAutofit/>
          </a:bodyPr>
          <a:lstStyle/>
          <a:p>
            <a:r>
              <a:rPr lang="en-US" sz="3200" dirty="0"/>
              <a:t>Murray Chapman (Geography)1970 </a:t>
            </a:r>
          </a:p>
          <a:p>
            <a:r>
              <a:rPr lang="en-US" sz="3200" dirty="0"/>
              <a:t>Robert J. Willis (Economics) 1971</a:t>
            </a:r>
          </a:p>
          <a:p>
            <a:r>
              <a:rPr lang="en-US" sz="3200" dirty="0"/>
              <a:t>Barbara Reskin 1973</a:t>
            </a:r>
          </a:p>
          <a:p>
            <a:r>
              <a:rPr lang="en-US" sz="3200" dirty="0"/>
              <a:t>James L Weed 1973 </a:t>
            </a:r>
          </a:p>
          <a:p>
            <a:r>
              <a:rPr lang="en-US" sz="3200" dirty="0"/>
              <a:t>Lynn K White. 1975 </a:t>
            </a:r>
          </a:p>
          <a:p>
            <a:r>
              <a:rPr lang="en-US" sz="3200" dirty="0"/>
              <a:t>Christopher Cluett 1977 </a:t>
            </a:r>
          </a:p>
          <a:p>
            <a:r>
              <a:rPr lang="en-US" sz="3200" dirty="0"/>
              <a:t>Toby Parcel   1977</a:t>
            </a:r>
          </a:p>
          <a:p>
            <a:r>
              <a:rPr lang="en-US" sz="3200" dirty="0"/>
              <a:t>Alberto </a:t>
            </a:r>
            <a:r>
              <a:rPr lang="en-US" sz="3200" dirty="0" err="1"/>
              <a:t>Palloni</a:t>
            </a:r>
            <a:r>
              <a:rPr lang="en-US" sz="3200" dirty="0"/>
              <a:t> 1977</a:t>
            </a:r>
          </a:p>
          <a:p>
            <a:endParaRPr lang="en-US" dirty="0"/>
          </a:p>
        </p:txBody>
      </p:sp>
      <p:sp>
        <p:nvSpPr>
          <p:cNvPr id="11" name="Content Placeholder 10">
            <a:extLst>
              <a:ext uri="{FF2B5EF4-FFF2-40B4-BE49-F238E27FC236}">
                <a16:creationId xmlns:a16="http://schemas.microsoft.com/office/drawing/2014/main" id="{D2F22B28-2D5A-2F14-14ED-2101C69781A1}"/>
              </a:ext>
            </a:extLst>
          </p:cNvPr>
          <p:cNvSpPr>
            <a:spLocks noGrp="1"/>
          </p:cNvSpPr>
          <p:nvPr>
            <p:ph sz="half" idx="2"/>
          </p:nvPr>
        </p:nvSpPr>
        <p:spPr>
          <a:xfrm>
            <a:off x="6172199" y="1065999"/>
            <a:ext cx="5461503" cy="5678833"/>
          </a:xfrm>
        </p:spPr>
        <p:txBody>
          <a:bodyPr>
            <a:normAutofit/>
          </a:bodyPr>
          <a:lstStyle/>
          <a:p>
            <a:r>
              <a:rPr lang="en-US" sz="3200" dirty="0"/>
              <a:t>Elizabeth Thomson 1979</a:t>
            </a:r>
          </a:p>
          <a:p>
            <a:r>
              <a:rPr lang="en-US" sz="3200" dirty="0"/>
              <a:t>Barrett Lee 1980</a:t>
            </a:r>
          </a:p>
          <a:p>
            <a:r>
              <a:rPr lang="en-US" sz="3200" dirty="0"/>
              <a:t>Susan Long 1980</a:t>
            </a:r>
          </a:p>
          <a:p>
            <a:r>
              <a:rPr lang="en-US" sz="3200" dirty="0"/>
              <a:t>Stewart Tolnay 1981</a:t>
            </a:r>
          </a:p>
          <a:p>
            <a:r>
              <a:rPr lang="en-US" sz="3200" dirty="0"/>
              <a:t>Mary Brinton 1986</a:t>
            </a:r>
          </a:p>
          <a:p>
            <a:r>
              <a:rPr lang="en-US" sz="3200" dirty="0"/>
              <a:t>Daniel </a:t>
            </a:r>
            <a:r>
              <a:rPr lang="en-US" sz="3200" dirty="0" err="1"/>
              <a:t>Klepinger</a:t>
            </a:r>
            <a:r>
              <a:rPr lang="en-US" sz="3200" dirty="0"/>
              <a:t> 1986/1987</a:t>
            </a:r>
          </a:p>
          <a:p>
            <a:r>
              <a:rPr lang="en-US" sz="3200" dirty="0"/>
              <a:t>Nancy Landale 1987</a:t>
            </a:r>
          </a:p>
          <a:p>
            <a:r>
              <a:rPr lang="en-US" sz="3200" dirty="0"/>
              <a:t>Ralph “Sal” Oropesa 1987</a:t>
            </a:r>
          </a:p>
          <a:p>
            <a:r>
              <a:rPr lang="en-US" sz="3200" dirty="0"/>
              <a:t>Jerald Herting 1987</a:t>
            </a:r>
          </a:p>
          <a:p>
            <a:endParaRPr lang="en-US" dirty="0"/>
          </a:p>
        </p:txBody>
      </p:sp>
    </p:spTree>
    <p:extLst>
      <p:ext uri="{BB962C8B-B14F-4D97-AF65-F5344CB8AC3E}">
        <p14:creationId xmlns:p14="http://schemas.microsoft.com/office/powerpoint/2010/main" val="1127865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23124</TotalTime>
  <Words>1252</Words>
  <Application>Microsoft Office PowerPoint</Application>
  <PresentationFormat>Widescreen</PresentationFormat>
  <Paragraphs>138</Paragraphs>
  <Slides>13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Aptos Display</vt:lpstr>
      <vt:lpstr>Arial</vt:lpstr>
      <vt:lpstr>Encode Sans Compressed Bold</vt:lpstr>
      <vt:lpstr>Google Sans</vt:lpstr>
      <vt:lpstr>Open Sans</vt:lpstr>
      <vt:lpstr>Roboto</vt:lpstr>
      <vt:lpstr>Times New Roman</vt:lpstr>
      <vt:lpstr>Office Theme</vt:lpstr>
      <vt:lpstr>CSDE: A Brief History of the First Fifty Years by Charles Hirschman, Professor Emeritus</vt:lpstr>
      <vt:lpstr>A Bit of Prehistory</vt:lpstr>
      <vt:lpstr> Roderick McKenzie (1885-1940)  UW Sociology Chair: 1921-30</vt:lpstr>
      <vt:lpstr>Cavin F. Schmid, Founder/Director  UW Office of Population Research, 1947-67 </vt:lpstr>
      <vt:lpstr> Schmid Era PhDs– selected examples </vt:lpstr>
      <vt:lpstr>Center for Studies in Demography and Ecology 1967 to 1997</vt:lpstr>
      <vt:lpstr>Stanley Lieberson– Social Demographer PolyMath  </vt:lpstr>
      <vt:lpstr>Sam Preston– Formal Demographer with flair  </vt:lpstr>
      <vt:lpstr>Selected CSDE affiliated PhDs 1970s/1980s  </vt:lpstr>
      <vt:lpstr>1980s and 1990s</vt:lpstr>
      <vt:lpstr>Some CSDE affiliated PhDs 1990s  </vt:lpstr>
      <vt:lpstr>CSDE  Postdoctoral Fellows</vt:lpstr>
      <vt:lpstr>Reflections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CSDE: A Brief History of the First Fifty Years by Charles Hirschman, Professor Emeritus</dc:title>
  <dc:creator>Charles Hirschman</dc:creator>
  <cp:lastModifiedBy>Madeline R Farris</cp:lastModifiedBy>
  <cp:revision>5</cp:revision>
  <dcterms:created xsi:type="dcterms:W3CDTF">2025-02-15T17:18:54Z</dcterms:created>
  <dcterms:modified xsi:type="dcterms:W3CDTF">2025-06-11T16:00:39Z</dcterms:modified>
</cp:coreProperties>
</file>