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5961" y="3278807"/>
            <a:ext cx="1826439" cy="183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5938" y="855340"/>
            <a:ext cx="7077075" cy="0"/>
          </a:xfrm>
          <a:custGeom>
            <a:avLst/>
            <a:gdLst/>
            <a:ahLst/>
            <a:cxnLst/>
            <a:rect l="l" t="t" r="r" b="b"/>
            <a:pathLst>
              <a:path w="7077075" h="0">
                <a:moveTo>
                  <a:pt x="0" y="0"/>
                </a:moveTo>
                <a:lnTo>
                  <a:pt x="707646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059" y="9432509"/>
            <a:ext cx="7171690" cy="0"/>
          </a:xfrm>
          <a:custGeom>
            <a:avLst/>
            <a:gdLst/>
            <a:ahLst/>
            <a:cxnLst/>
            <a:rect l="l" t="t" r="r" b="b"/>
            <a:pathLst>
              <a:path w="7171690" h="0">
                <a:moveTo>
                  <a:pt x="0" y="0"/>
                </a:moveTo>
                <a:lnTo>
                  <a:pt x="717134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12005" y="524968"/>
            <a:ext cx="146304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335">
                <a:solidFill>
                  <a:srgbClr val="6E6E6E"/>
                </a:solidFill>
                <a:latin typeface="Times New Roman"/>
                <a:cs typeface="Times New Roman"/>
              </a:rPr>
              <a:t>1990-92</a:t>
            </a:r>
            <a:r>
              <a:rPr dirty="0" sz="1000" spc="-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00" spc="305">
                <a:solidFill>
                  <a:srgbClr val="6E6E6E"/>
                </a:solidFill>
                <a:latin typeface="Times New Roman"/>
                <a:cs typeface="Times New Roman"/>
              </a:rPr>
              <a:t>.REPORT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82518" y="1924137"/>
            <a:ext cx="196215" cy="362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8838" sz="3300" spc="-232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r>
              <a:rPr dirty="0" sz="1100" spc="-155">
                <a:solidFill>
                  <a:srgbClr val="CACAC8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786" y="1342249"/>
            <a:ext cx="4899660" cy="186563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9050" marR="5080" indent="-6985">
              <a:lnSpc>
                <a:spcPct val="95400"/>
              </a:lnSpc>
              <a:spcBef>
                <a:spcPts val="160"/>
              </a:spcBef>
            </a:pPr>
            <a:r>
              <a:rPr dirty="0" sz="1050" spc="265" i="1">
                <a:solidFill>
                  <a:srgbClr val="6E6E6E"/>
                </a:solidFill>
                <a:latin typeface="Times New Roman"/>
                <a:cs typeface="Times New Roman"/>
              </a:rPr>
              <a:t>Japanese </a:t>
            </a:r>
            <a:r>
              <a:rPr dirty="0" sz="1050" spc="345" i="1">
                <a:solidFill>
                  <a:srgbClr val="6E6E6E"/>
                </a:solidFill>
                <a:latin typeface="Times New Roman"/>
                <a:cs typeface="Times New Roman"/>
              </a:rPr>
              <a:t>American </a:t>
            </a:r>
            <a:r>
              <a:rPr dirty="0" sz="1050" spc="210" i="1">
                <a:solidFill>
                  <a:srgbClr val="6E6E6E"/>
                </a:solidFill>
                <a:latin typeface="Times New Roman"/>
                <a:cs typeface="Times New Roman"/>
              </a:rPr>
              <a:t>Cornnz-unity </a:t>
            </a:r>
            <a:r>
              <a:rPr dirty="0" sz="1050" spc="245" i="1">
                <a:solidFill>
                  <a:srgbClr val="6E6E6E"/>
                </a:solidFill>
                <a:latin typeface="Times New Roman"/>
                <a:cs typeface="Times New Roman"/>
              </a:rPr>
              <a:t>Diabetes </a:t>
            </a:r>
            <a:r>
              <a:rPr dirty="0" sz="1050" spc="270" i="1">
                <a:solidFill>
                  <a:srgbClr val="6E6E6E"/>
                </a:solidFill>
                <a:latin typeface="Times New Roman"/>
                <a:cs typeface="Times New Roman"/>
              </a:rPr>
              <a:t>Study.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Th.is 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study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recently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received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foury</a:t>
            </a:r>
            <a:r>
              <a:rPr dirty="0" sz="1050" spc="35">
                <a:solidFill>
                  <a:srgbClr val="8E8E8E"/>
                </a:solidFill>
                <a:latin typeface="Times New Roman"/>
                <a:cs typeface="Times New Roman"/>
              </a:rPr>
              <a:t>-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ear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continuation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award  </a:t>
            </a:r>
            <a:r>
              <a:rPr dirty="0" sz="1050" spc="320">
                <a:solidFill>
                  <a:srgbClr val="595959"/>
                </a:solidFill>
                <a:latin typeface="Times New Roman"/>
                <a:cs typeface="Times New Roman"/>
              </a:rPr>
              <a:t>from </a:t>
            </a:r>
            <a:r>
              <a:rPr dirty="0" sz="1050" spc="390">
                <a:solidFill>
                  <a:srgbClr val="6E6E6E"/>
                </a:solidFill>
                <a:latin typeface="Times New Roman"/>
                <a:cs typeface="Times New Roman"/>
              </a:rPr>
              <a:t>NIH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for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years9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ch.rough </a:t>
            </a:r>
            <a:r>
              <a:rPr dirty="0" sz="1050" spc="300" b="1">
                <a:solidFill>
                  <a:srgbClr val="6E6E6E"/>
                </a:solidFill>
                <a:latin typeface="Arial"/>
                <a:cs typeface="Arial"/>
              </a:rPr>
              <a:t>11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our </a:t>
            </a:r>
            <a:r>
              <a:rPr dirty="0" sz="1050" spc="155">
                <a:solidFill>
                  <a:srgbClr val="595959"/>
                </a:solidFill>
                <a:latin typeface="Times New Roman"/>
                <a:cs typeface="Times New Roman"/>
              </a:rPr>
              <a:t>longin.1.d.inal 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st:udy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t:he </a:t>
            </a:r>
            <a:r>
              <a:rPr dirty="0" sz="1050" spc="325">
                <a:solidFill>
                  <a:srgbClr val="595959"/>
                </a:solidFill>
                <a:latin typeface="Times New Roman"/>
                <a:cs typeface="Times New Roman"/>
              </a:rPr>
              <a:t>development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cardiovascular </a:t>
            </a: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disease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in 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Japanese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Americans.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55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major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component:</a:t>
            </a:r>
            <a:r>
              <a:rPr dirty="0" sz="1050" spc="-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this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95959"/>
                </a:solidFill>
                <a:latin typeface="Times New Roman"/>
                <a:cs typeface="Times New Roman"/>
              </a:rPr>
              <a:t>project  </a:t>
            </a: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is </a:t>
            </a:r>
            <a:r>
              <a:rPr dirty="0" sz="1050" spc="-45">
                <a:solidFill>
                  <a:srgbClr val="6E6E6E"/>
                </a:solidFill>
                <a:latin typeface="Times New Roman"/>
                <a:cs typeface="Times New Roman"/>
              </a:rPr>
              <a:t>t:h</a:t>
            </a:r>
            <a:r>
              <a:rPr dirty="0" sz="1050" spc="-45">
                <a:solidFill>
                  <a:srgbClr val="A7A7A7"/>
                </a:solidFill>
                <a:latin typeface="Times New Roman"/>
                <a:cs typeface="Times New Roman"/>
              </a:rPr>
              <a:t>.</a:t>
            </a:r>
            <a:r>
              <a:rPr dirty="0" sz="1050" spc="-45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study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-155">
                <a:solidFill>
                  <a:srgbClr val="6E6E6E"/>
                </a:solidFill>
                <a:latin typeface="Times New Roman"/>
                <a:cs typeface="Times New Roman"/>
              </a:rPr>
              <a:t>et 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h </a:t>
            </a:r>
            <a:r>
              <a:rPr dirty="0" sz="1050" spc="-55">
                <a:solidFill>
                  <a:srgbClr val="A7A7A7"/>
                </a:solidFill>
                <a:latin typeface="Times New Roman"/>
                <a:cs typeface="Times New Roman"/>
              </a:rPr>
              <a:t>.</a:t>
            </a:r>
            <a:r>
              <a:rPr dirty="0" sz="1050" spc="-55">
                <a:solidFill>
                  <a:srgbClr val="595959"/>
                </a:solidFill>
                <a:latin typeface="Times New Roman"/>
                <a:cs typeface="Times New Roman"/>
              </a:rPr>
              <a:t>n </a:t>
            </a:r>
            <a:r>
              <a:rPr dirty="0" sz="1050" spc="20">
                <a:solidFill>
                  <a:srgbClr val="595959"/>
                </a:solidFill>
                <a:latin typeface="Times New Roman"/>
                <a:cs typeface="Times New Roman"/>
              </a:rPr>
              <a:t>.ici ty 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relation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to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disease.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Social 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context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is</a:t>
            </a:r>
            <a:r>
              <a:rPr dirty="0" sz="1050" spc="-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studied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terms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edu:uc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group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friend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and 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work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concacts,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farni.ly </a:t>
            </a:r>
            <a:r>
              <a:rPr dirty="0" sz="1050" spc="170">
                <a:solidFill>
                  <a:srgbClr val="595959"/>
                </a:solidFill>
                <a:latin typeface="Times New Roman"/>
                <a:cs typeface="Times New Roman"/>
              </a:rPr>
              <a:t>t·elationsh.ips,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et:h.nic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coinmunity 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social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business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involvement:.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Th.is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project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is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u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nder</a:t>
            </a:r>
            <a:r>
              <a:rPr dirty="0" sz="1050" spc="285">
                <a:solidFill>
                  <a:srgbClr val="8E8E8E"/>
                </a:solidFill>
                <a:latin typeface="Times New Roman"/>
                <a:cs typeface="Times New Roman"/>
              </a:rPr>
              <a:t>­ 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talcen 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in.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collaboration </a:t>
            </a:r>
            <a:r>
              <a:rPr dirty="0" sz="1000" spc="240">
                <a:solidFill>
                  <a:srgbClr val="6E6E6E"/>
                </a:solidFill>
                <a:latin typeface="Arial"/>
                <a:cs typeface="Arial"/>
              </a:rPr>
              <a:t>vvith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Dr.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W.Y.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Fujimoto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the 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Depart:tnent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Medicine/Metabolism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at:the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Univer-sity 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ofVVash.ingcon.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835" y="3314681"/>
            <a:ext cx="4904740" cy="174625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760"/>
              </a:spcBef>
            </a:pPr>
            <a:r>
              <a:rPr dirty="0" sz="1200" spc="310" b="1">
                <a:solidFill>
                  <a:srgbClr val="6E6E6E"/>
                </a:solidFill>
                <a:latin typeface="Times New Roman"/>
                <a:cs typeface="Times New Roman"/>
              </a:rPr>
              <a:t>Jiang</a:t>
            </a:r>
            <a:r>
              <a:rPr dirty="0" sz="1200" spc="6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200" spc="530" b="1">
                <a:solidFill>
                  <a:srgbClr val="6E6E6E"/>
                </a:solidFill>
                <a:latin typeface="Times New Roman"/>
                <a:cs typeface="Times New Roman"/>
              </a:rPr>
              <a:t>Hong</a:t>
            </a:r>
            <a:r>
              <a:rPr dirty="0" sz="1200" spc="5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200" spc="425" b="1">
                <a:solidFill>
                  <a:srgbClr val="6E6E6E"/>
                </a:solidFill>
                <a:latin typeface="Times New Roman"/>
                <a:cs typeface="Times New Roman"/>
              </a:rPr>
              <a:t>Li</a:t>
            </a:r>
            <a:endParaRPr sz="1200">
              <a:latin typeface="Times New Roman"/>
              <a:cs typeface="Times New Roman"/>
            </a:endParaRPr>
          </a:p>
          <a:p>
            <a:pPr marL="34925" marR="137160" indent="13335">
              <a:lnSpc>
                <a:spcPts val="1180"/>
              </a:lnSpc>
              <a:spcBef>
                <a:spcPts val="690"/>
              </a:spcBef>
            </a:pPr>
            <a:r>
              <a:rPr dirty="0" sz="1050" spc="185" i="1">
                <a:solidFill>
                  <a:srgbClr val="6E6E6E"/>
                </a:solidFill>
                <a:latin typeface="Times New Roman"/>
                <a:cs typeface="Times New Roman"/>
              </a:rPr>
              <a:t>Fristorical</a:t>
            </a:r>
            <a:r>
              <a:rPr dirty="0" sz="1050" spc="19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5" i="1">
                <a:solidFill>
                  <a:srgbClr val="6E6E6E"/>
                </a:solidFill>
                <a:latin typeface="Times New Roman"/>
                <a:cs typeface="Times New Roman"/>
              </a:rPr>
              <a:t>De1'nography</a:t>
            </a:r>
            <a:r>
              <a:rPr dirty="0" sz="1050" spc="15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65" i="1">
                <a:solidFill>
                  <a:srgbClr val="595959"/>
                </a:solidFill>
                <a:latin typeface="Times New Roman"/>
                <a:cs typeface="Times New Roman"/>
              </a:rPr>
              <a:t>of</a:t>
            </a:r>
            <a:r>
              <a:rPr dirty="0" sz="1050" spc="175" i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70" i="1">
                <a:solidFill>
                  <a:srgbClr val="6E6E6E"/>
                </a:solidFill>
                <a:latin typeface="Times New Roman"/>
                <a:cs typeface="Times New Roman"/>
              </a:rPr>
              <a:t>China</a:t>
            </a:r>
            <a:r>
              <a:rPr dirty="0" sz="1050" spc="-2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 i="1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1050" spc="204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 i="1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-9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 i="1">
                <a:solidFill>
                  <a:srgbClr val="6E6E6E"/>
                </a:solidFill>
                <a:latin typeface="Times New Roman"/>
                <a:cs typeface="Times New Roman"/>
              </a:rPr>
              <a:t>2930s</a:t>
            </a:r>
            <a:r>
              <a:rPr dirty="0" sz="1050" spc="-6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95959"/>
                </a:solidFill>
                <a:latin typeface="Times New Roman"/>
                <a:cs typeface="Times New Roman"/>
              </a:rPr>
              <a:t>(with</a:t>
            </a:r>
            <a:r>
              <a:rPr dirty="0" sz="1050" spc="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Bill 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La\Tely).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This</a:t>
            </a:r>
            <a:r>
              <a:rPr dirty="0" sz="105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project: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exan:unes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several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demographic</a:t>
            </a:r>
            <a:endParaRPr sz="1050">
              <a:latin typeface="Times New Roman"/>
              <a:cs typeface="Times New Roman"/>
            </a:endParaRPr>
          </a:p>
          <a:p>
            <a:pPr marL="33020" marR="5080" indent="-20955">
              <a:lnSpc>
                <a:spcPct val="91700"/>
              </a:lnSpc>
              <a:spcBef>
                <a:spcPts val="5"/>
              </a:spcBef>
            </a:pPr>
            <a:r>
              <a:rPr dirty="0" sz="1050" spc="175">
                <a:solidFill>
                  <a:srgbClr val="595959"/>
                </a:solidFill>
                <a:latin typeface="Times New Roman"/>
                <a:cs typeface="Times New Roman"/>
              </a:rPr>
              <a:t>.issues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including </a:t>
            </a:r>
            <a:r>
              <a:rPr dirty="0" sz="1050" spc="215">
                <a:solidFill>
                  <a:srgbClr val="595959"/>
                </a:solidFill>
                <a:latin typeface="Times New Roman"/>
                <a:cs typeface="Times New Roman"/>
              </a:rPr>
              <a:t>juvenile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adult: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sex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ratios, </a:t>
            </a:r>
            <a:r>
              <a:rPr dirty="0" sz="1050" spc="145">
                <a:solidFill>
                  <a:srgbClr val="595959"/>
                </a:solidFill>
                <a:latin typeface="Times New Roman"/>
                <a:cs typeface="Times New Roman"/>
              </a:rPr>
              <a:t>fertilit</a:t>
            </a:r>
            <a:r>
              <a:rPr dirty="0" sz="1050" spc="145">
                <a:solidFill>
                  <a:srgbClr val="8E8E8E"/>
                </a:solidFill>
                <a:latin typeface="Times New Roman"/>
                <a:cs typeface="Times New Roman"/>
              </a:rPr>
              <a:t>,</a:t>
            </a:r>
            <a:r>
              <a:rPr dirty="0" sz="1050" spc="145">
                <a:solidFill>
                  <a:srgbClr val="595959"/>
                </a:solidFill>
                <a:latin typeface="Times New Roman"/>
                <a:cs typeface="Times New Roman"/>
              </a:rPr>
              <a:t>y 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ma.riage,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50" spc="270">
                <a:solidFill>
                  <a:srgbClr val="595959"/>
                </a:solidFill>
                <a:latin typeface="Times New Roman"/>
                <a:cs typeface="Times New Roman"/>
              </a:rPr>
              <a:t>funily</a:t>
            </a:r>
            <a:r>
              <a:rPr dirty="0" sz="1150" spc="-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structure,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their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socioeconomic</a:t>
            </a:r>
            <a:endParaRPr sz="1050">
              <a:latin typeface="Times New Roman"/>
              <a:cs typeface="Times New Roman"/>
            </a:endParaRPr>
          </a:p>
          <a:p>
            <a:pPr marL="26670" marR="5080" indent="5715">
              <a:lnSpc>
                <a:spcPts val="1180"/>
              </a:lnSpc>
              <a:spcBef>
                <a:spcPts val="10"/>
              </a:spcBef>
            </a:pP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covariates</a:t>
            </a:r>
            <a:r>
              <a:rPr dirty="0" sz="1050" spc="229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1050" spc="95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project: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uses</a:t>
            </a:r>
            <a:r>
              <a:rPr dirty="0" sz="1050" spc="1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two</a:t>
            </a:r>
            <a:r>
              <a:rPr dirty="0" sz="1050" spc="3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95959"/>
                </a:solidFill>
                <a:latin typeface="Times New Roman"/>
                <a:cs typeface="Times New Roman"/>
              </a:rPr>
              <a:t>village-level</a:t>
            </a:r>
            <a:r>
              <a:rPr dirty="0" sz="1050" spc="1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datasets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for 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Jurong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(Jiangsu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province)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Ch.angle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(Fujian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prov­</a:t>
            </a:r>
            <a:endParaRPr sz="1050">
              <a:latin typeface="Times New Roman"/>
              <a:cs typeface="Times New Roman"/>
            </a:endParaRPr>
          </a:p>
          <a:p>
            <a:pPr marL="22225" marR="355600" indent="-5080">
              <a:lnSpc>
                <a:spcPts val="1180"/>
              </a:lnSpc>
              <a:spcBef>
                <a:spcPts val="75"/>
              </a:spcBef>
            </a:pPr>
            <a:r>
              <a:rPr dirty="0" sz="1050" spc="265">
                <a:solidFill>
                  <a:srgbClr val="595959"/>
                </a:solidFill>
                <a:latin typeface="Times New Roman"/>
                <a:cs typeface="Times New Roman"/>
              </a:rPr>
              <a:t>ince)</a:t>
            </a:r>
            <a:r>
              <a:rPr dirty="0" sz="1050" spc="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1050" spc="2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dirty="0" sz="1050" spc="19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1930s.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1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results</a:t>
            </a:r>
            <a:r>
              <a:rPr dirty="0" sz="1050" spc="1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orth.e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project</a:t>
            </a:r>
            <a:r>
              <a:rPr dirty="0" sz="10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are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ex</a:t>
            </a:r>
            <a:r>
              <a:rPr dirty="0" sz="1050" spc="260">
                <a:solidFill>
                  <a:srgbClr val="8E8E8E"/>
                </a:solidFill>
                <a:latin typeface="Times New Roman"/>
                <a:cs typeface="Times New Roman"/>
              </a:rPr>
              <a:t>­ 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pected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to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result </a:t>
            </a:r>
            <a:r>
              <a:rPr dirty="0" sz="1000" spc="240">
                <a:solidFill>
                  <a:srgbClr val="6E6E6E"/>
                </a:solidFill>
                <a:latin typeface="Arial"/>
                <a:cs typeface="Arial"/>
              </a:rPr>
              <a:t>in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150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dirty="0" sz="1050" spc="150">
                <a:solidFill>
                  <a:srgbClr val="CACAC8"/>
                </a:solidFill>
                <a:latin typeface="Times New Roman"/>
                <a:cs typeface="Times New Roman"/>
              </a:rPr>
              <a:t>.</a:t>
            </a:r>
            <a:r>
              <a:rPr dirty="0" sz="1050" spc="150">
                <a:solidFill>
                  <a:srgbClr val="6E6E6E"/>
                </a:solidFill>
                <a:latin typeface="Times New Roman"/>
                <a:cs typeface="Times New Roman"/>
              </a:rPr>
              <a:t>o.nogr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aph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about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population 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processes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in.</a:t>
            </a:r>
            <a:r>
              <a:rPr dirty="0" sz="1050" spc="-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95959"/>
                </a:solidFill>
                <a:latin typeface="Times New Roman"/>
                <a:cs typeface="Times New Roman"/>
              </a:rPr>
              <a:t>republican.</a:t>
            </a:r>
            <a:r>
              <a:rPr dirty="0" sz="1050" spc="-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period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China.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620" y="5104167"/>
            <a:ext cx="5078095" cy="40208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72390" marR="97790" indent="29209">
              <a:lnSpc>
                <a:spcPct val="95700"/>
              </a:lnSpc>
              <a:spcBef>
                <a:spcPts val="160"/>
              </a:spcBef>
            </a:pPr>
            <a:r>
              <a:rPr dirty="0" sz="1050" spc="265" i="1">
                <a:solidFill>
                  <a:srgbClr val="6E6E6E"/>
                </a:solidFill>
                <a:latin typeface="Times New Roman"/>
                <a:cs typeface="Times New Roman"/>
              </a:rPr>
              <a:t>Intergenerational </a:t>
            </a:r>
            <a:r>
              <a:rPr dirty="0" sz="1050" spc="245" i="1">
                <a:solidFill>
                  <a:srgbClr val="6E6E6E"/>
                </a:solidFill>
                <a:latin typeface="Times New Roman"/>
                <a:cs typeface="Times New Roman"/>
              </a:rPr>
              <a:t>Class </a:t>
            </a:r>
            <a:r>
              <a:rPr dirty="0" sz="1050" spc="225" i="1">
                <a:solidFill>
                  <a:srgbClr val="6E6E6E"/>
                </a:solidFill>
                <a:latin typeface="Times New Roman"/>
                <a:cs typeface="Times New Roman"/>
              </a:rPr>
              <a:t>Social </a:t>
            </a:r>
            <a:r>
              <a:rPr dirty="0" sz="1050" spc="90" i="1">
                <a:solidFill>
                  <a:srgbClr val="6E6E6E"/>
                </a:solidFill>
                <a:latin typeface="Times New Roman"/>
                <a:cs typeface="Times New Roman"/>
              </a:rPr>
              <a:t>Mobili-t::y </a:t>
            </a:r>
            <a:r>
              <a:rPr dirty="0" sz="1050" spc="420" i="1">
                <a:solidFill>
                  <a:srgbClr val="6E6E6E"/>
                </a:solidFill>
                <a:latin typeface="Times New Roman"/>
                <a:cs typeface="Times New Roman"/>
              </a:rPr>
              <a:t>Among </a:t>
            </a:r>
            <a:r>
              <a:rPr dirty="0" sz="1050" spc="270" i="1">
                <a:solidFill>
                  <a:srgbClr val="6E6E6E"/>
                </a:solidFill>
                <a:latin typeface="Times New Roman"/>
                <a:cs typeface="Times New Roman"/>
              </a:rPr>
              <a:t>Three  </a:t>
            </a:r>
            <a:r>
              <a:rPr dirty="0" sz="1050" spc="180" i="1">
                <a:solidFill>
                  <a:srgbClr val="6E6E6E"/>
                </a:solidFill>
                <a:latin typeface="Times New Roman"/>
                <a:cs typeface="Times New Roman"/>
              </a:rPr>
              <a:t>Indu.st:rial </a:t>
            </a:r>
            <a:r>
              <a:rPr dirty="0" sz="1050" spc="275" i="1">
                <a:solidFill>
                  <a:srgbClr val="6E6E6E"/>
                </a:solidFill>
                <a:latin typeface="Times New Roman"/>
                <a:cs typeface="Times New Roman"/>
              </a:rPr>
              <a:t>Countries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(with </a:t>
            </a:r>
            <a:r>
              <a:rPr dirty="0" sz="1050" spc="330">
                <a:solidFill>
                  <a:srgbClr val="595959"/>
                </a:solidFill>
                <a:latin typeface="Times New Roman"/>
                <a:cs typeface="Times New Roman"/>
              </a:rPr>
              <a:t>Joachim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S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inglein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ann</a:t>
            </a:r>
            <a:r>
              <a:rPr dirty="0" sz="1050" spc="190">
                <a:solidFill>
                  <a:srgbClr val="A7A7A7"/>
                </a:solidFill>
                <a:latin typeface="Times New Roman"/>
                <a:cs typeface="Times New Roman"/>
              </a:rPr>
              <a:t>.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). Th.is  </a:t>
            </a:r>
            <a:r>
              <a:rPr dirty="0" sz="1050" spc="260">
                <a:solidFill>
                  <a:srgbClr val="595959"/>
                </a:solidFill>
                <a:latin typeface="Times New Roman"/>
                <a:cs typeface="Times New Roman"/>
              </a:rPr>
              <a:t>project</a:t>
            </a:r>
            <a:r>
              <a:rPr dirty="0" sz="105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addresses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cwo</a:t>
            </a:r>
            <a:r>
              <a:rPr dirty="0" sz="1050" spc="-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95959"/>
                </a:solidFill>
                <a:latin typeface="Times New Roman"/>
                <a:cs typeface="Times New Roman"/>
              </a:rPr>
              <a:t>issues.</a:t>
            </a:r>
            <a:r>
              <a:rPr dirty="0" sz="1050" spc="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first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focus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95959"/>
                </a:solidFill>
                <a:latin typeface="Times New Roman"/>
                <a:cs typeface="Times New Roman"/>
              </a:rPr>
              <a:t>is</a:t>
            </a:r>
            <a:r>
              <a:rPr dirty="0" sz="1050" spc="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on.</a:t>
            </a:r>
            <a:r>
              <a:rPr dirty="0" sz="1050" spc="-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gender  </a:t>
            </a: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differences</a:t>
            </a:r>
            <a:r>
              <a:rPr dirty="0" sz="1050" spc="1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105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dirty="0" sz="1050" spc="4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95959"/>
                </a:solidFill>
                <a:latin typeface="Times New Roman"/>
                <a:cs typeface="Times New Roman"/>
              </a:rPr>
              <a:t>mobility</a:t>
            </a:r>
            <a:r>
              <a:rPr dirty="0" sz="1050" spc="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process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across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these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countti.es  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(</a:t>
            </a:r>
            <a:r>
              <a:rPr dirty="0" sz="1050" spc="-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25">
                <a:solidFill>
                  <a:srgbClr val="6E6E6E"/>
                </a:solidFill>
                <a:latin typeface="Times New Roman"/>
                <a:cs typeface="Times New Roman"/>
              </a:rPr>
              <a:t>U</a:t>
            </a:r>
            <a:r>
              <a:rPr dirty="0" sz="1050" spc="-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.S</a:t>
            </a:r>
            <a:r>
              <a:rPr dirty="0" sz="1050" spc="18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,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Sweden</a:t>
            </a:r>
            <a:r>
              <a:rPr dirty="0" sz="1050" spc="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Germany).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second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focus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95959"/>
                </a:solidFill>
                <a:latin typeface="Times New Roman"/>
                <a:cs typeface="Times New Roman"/>
              </a:rPr>
              <a:t>is</a:t>
            </a:r>
            <a:r>
              <a:rPr dirty="0" sz="1050" spc="-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on  </a:t>
            </a:r>
            <a:r>
              <a:rPr dirty="0" sz="1050" spc="375">
                <a:solidFill>
                  <a:srgbClr val="595959"/>
                </a:solidFill>
                <a:latin typeface="Times New Roman"/>
                <a:cs typeface="Times New Roman"/>
              </a:rPr>
              <a:t>how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different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schemes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social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class </a:t>
            </a:r>
            <a:r>
              <a:rPr dirty="0" sz="1050" spc="300">
                <a:solidFill>
                  <a:srgbClr val="595959"/>
                </a:solidFill>
                <a:latin typeface="Times New Roman"/>
                <a:cs typeface="Times New Roman"/>
              </a:rPr>
              <a:t>(Marxian 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versus 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Weberian)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affect 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n'1.obility</a:t>
            </a:r>
            <a:r>
              <a:rPr dirty="0" sz="1050" spc="-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results.</a:t>
            </a:r>
            <a:endParaRPr sz="1050">
              <a:latin typeface="Times New Roman"/>
              <a:cs typeface="Times New Roman"/>
            </a:endParaRPr>
          </a:p>
          <a:p>
            <a:pPr marL="65405" marR="5080" indent="19685">
              <a:lnSpc>
                <a:spcPct val="94900"/>
              </a:lnSpc>
              <a:spcBef>
                <a:spcPts val="675"/>
              </a:spcBef>
            </a:pPr>
            <a:r>
              <a:rPr dirty="0" sz="1050" spc="310" i="1">
                <a:solidFill>
                  <a:srgbClr val="6E6E6E"/>
                </a:solidFill>
                <a:latin typeface="Times New Roman"/>
                <a:cs typeface="Times New Roman"/>
              </a:rPr>
              <a:t>Racial</a:t>
            </a:r>
            <a:r>
              <a:rPr dirty="0" sz="1050" spc="9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0" i="1">
                <a:solidFill>
                  <a:srgbClr val="595959"/>
                </a:solidFill>
                <a:latin typeface="Times New Roman"/>
                <a:cs typeface="Times New Roman"/>
              </a:rPr>
              <a:t>Di:fferences</a:t>
            </a:r>
            <a:r>
              <a:rPr dirty="0" sz="1050" spc="55" i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70" i="1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1050" spc="34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 i="1">
                <a:solidFill>
                  <a:srgbClr val="6E6E6E"/>
                </a:solidFill>
                <a:latin typeface="Times New Roman"/>
                <a:cs typeface="Times New Roman"/>
              </a:rPr>
              <a:t>.Marriage</a:t>
            </a:r>
            <a:r>
              <a:rPr dirty="0" sz="1050" spc="10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 i="1">
                <a:solidFill>
                  <a:srgbClr val="6E6E6E"/>
                </a:solidFill>
                <a:latin typeface="Times New Roman"/>
                <a:cs typeface="Times New Roman"/>
              </a:rPr>
              <a:t>Anzong</a:t>
            </a:r>
            <a:r>
              <a:rPr dirty="0" sz="1050" spc="5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6E6E6E"/>
                </a:solidFill>
                <a:latin typeface="Times New Roman"/>
                <a:cs typeface="Times New Roman"/>
              </a:rPr>
              <a:t>Males.</a:t>
            </a:r>
            <a:r>
              <a:rPr dirty="0" sz="1050" spc="7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This</a:t>
            </a:r>
            <a:r>
              <a:rPr dirty="0" sz="1050" spc="85">
                <a:solidFill>
                  <a:srgbClr val="6E6E6E"/>
                </a:solidFill>
                <a:latin typeface="Times New Roman"/>
                <a:cs typeface="Times New Roman"/>
              </a:rPr>
              <a:t> sn.1.dy  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focuses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differences </a:t>
            </a:r>
            <a:r>
              <a:rPr dirty="0" sz="1050" spc="315">
                <a:solidFill>
                  <a:srgbClr val="595959"/>
                </a:solidFill>
                <a:latin typeface="Times New Roman"/>
                <a:cs typeface="Times New Roman"/>
              </a:rPr>
              <a:t>between </a:t>
            </a:r>
            <a:r>
              <a:rPr dirty="0" sz="1050" spc="265">
                <a:solidFill>
                  <a:srgbClr val="595959"/>
                </a:solidFill>
                <a:latin typeface="Times New Roman"/>
                <a:cs typeface="Times New Roman"/>
              </a:rPr>
              <a:t>blade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and white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males 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in  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inarriage </a:t>
            </a:r>
            <a:r>
              <a:rPr dirty="0" sz="1050" spc="265">
                <a:solidFill>
                  <a:srgbClr val="595959"/>
                </a:solidFill>
                <a:latin typeface="Times New Roman"/>
                <a:cs typeface="Times New Roman"/>
              </a:rPr>
              <a:t>behavior,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topic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which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has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received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very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little 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attention.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This</a:t>
            </a:r>
            <a:r>
              <a:rPr dirty="0" sz="1050" spc="-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st:u.dy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exam.in.es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linkages </a:t>
            </a: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betvveen </a:t>
            </a:r>
            <a:r>
              <a:rPr dirty="0" sz="1050" spc="229">
                <a:solidFill>
                  <a:srgbClr val="595959"/>
                </a:solidFill>
                <a:latin typeface="Times New Roman"/>
                <a:cs typeface="Times New Roman"/>
              </a:rPr>
              <a:t>Jocal 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economic and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demographic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conditions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100">
                <a:solidFill>
                  <a:srgbClr val="595959"/>
                </a:solidFill>
                <a:latin typeface="Times New Roman"/>
                <a:cs typeface="Times New Roman"/>
              </a:rPr>
              <a:t>in.div</a:t>
            </a:r>
            <a:r>
              <a:rPr dirty="0" sz="1050" spc="10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dirty="0" sz="1050" spc="100">
                <a:solidFill>
                  <a:srgbClr val="595959"/>
                </a:solidFill>
                <a:latin typeface="Times New Roman"/>
                <a:cs typeface="Times New Roman"/>
              </a:rPr>
              <a:t>d </a:t>
            </a:r>
            <a:r>
              <a:rPr dirty="0" sz="1050" spc="285">
                <a:solidFill>
                  <a:srgbClr val="595959"/>
                </a:solidFill>
                <a:latin typeface="Times New Roman"/>
                <a:cs typeface="Times New Roman"/>
              </a:rPr>
              <a:t>ual 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male </a:t>
            </a:r>
            <a:r>
              <a:rPr dirty="0" sz="1050" spc="275">
                <a:solidFill>
                  <a:srgbClr val="595959"/>
                </a:solidFill>
                <a:latin typeface="Times New Roman"/>
                <a:cs typeface="Times New Roman"/>
              </a:rPr>
              <a:t>propensity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ror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first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marriage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race </a:t>
            </a: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differences 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in 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contextual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effects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marriage.</a:t>
            </a:r>
            <a:endParaRPr sz="1050">
              <a:latin typeface="Times New Roman"/>
              <a:cs typeface="Times New Roman"/>
            </a:endParaRPr>
          </a:p>
          <a:p>
            <a:pPr marL="52069" marR="22860" indent="17145">
              <a:lnSpc>
                <a:spcPct val="95900"/>
              </a:lnSpc>
              <a:spcBef>
                <a:spcPts val="600"/>
              </a:spcBef>
            </a:pPr>
            <a:r>
              <a:rPr dirty="0" sz="1050" spc="145" i="1">
                <a:solidFill>
                  <a:srgbClr val="6E6E6E"/>
                </a:solidFill>
                <a:latin typeface="Times New Roman"/>
                <a:cs typeface="Times New Roman"/>
              </a:rPr>
              <a:t>Few,,ale </a:t>
            </a:r>
            <a:r>
              <a:rPr dirty="0" sz="1050" spc="254" i="1">
                <a:solidFill>
                  <a:srgbClr val="6E6E6E"/>
                </a:solidFill>
                <a:latin typeface="Times New Roman"/>
                <a:cs typeface="Times New Roman"/>
              </a:rPr>
              <a:t>Auton&lt;nny and Infant: </a:t>
            </a:r>
            <a:r>
              <a:rPr dirty="0" sz="1050" spc="285" i="1">
                <a:solidFill>
                  <a:srgbClr val="6E6E6E"/>
                </a:solidFill>
                <a:latin typeface="Times New Roman"/>
                <a:cs typeface="Times New Roman"/>
              </a:rPr>
              <a:t>Child </a:t>
            </a:r>
            <a:r>
              <a:rPr dirty="0" sz="1050" spc="225" i="1">
                <a:solidFill>
                  <a:srgbClr val="6E6E6E"/>
                </a:solidFill>
                <a:latin typeface="Times New Roman"/>
                <a:cs typeface="Times New Roman"/>
              </a:rPr>
              <a:t>Frealth </a:t>
            </a:r>
            <a:r>
              <a:rPr dirty="0" sz="1050" spc="320" i="1">
                <a:solidFill>
                  <a:srgbClr val="6E6E6E"/>
                </a:solidFill>
                <a:latin typeface="Times New Roman"/>
                <a:cs typeface="Times New Roman"/>
              </a:rPr>
              <a:t>Arnong </a:t>
            </a:r>
            <a:r>
              <a:rPr dirty="0" sz="1050" spc="325" i="1">
                <a:solidFill>
                  <a:srgbClr val="6E6E6E"/>
                </a:solidFill>
                <a:latin typeface="Times New Roman"/>
                <a:cs typeface="Times New Roman"/>
              </a:rPr>
              <a:t>a  </a:t>
            </a:r>
            <a:r>
              <a:rPr dirty="0" sz="1050" spc="360" i="1">
                <a:solidFill>
                  <a:srgbClr val="6E6E6E"/>
                </a:solidFill>
                <a:latin typeface="Times New Roman"/>
                <a:cs typeface="Times New Roman"/>
              </a:rPr>
              <a:t>Rural </a:t>
            </a:r>
            <a:r>
              <a:rPr dirty="0" sz="1050" spc="265" i="1">
                <a:solidFill>
                  <a:srgbClr val="6E6E6E"/>
                </a:solidFill>
                <a:latin typeface="Times New Roman"/>
                <a:cs typeface="Times New Roman"/>
              </a:rPr>
              <a:t>Population </a:t>
            </a:r>
            <a:r>
              <a:rPr dirty="0" sz="1050" spc="235" i="1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325" i="1">
                <a:solidFill>
                  <a:srgbClr val="6E6E6E"/>
                </a:solidFill>
                <a:latin typeface="Times New Roman"/>
                <a:cs typeface="Times New Roman"/>
              </a:rPr>
              <a:t>Yunnan., </a:t>
            </a:r>
            <a:r>
              <a:rPr dirty="0" sz="1050" spc="370" i="1">
                <a:solidFill>
                  <a:srgbClr val="6E6E6E"/>
                </a:solidFill>
                <a:latin typeface="Times New Roman"/>
                <a:cs typeface="Times New Roman"/>
              </a:rPr>
              <a:t>China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(with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Bill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Lavely). 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Th.ls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595959"/>
                </a:solidFill>
                <a:latin typeface="Times New Roman"/>
                <a:cs typeface="Times New Roman"/>
              </a:rPr>
              <a:t>project: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"vill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address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three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important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issues.</a:t>
            </a:r>
            <a:r>
              <a:rPr dirty="0" sz="1050" spc="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First,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95">
                <a:solidFill>
                  <a:srgbClr val="6E6E6E"/>
                </a:solidFill>
                <a:latin typeface="Times New Roman"/>
                <a:cs typeface="Times New Roman"/>
              </a:rPr>
              <a:t>we  </a:t>
            </a:r>
            <a:r>
              <a:rPr dirty="0" sz="1050" spc="210">
                <a:solidFill>
                  <a:srgbClr val="595959"/>
                </a:solidFill>
                <a:latin typeface="Times New Roman"/>
                <a:cs typeface="Times New Roman"/>
              </a:rPr>
              <a:t>will </a:t>
            </a:r>
            <a:r>
              <a:rPr dirty="0" sz="1050" spc="295">
                <a:solidFill>
                  <a:srgbClr val="595959"/>
                </a:solidFill>
                <a:latin typeface="Times New Roman"/>
                <a:cs typeface="Times New Roman"/>
              </a:rPr>
              <a:t>focus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275">
                <a:solidFill>
                  <a:srgbClr val="595959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relationship </a:t>
            </a:r>
            <a:r>
              <a:rPr dirty="0" sz="1050" spc="310">
                <a:solidFill>
                  <a:srgbClr val="595959"/>
                </a:solidFill>
                <a:latin typeface="Times New Roman"/>
                <a:cs typeface="Times New Roman"/>
              </a:rPr>
              <a:t>between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won.en's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status  </a:t>
            </a:r>
            <a:r>
              <a:rPr dirty="0" sz="1050" spc="340">
                <a:solidFill>
                  <a:srgbClr val="595959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infant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survival,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particularly </a:t>
            </a:r>
            <a:r>
              <a:rPr dirty="0" sz="1050" spc="240">
                <a:solidFill>
                  <a:srgbClr val="595959"/>
                </a:solidFill>
                <a:latin typeface="Times New Roman"/>
                <a:cs typeface="Times New Roman"/>
              </a:rPr>
              <a:t>the </a:t>
            </a:r>
            <a:r>
              <a:rPr dirty="0" sz="1050" spc="305">
                <a:solidFill>
                  <a:srgbClr val="595959"/>
                </a:solidFill>
                <a:latin typeface="Times New Roman"/>
                <a:cs typeface="Times New Roman"/>
              </a:rPr>
              <a:t>mechanisms </a:t>
            </a:r>
            <a:r>
              <a:rPr dirty="0" sz="1050" spc="330">
                <a:solidFill>
                  <a:srgbClr val="595959"/>
                </a:solidFill>
                <a:latin typeface="Times New Roman"/>
                <a:cs typeface="Times New Roman"/>
              </a:rPr>
              <a:t>through 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which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mothers'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education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affects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infant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ch</a:t>
            </a:r>
            <a:r>
              <a:rPr dirty="0" sz="1050" spc="245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ld 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survival. </a:t>
            </a:r>
            <a:r>
              <a:rPr dirty="0" sz="1050" spc="375">
                <a:solidFill>
                  <a:srgbClr val="6E6E6E"/>
                </a:solidFill>
                <a:latin typeface="Times New Roman"/>
                <a:cs typeface="Times New Roman"/>
              </a:rPr>
              <a:t>We </a:t>
            </a:r>
            <a:r>
              <a:rPr dirty="0" sz="1000" spc="140">
                <a:solidFill>
                  <a:srgbClr val="6E6E6E"/>
                </a:solidFill>
                <a:latin typeface="Times New Roman"/>
                <a:cs typeface="Times New Roman"/>
              </a:rPr>
              <a:t>vvill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examine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gender </a:t>
            </a:r>
            <a:r>
              <a:rPr dirty="0" sz="1050" spc="229">
                <a:solidFill>
                  <a:srgbClr val="595959"/>
                </a:solidFill>
                <a:latin typeface="Times New Roman"/>
                <a:cs typeface="Times New Roman"/>
              </a:rPr>
              <a:t>divisions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labor,  </a:t>
            </a:r>
            <a:r>
              <a:rPr dirty="0" sz="1050" spc="180">
                <a:solidFill>
                  <a:srgbClr val="595959"/>
                </a:solidFill>
                <a:latin typeface="Times New Roman"/>
                <a:cs typeface="Times New Roman"/>
              </a:rPr>
              <a:t>povver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r</a:t>
            </a:r>
            <a:r>
              <a:rPr dirty="0" sz="1050" spc="3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200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atio</a:t>
            </a:r>
            <a:r>
              <a:rPr dirty="0" sz="1050" spc="-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ns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,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dirty="0" sz="1050" spc="4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parental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ptactice</a:t>
            </a:r>
            <a:r>
              <a:rPr dirty="0" sz="1050" spc="9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child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care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240">
                <a:solidFill>
                  <a:srgbClr val="6E6E6E"/>
                </a:solidFill>
                <a:latin typeface="Arial"/>
                <a:cs typeface="Arial"/>
              </a:rPr>
              <a:t>vvithin 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tl.e</a:t>
            </a:r>
            <a:r>
              <a:rPr dirty="0" sz="1050" spc="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household.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15">
                <a:solidFill>
                  <a:srgbClr val="6E6E6E"/>
                </a:solidFill>
                <a:latin typeface="Times New Roman"/>
                <a:cs typeface="Times New Roman"/>
              </a:rPr>
              <a:t>Second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this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project:</a:t>
            </a:r>
            <a:r>
              <a:rPr dirty="0" sz="1050" spc="-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aims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to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assess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155"/>
              </a:lnSpc>
            </a:pP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b </a:t>
            </a:r>
            <a:r>
              <a:rPr dirty="0" sz="1050" spc="90">
                <a:solidFill>
                  <a:srgbClr val="595959"/>
                </a:solidFill>
                <a:latin typeface="Times New Roman"/>
                <a:cs typeface="Times New Roman"/>
              </a:rPr>
              <a:t>et:vvee </a:t>
            </a:r>
            <a:r>
              <a:rPr dirty="0" sz="1050" spc="50">
                <a:solidFill>
                  <a:srgbClr val="595959"/>
                </a:solidFill>
                <a:latin typeface="Times New Roman"/>
                <a:cs typeface="Times New Roman"/>
              </a:rPr>
              <a:t>n </a:t>
            </a:r>
            <a:r>
              <a:rPr dirty="0" sz="1050" spc="-60">
                <a:solidFill>
                  <a:srgbClr val="A7A7A7"/>
                </a:solidFill>
                <a:latin typeface="Times New Roman"/>
                <a:cs typeface="Times New Roman"/>
              </a:rPr>
              <a:t>-</a:t>
            </a:r>
            <a:r>
              <a:rPr dirty="0" sz="1050" spc="-60">
                <a:solidFill>
                  <a:srgbClr val="6E6E6E"/>
                </a:solidFill>
                <a:latin typeface="Times New Roman"/>
                <a:cs typeface="Times New Roman"/>
              </a:rPr>
              <a:t>h 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o u 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s 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eh 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o 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ld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heterogeneity </a:t>
            </a:r>
            <a:r>
              <a:rPr dirty="0" sz="1050" spc="265">
                <a:solidFill>
                  <a:srgbClr val="595959"/>
                </a:solidFill>
                <a:latin typeface="Times New Roman"/>
                <a:cs typeface="Times New Roman"/>
              </a:rPr>
              <a:t>in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infant </a:t>
            </a:r>
            <a:r>
              <a:rPr dirty="0" sz="1050" spc="335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dirty="0" sz="105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child</a:t>
            </a:r>
            <a:endParaRPr sz="1050">
              <a:latin typeface="Times New Roman"/>
              <a:cs typeface="Times New Roman"/>
            </a:endParaRPr>
          </a:p>
          <a:p>
            <a:pPr marL="57150">
              <a:lnSpc>
                <a:spcPts val="1290"/>
              </a:lnSpc>
            </a:pP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morta</a:t>
            </a:r>
            <a:r>
              <a:rPr dirty="0" sz="1050" spc="245">
                <a:solidFill>
                  <a:srgbClr val="3F3F3F"/>
                </a:solidFill>
                <a:latin typeface="Times New Roman"/>
                <a:cs typeface="Times New Roman"/>
              </a:rPr>
              <a:t>li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ty</a:t>
            </a:r>
            <a:r>
              <a:rPr dirty="0" sz="1050" spc="245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dirty="0" sz="1050" spc="11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459">
                <a:solidFill>
                  <a:srgbClr val="6E6E6E"/>
                </a:solidFill>
                <a:latin typeface="Times New Roman"/>
                <a:cs typeface="Times New Roman"/>
              </a:rPr>
              <a:t>We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200" b="1">
                <a:solidFill>
                  <a:srgbClr val="595959"/>
                </a:solidFill>
                <a:latin typeface="Times New Roman"/>
                <a:cs typeface="Times New Roman"/>
              </a:rPr>
              <a:t>wil</a:t>
            </a:r>
            <a:r>
              <a:rPr dirty="0" sz="1100" spc="200" b="1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100" spc="80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examine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dirty="0" sz="105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cu</a:t>
            </a:r>
            <a:r>
              <a:rPr dirty="0" sz="1050" spc="254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tural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context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2968" y="1358090"/>
            <a:ext cx="18211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individual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parents</a:t>
            </a:r>
            <a:r>
              <a:rPr dirty="0" sz="1050" spc="-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2300" y="1508566"/>
            <a:ext cx="18656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ous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versus</a:t>
            </a:r>
            <a:r>
              <a:rPr dirty="0" sz="1050" spc="-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non</a:t>
            </a:r>
            <a:r>
              <a:rPr dirty="0" sz="1050" spc="315">
                <a:solidFill>
                  <a:srgbClr val="A7A7A7"/>
                </a:solidFill>
                <a:latin typeface="Times New Roman"/>
                <a:cs typeface="Times New Roman"/>
              </a:rPr>
              <a:t>-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consa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2300" y="1666962"/>
            <a:ext cx="18688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cl:uld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mortality</a:t>
            </a:r>
            <a:r>
              <a:rPr dirty="0" sz="1050" spc="-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vvhich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7516" y="1817438"/>
            <a:ext cx="18326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persisting 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1nortalit:y</a:t>
            </a:r>
            <a:r>
              <a:rPr dirty="0" sz="1050" spc="-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9609" y="1967916"/>
            <a:ext cx="18840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provide</a:t>
            </a:r>
            <a:r>
              <a:rPr dirty="0" sz="10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more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6E6E6E"/>
                </a:solidFill>
                <a:latin typeface="Times New Roman"/>
                <a:cs typeface="Times New Roman"/>
              </a:rPr>
              <a:t>comp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2968" y="2126312"/>
            <a:ext cx="18681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identify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cases of</a:t>
            </a:r>
            <a:r>
              <a:rPr dirty="0" sz="1050" spc="-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unde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4125" y="2276788"/>
            <a:ext cx="1828800" cy="4876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census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large-scal 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from</a:t>
            </a:r>
            <a:r>
              <a:rPr dirty="0" sz="1050" spc="-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intensive </a:t>
            </a:r>
            <a:r>
              <a:rPr dirty="0" sz="1050" spc="325">
                <a:solidFill>
                  <a:srgbClr val="595959"/>
                </a:solidFill>
                <a:latin typeface="Times New Roman"/>
                <a:cs typeface="Times New Roman"/>
              </a:rPr>
              <a:t>house 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Census.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41126" y="2954595"/>
            <a:ext cx="172212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290" b="1">
                <a:solidFill>
                  <a:srgbClr val="6E6E6E"/>
                </a:solidFill>
                <a:latin typeface="Times New Roman"/>
                <a:cs typeface="Times New Roman"/>
              </a:rPr>
              <a:t>Shelly</a:t>
            </a:r>
            <a:r>
              <a:rPr dirty="0" sz="120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50" spc="254" b="1">
                <a:solidFill>
                  <a:srgbClr val="6E6E6E"/>
                </a:solidFill>
                <a:latin typeface="Times New Roman"/>
                <a:cs typeface="Times New Roman"/>
              </a:rPr>
              <a:t>Lu.n.dberg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08057" y="5207124"/>
            <a:ext cx="1853564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4445">
              <a:lnSpc>
                <a:spcPct val="96500"/>
              </a:lnSpc>
              <a:spcBef>
                <a:spcPts val="150"/>
              </a:spcBef>
            </a:pP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educational </a:t>
            </a:r>
            <a:r>
              <a:rPr dirty="0" sz="1050" spc="175">
                <a:solidFill>
                  <a:srgbClr val="595959"/>
                </a:solidFill>
                <a:latin typeface="Times New Roman"/>
                <a:cs typeface="Times New Roman"/>
              </a:rPr>
              <a:t>at:cainine 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white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6E6E6E"/>
                </a:solidFill>
                <a:latin typeface="Times New Roman"/>
                <a:cs typeface="Times New Roman"/>
              </a:rPr>
              <a:t>women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95959"/>
                </a:solidFill>
                <a:latin typeface="Times New Roman"/>
                <a:cs typeface="Times New Roman"/>
              </a:rPr>
              <a:t>using</a:t>
            </a:r>
            <a:r>
              <a:rPr dirty="0" sz="1050" spc="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595959"/>
                </a:solidFill>
                <a:latin typeface="Times New Roman"/>
                <a:cs typeface="Times New Roman"/>
              </a:rPr>
              <a:t>t 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Youth.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Young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25">
                <a:solidFill>
                  <a:srgbClr val="6E6E6E"/>
                </a:solidFill>
                <a:latin typeface="Times New Roman"/>
                <a:cs typeface="Times New Roman"/>
              </a:rPr>
              <a:t>wome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4458" y="5666474"/>
            <a:ext cx="19094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>
                <a:solidFill>
                  <a:srgbClr val="595959"/>
                </a:solidFill>
                <a:latin typeface="Times New Roman"/>
                <a:cs typeface="Times New Roman"/>
              </a:rPr>
              <a:t>from</a:t>
            </a:r>
            <a:r>
              <a:rPr dirty="0" sz="1050" spc="1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595959"/>
                </a:solidFill>
                <a:latin typeface="Times New Roman"/>
                <a:cs typeface="Times New Roman"/>
              </a:rPr>
              <a:t>kin</a:t>
            </a:r>
            <a:r>
              <a:rPr dirty="0" sz="1050" spc="1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95959"/>
                </a:solidFill>
                <a:latin typeface="Times New Roman"/>
                <a:cs typeface="Times New Roman"/>
              </a:rPr>
              <a:t>husbands,</a:t>
            </a:r>
            <a:r>
              <a:rPr dirty="0" sz="1050" spc="1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12766" y="5816950"/>
            <a:ext cx="19132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50">
                <a:solidFill>
                  <a:srgbClr val="6E6E6E"/>
                </a:solidFill>
                <a:latin typeface="Times New Roman"/>
                <a:cs typeface="Times New Roman"/>
              </a:rPr>
              <a:t>affect: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their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ability 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dirty="0" sz="1050" spc="-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90131" y="5967428"/>
            <a:ext cx="18561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:focus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200">
                <a:solidFill>
                  <a:srgbClr val="595959"/>
                </a:solidFill>
                <a:latin typeface="Times New Roman"/>
                <a:cs typeface="Times New Roman"/>
              </a:rPr>
              <a:t>the </a:t>
            </a:r>
            <a:r>
              <a:rPr dirty="0" sz="1050" spc="265">
                <a:solidFill>
                  <a:srgbClr val="595959"/>
                </a:solidFill>
                <a:latin typeface="Times New Roman"/>
                <a:cs typeface="Times New Roman"/>
              </a:rPr>
              <a:t>role</a:t>
            </a:r>
            <a:r>
              <a:rPr dirty="0" sz="1050" spc="-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suc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7622" y="6125823"/>
            <a:ext cx="18510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ing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repercussions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97221" y="6269921"/>
            <a:ext cx="189483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differences </a:t>
            </a:r>
            <a:r>
              <a:rPr dirty="0" sz="1100" spc="235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avai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95080" y="6426776"/>
            <a:ext cx="1884680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7780" marR="5080" indent="-5715">
              <a:lnSpc>
                <a:spcPts val="1250"/>
              </a:lnSpc>
              <a:spcBef>
                <a:spcPts val="155"/>
              </a:spcBef>
            </a:pP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study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builds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1050" spc="-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95959"/>
                </a:solidFill>
                <a:latin typeface="Times New Roman"/>
                <a:cs typeface="Times New Roman"/>
              </a:rPr>
              <a:t>our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p 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vvage 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lossesd </a:t>
            </a:r>
            <a:r>
              <a:rPr dirty="0" sz="1050" spc="305">
                <a:solidFill>
                  <a:srgbClr val="3F3F3F"/>
                </a:solidFill>
                <a:latin typeface="Times New Roman"/>
                <a:cs typeface="Times New Roman"/>
              </a:rPr>
              <a:t>u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to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ea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9942" y="6735650"/>
            <a:ext cx="18954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blacks 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than</a:t>
            </a:r>
            <a:r>
              <a:rPr dirty="0" sz="1050" spc="225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1050" spc="-170">
                <a:solidFill>
                  <a:srgbClr val="BABABA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for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whites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28450" y="6886128"/>
            <a:ext cx="2021839" cy="337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1220"/>
              </a:lnSpc>
              <a:spcBef>
                <a:spcPts val="105"/>
              </a:spcBef>
            </a:pP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r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em</a:t>
            </a:r>
            <a:r>
              <a:rPr dirty="0" sz="1050" spc="-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ain</a:t>
            </a:r>
            <a:r>
              <a:rPr dirty="0" sz="1050" spc="170">
                <a:solidFill>
                  <a:srgbClr val="CACAC8"/>
                </a:solidFill>
                <a:latin typeface="Times New Roman"/>
                <a:cs typeface="Times New Roman"/>
              </a:rPr>
              <a:t>.</a:t>
            </a:r>
            <a:r>
              <a:rPr dirty="0" sz="1050" spc="-60">
                <a:solidFill>
                  <a:srgbClr val="CACAC8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to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be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investig</a:t>
            </a:r>
            <a:endParaRPr sz="1050">
              <a:latin typeface="Times New Roman"/>
              <a:cs typeface="Times New Roman"/>
            </a:endParaRPr>
          </a:p>
          <a:p>
            <a:pPr algn="r" marL="172085" marR="46355" indent="-172085">
              <a:lnSpc>
                <a:spcPts val="1220"/>
              </a:lnSpc>
              <a:buClr>
                <a:srgbClr val="A7A7A7"/>
              </a:buClr>
              <a:buChar char="·"/>
              <a:tabLst>
                <a:tab pos="172085" algn="l"/>
              </a:tabLst>
            </a:pP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to </a:t>
            </a:r>
            <a:r>
              <a:rPr dirty="0" sz="1050" spc="300">
                <a:solidFill>
                  <a:srgbClr val="595959"/>
                </a:solidFill>
                <a:latin typeface="Times New Roman"/>
                <a:cs typeface="Times New Roman"/>
              </a:rPr>
              <a:t>be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endogenous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9047" y="7194999"/>
            <a:ext cx="18967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con.text:,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150">
                <a:solidFill>
                  <a:srgbClr val="595959"/>
                </a:solidFill>
                <a:latin typeface="Times New Roman"/>
                <a:cs typeface="Times New Roman"/>
              </a:rPr>
              <a:t>is </a:t>
            </a:r>
            <a:r>
              <a:rPr dirty="0" sz="1050" spc="210">
                <a:solidFill>
                  <a:srgbClr val="595959"/>
                </a:solidFill>
                <a:latin typeface="Times New Roman"/>
                <a:cs typeface="Times New Roman"/>
              </a:rPr>
              <a:t>likely</a:t>
            </a:r>
            <a:r>
              <a:rPr dirty="0" sz="1050" spc="14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84885" y="7345477"/>
            <a:ext cx="18796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rates</a:t>
            </a:r>
            <a:r>
              <a:rPr dirty="0" sz="10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return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dirty="0" sz="1050" spc="2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595959"/>
                </a:solidFill>
                <a:latin typeface="Times New Roman"/>
                <a:cs typeface="Times New Roman"/>
              </a:rPr>
              <a:t>hun.'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05608" y="7575153"/>
            <a:ext cx="18834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85" i="1">
                <a:solidFill>
                  <a:srgbClr val="6E6E6E"/>
                </a:solidFill>
                <a:latin typeface="Times New Roman"/>
                <a:cs typeface="Times New Roman"/>
              </a:rPr>
              <a:t>Non-Cooperat:i17e</a:t>
            </a:r>
            <a:r>
              <a:rPr dirty="0" sz="1050" spc="-2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 i="1">
                <a:solidFill>
                  <a:srgbClr val="6E6E6E"/>
                </a:solidFill>
                <a:latin typeface="Times New Roman"/>
                <a:cs typeface="Times New Roman"/>
              </a:rPr>
              <a:t>Mod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85957" y="7733548"/>
            <a:ext cx="18834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345">
                <a:solidFill>
                  <a:srgbClr val="6E6E6E"/>
                </a:solidFill>
                <a:latin typeface="Arial"/>
                <a:cs typeface="Arial"/>
              </a:rPr>
              <a:t>(with</a:t>
            </a:r>
            <a:r>
              <a:rPr dirty="0" sz="1000" spc="-75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1050" spc="335">
                <a:solidFill>
                  <a:srgbClr val="595959"/>
                </a:solidFill>
                <a:latin typeface="Times New Roman"/>
                <a:cs typeface="Times New Roman"/>
              </a:rPr>
              <a:t>Robert</a:t>
            </a:r>
            <a:r>
              <a:rPr dirty="0" sz="1050" spc="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Pollalc).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81140" y="7884024"/>
            <a:ext cx="1898014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 indent="11430">
              <a:lnSpc>
                <a:spcPct val="96500"/>
              </a:lnSpc>
              <a:spcBef>
                <a:spcPts val="150"/>
              </a:spcBef>
            </a:pPr>
            <a:r>
              <a:rPr dirty="0" sz="1050" spc="325">
                <a:solidFill>
                  <a:srgbClr val="595959"/>
                </a:solidFill>
                <a:latin typeface="Times New Roman"/>
                <a:cs typeface="Times New Roman"/>
              </a:rPr>
              <a:t>husband</a:t>
            </a:r>
            <a:r>
              <a:rPr dirty="0" sz="1050" spc="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595959"/>
                </a:solidFill>
                <a:latin typeface="Times New Roman"/>
                <a:cs typeface="Times New Roman"/>
              </a:rPr>
              <a:t>vvife</a:t>
            </a:r>
            <a:r>
              <a:rPr dirty="0" sz="1050" spc="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95959"/>
                </a:solidFill>
                <a:latin typeface="Times New Roman"/>
                <a:cs typeface="Times New Roman"/>
              </a:rPr>
              <a:t>usu 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game:</a:t>
            </a:r>
            <a:r>
              <a:rPr dirty="0" sz="1050" spc="-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spouses</a:t>
            </a:r>
            <a:r>
              <a:rPr dirty="0" sz="10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with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95959"/>
                </a:solidFill>
                <a:latin typeface="Times New Roman"/>
                <a:cs typeface="Times New Roman"/>
              </a:rPr>
              <a:t>c  </a:t>
            </a:r>
            <a:r>
              <a:rPr dirty="0" sz="1050" spc="240">
                <a:solidFill>
                  <a:srgbClr val="595959"/>
                </a:solidFill>
                <a:latin typeface="Times New Roman"/>
                <a:cs typeface="Times New Roman"/>
              </a:rPr>
              <a:t>are 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assun"led </a:t>
            </a:r>
            <a:r>
              <a:rPr dirty="0" sz="1050" spc="18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dirty="0" sz="1050" spc="2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resolv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70543" y="8343376"/>
            <a:ext cx="19196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prescribed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by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dirty="0" sz="1050" spc="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Nas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21299" y="9458310"/>
            <a:ext cx="16764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420">
                <a:solidFill>
                  <a:srgbClr val="6E6E6E"/>
                </a:solidFill>
                <a:latin typeface="Arial"/>
                <a:cs typeface="Arial"/>
              </a:rPr>
              <a:t>9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445" y="15839"/>
            <a:ext cx="980425" cy="4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93084" y="7048643"/>
            <a:ext cx="2577571" cy="1536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98204" y="863260"/>
            <a:ext cx="5574665" cy="0"/>
          </a:xfrm>
          <a:custGeom>
            <a:avLst/>
            <a:gdLst/>
            <a:ahLst/>
            <a:cxnLst/>
            <a:rect l="l" t="t" r="r" b="b"/>
            <a:pathLst>
              <a:path w="5574665" h="0">
                <a:moveTo>
                  <a:pt x="0" y="0"/>
                </a:moveTo>
                <a:lnTo>
                  <a:pt x="557419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61457" y="9448349"/>
            <a:ext cx="5511165" cy="0"/>
          </a:xfrm>
          <a:custGeom>
            <a:avLst/>
            <a:gdLst/>
            <a:ahLst/>
            <a:cxnLst/>
            <a:rect l="l" t="t" r="r" b="b"/>
            <a:pathLst>
              <a:path w="5511165" h="0">
                <a:moveTo>
                  <a:pt x="0" y="0"/>
                </a:moveTo>
                <a:lnTo>
                  <a:pt x="5510941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27895" y="583707"/>
            <a:ext cx="27222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60">
                <a:solidFill>
                  <a:srgbClr val="727272"/>
                </a:solidFill>
                <a:latin typeface="Times New Roman"/>
                <a:cs typeface="Times New Roman"/>
              </a:rPr>
              <a:t>CENTER</a:t>
            </a:r>
            <a:r>
              <a:rPr dirty="0" sz="85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727272"/>
                </a:solidFill>
                <a:latin typeface="Times New Roman"/>
                <a:cs typeface="Times New Roman"/>
              </a:rPr>
              <a:t>FOR.</a:t>
            </a:r>
            <a:r>
              <a:rPr dirty="0" sz="850" spc="-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27272"/>
                </a:solidFill>
                <a:latin typeface="Times New Roman"/>
                <a:cs typeface="Times New Roman"/>
              </a:rPr>
              <a:t>STUDIES</a:t>
            </a:r>
            <a:r>
              <a:rPr dirty="0" sz="8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750" spc="240">
                <a:solidFill>
                  <a:srgbClr val="727272"/>
                </a:solidFill>
                <a:latin typeface="Times New Roman"/>
                <a:cs typeface="Times New Roman"/>
              </a:rPr>
              <a:t>fN</a:t>
            </a:r>
            <a:r>
              <a:rPr dirty="0" sz="750" spc="4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27272"/>
                </a:solidFill>
                <a:latin typeface="Times New Roman"/>
                <a:cs typeface="Times New Roman"/>
              </a:rPr>
              <a:t>DEMOG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8484" y="1373929"/>
            <a:ext cx="5035550" cy="516826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9685" marR="28575" indent="-7620">
              <a:lnSpc>
                <a:spcPct val="95700"/>
              </a:lnSpc>
              <a:spcBef>
                <a:spcPts val="160"/>
              </a:spcBef>
              <a:tabLst>
                <a:tab pos="2364740" algn="l"/>
              </a:tabLst>
            </a:pP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solution. </a:t>
            </a:r>
            <a:r>
              <a:rPr dirty="0" sz="1050" spc="484">
                <a:solidFill>
                  <a:srgbClr val="727272"/>
                </a:solidFill>
                <a:latin typeface="Times New Roman"/>
                <a:cs typeface="Times New Roman"/>
              </a:rPr>
              <a:t>We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co1npare 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t:h.e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axiomatic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cooperative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ap</a:t>
            </a:r>
            <a:r>
              <a:rPr dirty="0" sz="1050" spc="254">
                <a:solidFill>
                  <a:srgbClr val="A1A1A1"/>
                </a:solidFill>
                <a:latin typeface="Times New Roman"/>
                <a:cs typeface="Times New Roman"/>
              </a:rPr>
              <a:t>­  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proach</a:t>
            </a: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t:osome</a:t>
            </a:r>
            <a:r>
              <a:rPr dirty="0" sz="105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simple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non-cooperative</a:t>
            </a:r>
            <a:r>
              <a:rPr dirty="0" sz="105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games,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including  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t:vvo-scage </a:t>
            </a:r>
            <a:r>
              <a:rPr dirty="0" sz="1050" spc="18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repeated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fames.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050" spc="330">
                <a:solidFill>
                  <a:srgbClr val="5D5D5D"/>
                </a:solidFill>
                <a:latin typeface="Times New Roman"/>
                <a:cs typeface="Times New Roman"/>
              </a:rPr>
              <a:t>non </a:t>
            </a:r>
            <a:r>
              <a:rPr dirty="0" sz="1050" spc="175">
                <a:solidFill>
                  <a:srgbClr val="878787"/>
                </a:solidFill>
                <a:latin typeface="Times New Roman"/>
                <a:cs typeface="Times New Roman"/>
              </a:rPr>
              <a:t>-coo</a:t>
            </a:r>
            <a:r>
              <a:rPr dirty="0" sz="1050" spc="175">
                <a:solidFill>
                  <a:srgbClr val="5D5D5D"/>
                </a:solidFill>
                <a:latin typeface="Times New Roman"/>
                <a:cs typeface="Times New Roman"/>
              </a:rPr>
              <a:t>p </a:t>
            </a: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erative 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approach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requires</a:t>
            </a:r>
            <a:r>
              <a:rPr dirty="0" sz="105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th.at:</a:t>
            </a:r>
            <a:r>
              <a:rPr dirty="0" sz="1050" spc="-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the	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bargaining </a:t>
            </a: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strategies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the 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parties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be </a:t>
            </a:r>
            <a:r>
              <a:rPr dirty="0" sz="1050" spc="365">
                <a:solidFill>
                  <a:srgbClr val="5D5D5D"/>
                </a:solidFill>
                <a:latin typeface="Times New Roman"/>
                <a:cs typeface="Times New Roman"/>
              </a:rPr>
              <a:t>made 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explicit:,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th.at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95">
                <a:solidFill>
                  <a:srgbClr val="5D5D5D"/>
                </a:solidFill>
                <a:latin typeface="Times New Roman"/>
                <a:cs typeface="Times New Roman"/>
              </a:rPr>
              <a:t>f'orn-,. 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175">
                <a:solidFill>
                  <a:srgbClr val="727272"/>
                </a:solidFill>
                <a:latin typeface="Times New Roman"/>
                <a:cs typeface="Times New Roman"/>
              </a:rPr>
              <a:t>bargain.ir1g 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be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specified </a:t>
            </a:r>
            <a:r>
              <a:rPr dirty="0" sz="1050" spc="220">
                <a:solidFill>
                  <a:srgbClr val="5D5D5D"/>
                </a:solidFill>
                <a:latin typeface="Times New Roman"/>
                <a:cs typeface="Times New Roman"/>
              </a:rPr>
              <a:t>precisely,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but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has 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t:b.e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advantage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that: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agree­ 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ments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need</a:t>
            </a: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not:</a:t>
            </a:r>
            <a:r>
              <a:rPr dirty="0" sz="1050" spc="-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be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D5D5D"/>
                </a:solidFill>
                <a:latin typeface="Times New Roman"/>
                <a:cs typeface="Times New Roman"/>
              </a:rPr>
              <a:t>binding</a:t>
            </a:r>
            <a:r>
              <a:rPr dirty="0" sz="1050" spc="12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5D5D5D"/>
                </a:solidFill>
                <a:latin typeface="Times New Roman"/>
                <a:cs typeface="Times New Roman"/>
              </a:rPr>
              <a:t>and</a:t>
            </a:r>
            <a:r>
              <a:rPr dirty="0" sz="1050" spc="19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costlessly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enforceable.</a:t>
            </a:r>
            <a:endParaRPr sz="1050">
              <a:latin typeface="Times New Roman"/>
              <a:cs typeface="Times New Roman"/>
            </a:endParaRPr>
          </a:p>
          <a:p>
            <a:pPr marL="29845">
              <a:lnSpc>
                <a:spcPts val="1180"/>
              </a:lnSpc>
            </a:pP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Ouccon-,.es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050" spc="-1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f'</a:t>
            </a:r>
            <a:r>
              <a:rPr dirty="0" sz="105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no</a:t>
            </a:r>
            <a:r>
              <a:rPr dirty="0" sz="1050" spc="-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1050" spc="254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dirty="0" sz="1050" spc="-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op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727272"/>
                </a:solidFill>
                <a:latin typeface="Times New Roman"/>
                <a:cs typeface="Times New Roman"/>
              </a:rPr>
              <a:t>er</a:t>
            </a:r>
            <a:r>
              <a:rPr dirty="0" sz="1050" spc="-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727272"/>
                </a:solidFill>
                <a:latin typeface="Times New Roman"/>
                <a:cs typeface="Times New Roman"/>
              </a:rPr>
              <a:t>at:ive</a:t>
            </a:r>
            <a:r>
              <a:rPr dirty="0" sz="1050" spc="3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bargaining</a:t>
            </a:r>
            <a:r>
              <a:rPr dirty="0" sz="1050" spc="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727272"/>
                </a:solidFill>
                <a:latin typeface="Times New Roman"/>
                <a:cs typeface="Times New Roman"/>
              </a:rPr>
              <a:t>need</a:t>
            </a:r>
            <a:r>
              <a:rPr dirty="0" sz="105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5D5D5D"/>
                </a:solidFill>
                <a:latin typeface="Times New Roman"/>
                <a:cs typeface="Times New Roman"/>
              </a:rPr>
              <a:t>not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727272"/>
                </a:solidFill>
                <a:latin typeface="Times New Roman"/>
                <a:cs typeface="Times New Roman"/>
              </a:rPr>
              <a:t>be</a:t>
            </a:r>
            <a:endParaRPr sz="1050">
              <a:latin typeface="Times New Roman"/>
              <a:cs typeface="Times New Roman"/>
            </a:endParaRPr>
          </a:p>
          <a:p>
            <a:pPr marL="32384">
              <a:lnSpc>
                <a:spcPts val="1245"/>
              </a:lnSpc>
            </a:pP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Pareto</a:t>
            </a:r>
            <a:r>
              <a:rPr dirty="0" sz="1050" spc="1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optimal,</a:t>
            </a:r>
            <a:r>
              <a:rPr dirty="0" sz="1050" spc="-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yet</a:t>
            </a:r>
            <a:r>
              <a:rPr dirty="0" sz="105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cooperation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can</a:t>
            </a:r>
            <a:r>
              <a:rPr dirty="0" sz="1050" spc="195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1050" spc="-45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emerge</a:t>
            </a:r>
            <a:r>
              <a:rPr dirty="0" sz="105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as</a:t>
            </a:r>
            <a:r>
              <a:rPr dirty="0" sz="1050" spc="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50" spc="295">
                <a:solidFill>
                  <a:srgbClr val="5D5D5D"/>
                </a:solidFill>
                <a:latin typeface="Times New Roman"/>
                <a:cs typeface="Times New Roman"/>
              </a:rPr>
              <a:t>an</a:t>
            </a:r>
            <a:endParaRPr sz="950">
              <a:latin typeface="Times New Roman"/>
              <a:cs typeface="Times New Roman"/>
            </a:endParaRPr>
          </a:p>
          <a:p>
            <a:pPr marL="29845">
              <a:lnSpc>
                <a:spcPts val="1255"/>
              </a:lnSpc>
            </a:pP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equilibrium.</a:t>
            </a:r>
            <a:endParaRPr sz="1050">
              <a:latin typeface="Times New Roman"/>
              <a:cs typeface="Times New Roman"/>
            </a:endParaRPr>
          </a:p>
          <a:p>
            <a:pPr marL="26670" marR="10160" indent="12065">
              <a:lnSpc>
                <a:spcPct val="93400"/>
              </a:lnSpc>
              <a:spcBef>
                <a:spcPts val="565"/>
              </a:spcBef>
            </a:pPr>
            <a:r>
              <a:rPr dirty="0" sz="1000" spc="420" i="1">
                <a:solidFill>
                  <a:srgbClr val="727272"/>
                </a:solidFill>
                <a:latin typeface="Arial"/>
                <a:cs typeface="Arial"/>
              </a:rPr>
              <a:t>On </a:t>
            </a:r>
            <a:r>
              <a:rPr dirty="0" sz="1050" i="1">
                <a:solidFill>
                  <a:srgbClr val="727272"/>
                </a:solidFill>
                <a:latin typeface="Times New Roman"/>
                <a:cs typeface="Times New Roman"/>
              </a:rPr>
              <a:t>-i:he </a:t>
            </a:r>
            <a:r>
              <a:rPr dirty="0" sz="1050" spc="130" i="1">
                <a:solidFill>
                  <a:srgbClr val="727272"/>
                </a:solidFill>
                <a:latin typeface="Times New Roman"/>
                <a:cs typeface="Times New Roman"/>
              </a:rPr>
              <a:t>Persist"ence </a:t>
            </a:r>
            <a:r>
              <a:rPr dirty="0" sz="1050" spc="125" i="1">
                <a:solidFill>
                  <a:srgbClr val="5D5D5D"/>
                </a:solidFill>
                <a:latin typeface="Times New Roman"/>
                <a:cs typeface="Times New Roman"/>
              </a:rPr>
              <a:t>of </a:t>
            </a:r>
            <a:r>
              <a:rPr dirty="0" sz="1050" spc="300" i="1">
                <a:solidFill>
                  <a:srgbClr val="727272"/>
                </a:solidFill>
                <a:latin typeface="Times New Roman"/>
                <a:cs typeface="Times New Roman"/>
              </a:rPr>
              <a:t>Racial </a:t>
            </a:r>
            <a:r>
              <a:rPr dirty="0" sz="1050" spc="160" i="1">
                <a:solidFill>
                  <a:srgbClr val="5D5D5D"/>
                </a:solidFill>
                <a:latin typeface="Times New Roman"/>
                <a:cs typeface="Times New Roman"/>
              </a:rPr>
              <a:t>Inequali-t:y </a:t>
            </a:r>
            <a:r>
              <a:rPr dirty="0" sz="1000" spc="285">
                <a:solidFill>
                  <a:srgbClr val="727272"/>
                </a:solidFill>
                <a:latin typeface="Arial"/>
                <a:cs typeface="Arial"/>
              </a:rPr>
              <a:t>(with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:Richard 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Startz).</a:t>
            </a:r>
            <a:r>
              <a:rPr dirty="0" sz="105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727272"/>
                </a:solidFill>
                <a:latin typeface="Times New Roman"/>
                <a:cs typeface="Times New Roman"/>
              </a:rPr>
              <a:t>Apply.in.g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analogy</a:t>
            </a:r>
            <a:r>
              <a:rPr dirty="0" sz="105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'two</a:t>
            </a:r>
            <a:r>
              <a:rPr dirty="0" sz="105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nations'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t:o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describe 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race</a:t>
            </a:r>
            <a:r>
              <a:rPr dirty="0" sz="105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relations</a:t>
            </a:r>
            <a:r>
              <a:rPr dirty="0" sz="1050" spc="-3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50" spc="275" i="1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1150" spc="17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United</a:t>
            </a:r>
            <a:r>
              <a:rPr dirty="0" sz="105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States,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90">
                <a:solidFill>
                  <a:srgbClr val="727272"/>
                </a:solidFill>
                <a:latin typeface="Times New Roman"/>
                <a:cs typeface="Times New Roman"/>
              </a:rPr>
              <a:t>we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conseruct</a:t>
            </a:r>
            <a:r>
              <a:rPr dirty="0" sz="105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5D5D5D"/>
                </a:solidFill>
                <a:latin typeface="Times New Roman"/>
                <a:cs typeface="Times New Roman"/>
              </a:rPr>
              <a:t>model 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050" spc="345">
                <a:solidFill>
                  <a:srgbClr val="727272"/>
                </a:solidFill>
                <a:latin typeface="Times New Roman"/>
                <a:cs typeface="Times New Roman"/>
              </a:rPr>
              <a:t>'new 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growth </a:t>
            </a:r>
            <a:r>
              <a:rPr dirty="0" sz="1050" spc="110">
                <a:solidFill>
                  <a:srgbClr val="5D5D5D"/>
                </a:solidFill>
                <a:latin typeface="Times New Roman"/>
                <a:cs typeface="Times New Roman"/>
              </a:rPr>
              <a:t>tl-1.eory'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type </a:t>
            </a:r>
            <a:r>
              <a:rPr dirty="0" sz="1050" spc="254">
                <a:solidFill>
                  <a:srgbClr val="5D5D5D"/>
                </a:solidFill>
                <a:latin typeface="Times New Roman"/>
                <a:cs typeface="Times New Roman"/>
              </a:rPr>
              <a:t>to </a:t>
            </a:r>
            <a:r>
              <a:rPr dirty="0" sz="1050" spc="55">
                <a:solidFill>
                  <a:srgbClr val="727272"/>
                </a:solidFill>
                <a:latin typeface="Times New Roman"/>
                <a:cs typeface="Times New Roman"/>
              </a:rPr>
              <a:t>an..c-tlyze </a:t>
            </a:r>
            <a:r>
              <a:rPr dirty="0" sz="1050" spc="60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80">
                <a:solidFill>
                  <a:srgbClr val="5D5D5D"/>
                </a:solidFill>
                <a:latin typeface="Times New Roman"/>
                <a:cs typeface="Times New Roman"/>
              </a:rPr>
              <a:t>p  </a:t>
            </a:r>
            <a:r>
              <a:rPr dirty="0" sz="1050" spc="70">
                <a:solidFill>
                  <a:srgbClr val="5D5D5D"/>
                </a:solidFill>
                <a:latin typeface="Times New Roman"/>
                <a:cs typeface="Times New Roman"/>
              </a:rPr>
              <a:t>e </a:t>
            </a:r>
            <a:r>
              <a:rPr dirty="0" sz="1050" spc="55">
                <a:solidFill>
                  <a:srgbClr val="5D5D5D"/>
                </a:solidFill>
                <a:latin typeface="Times New Roman"/>
                <a:cs typeface="Times New Roman"/>
              </a:rPr>
              <a:t>rs </a:t>
            </a:r>
            <a:r>
              <a:rPr dirty="0" sz="1050" spc="120">
                <a:solidFill>
                  <a:srgbClr val="5D5D5D"/>
                </a:solidFill>
                <a:latin typeface="Times New Roman"/>
                <a:cs typeface="Times New Roman"/>
              </a:rPr>
              <a:t>is </a:t>
            </a:r>
            <a:r>
              <a:rPr dirty="0" sz="1050" spc="50">
                <a:solidFill>
                  <a:srgbClr val="A1A1A1"/>
                </a:solidFill>
                <a:latin typeface="Times New Roman"/>
                <a:cs typeface="Times New Roman"/>
              </a:rPr>
              <a:t>­ 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tence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of'</a:t>
            </a:r>
            <a:r>
              <a:rPr dirty="0" sz="1050" spc="-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black</a:t>
            </a:r>
            <a:r>
              <a:rPr dirty="0" sz="1050" spc="19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4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white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incon-ie</a:t>
            </a:r>
            <a:r>
              <a:rPr dirty="0" sz="1050" spc="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D5D5D"/>
                </a:solidFill>
                <a:latin typeface="Times New Roman"/>
                <a:cs typeface="Times New Roman"/>
              </a:rPr>
              <a:t>differen</a:t>
            </a:r>
            <a:r>
              <a:rPr dirty="0" sz="1050" spc="-1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5D5D5D"/>
                </a:solidFill>
                <a:latin typeface="Times New Roman"/>
                <a:cs typeface="Times New Roman"/>
              </a:rPr>
              <a:t>tials</a:t>
            </a:r>
            <a:r>
              <a:rPr dirty="0" sz="1050" spc="175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dirty="0" sz="1050" spc="10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5D5D5D"/>
                </a:solidFill>
                <a:latin typeface="Times New Roman"/>
                <a:cs typeface="Times New Roman"/>
              </a:rPr>
              <a:t>In</a:t>
            </a:r>
            <a:r>
              <a:rPr dirty="0" sz="1100" spc="2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5D5D5D"/>
                </a:solidFill>
                <a:latin typeface="Times New Roman"/>
                <a:cs typeface="Times New Roman"/>
              </a:rPr>
              <a:t>tl-us</a:t>
            </a:r>
            <a:endParaRPr sz="1050">
              <a:latin typeface="Times New Roman"/>
              <a:cs typeface="Times New Roman"/>
            </a:endParaRPr>
          </a:p>
          <a:p>
            <a:pPr marL="38100" marR="70485" indent="11430">
              <a:lnSpc>
                <a:spcPts val="1180"/>
              </a:lnSpc>
              <a:spcBef>
                <a:spcPts val="25"/>
              </a:spcBef>
            </a:pPr>
            <a:r>
              <a:rPr dirty="0" sz="1050" spc="200">
                <a:solidFill>
                  <a:srgbClr val="5D5D5D"/>
                </a:solidFill>
                <a:latin typeface="Times New Roman"/>
                <a:cs typeface="Times New Roman"/>
              </a:rPr>
              <a:t>n-iodel,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average </a:t>
            </a:r>
            <a:r>
              <a:rPr dirty="0" sz="1050" spc="229">
                <a:solidFill>
                  <a:srgbClr val="5D5D5D"/>
                </a:solidFill>
                <a:latin typeface="Times New Roman"/>
                <a:cs typeface="Times New Roman"/>
              </a:rPr>
              <a:t>hu:rnan </a:t>
            </a:r>
            <a:r>
              <a:rPr dirty="0" sz="1050" spc="175">
                <a:solidFill>
                  <a:srgbClr val="727272"/>
                </a:solidFill>
                <a:latin typeface="Times New Roman"/>
                <a:cs typeface="Times New Roman"/>
              </a:rPr>
              <a:t>cap.ital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or </a:t>
            </a: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social </a:t>
            </a:r>
            <a:r>
              <a:rPr dirty="0" sz="1050" spc="175">
                <a:solidFill>
                  <a:srgbClr val="727272"/>
                </a:solidFill>
                <a:latin typeface="Times New Roman"/>
                <a:cs typeface="Times New Roman"/>
              </a:rPr>
              <a:t>capit:al 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of' </a:t>
            </a: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a 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727272"/>
                </a:solidFill>
                <a:latin typeface="Times New Roman"/>
                <a:cs typeface="Times New Roman"/>
              </a:rPr>
              <a:t>com.n-,.unity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affects </a:t>
            </a:r>
            <a:r>
              <a:rPr dirty="0" sz="1050" spc="140">
                <a:solidFill>
                  <a:srgbClr val="5D5D5D"/>
                </a:solidFill>
                <a:latin typeface="Times New Roman"/>
                <a:cs typeface="Times New Roman"/>
              </a:rPr>
              <a:t>th</a:t>
            </a:r>
            <a:r>
              <a:rPr dirty="0" sz="1050" spc="140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e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accumulation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h 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u</a:t>
            </a:r>
            <a:r>
              <a:rPr dirty="0" sz="1050" spc="24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man </a:t>
            </a:r>
            <a:r>
              <a:rPr dirty="0" sz="1050" spc="165">
                <a:solidFill>
                  <a:srgbClr val="727272"/>
                </a:solidFill>
                <a:latin typeface="Times New Roman"/>
                <a:cs typeface="Times New Roman"/>
              </a:rPr>
              <a:t>capit:al</a:t>
            </a:r>
            <a:r>
              <a:rPr dirty="0" sz="1050" spc="-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D5D5D"/>
                </a:solidFill>
                <a:latin typeface="Times New Roman"/>
                <a:cs typeface="Times New Roman"/>
              </a:rPr>
              <a:t>by</a:t>
            </a:r>
            <a:endParaRPr sz="1050">
              <a:latin typeface="Times New Roman"/>
              <a:cs typeface="Times New Roman"/>
            </a:endParaRPr>
          </a:p>
          <a:p>
            <a:pPr marL="41910" marR="348615" indent="-11430">
              <a:lnSpc>
                <a:spcPct val="95700"/>
              </a:lnSpc>
              <a:spcBef>
                <a:spcPts val="20"/>
              </a:spcBef>
            </a:pP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individuals.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Th.is </a:t>
            </a:r>
            <a:r>
              <a:rPr dirty="0" sz="1050" spc="325">
                <a:solidFill>
                  <a:srgbClr val="5D5D5D"/>
                </a:solidFill>
                <a:latin typeface="Times New Roman"/>
                <a:cs typeface="Times New Roman"/>
              </a:rPr>
              <a:t>dynamic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externality </a:t>
            </a:r>
            <a:r>
              <a:rPr dirty="0" sz="1050" spc="220" i="1">
                <a:solidFill>
                  <a:srgbClr val="727272"/>
                </a:solidFill>
                <a:latin typeface="Arial"/>
                <a:cs typeface="Arial"/>
              </a:rPr>
              <a:t>is </a:t>
            </a:r>
            <a:r>
              <a:rPr dirty="0" sz="1050" spc="300">
                <a:solidFill>
                  <a:srgbClr val="5D5D5D"/>
                </a:solidFill>
                <a:latin typeface="Times New Roman"/>
                <a:cs typeface="Times New Roman"/>
              </a:rPr>
              <a:t>analogous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to 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neighborhood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effects</a:t>
            </a:r>
            <a:r>
              <a:rPr dirty="0" sz="105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analyzed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by</a:t>
            </a:r>
            <a:r>
              <a:rPr dirty="0" sz="105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poverty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analysts.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In  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cl-us </a:t>
            </a: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model, </a:t>
            </a:r>
            <a:r>
              <a:rPr dirty="0" sz="1050" spc="195">
                <a:solidFill>
                  <a:srgbClr val="5D5D5D"/>
                </a:solidFill>
                <a:latin typeface="Times New Roman"/>
                <a:cs typeface="Times New Roman"/>
              </a:rPr>
              <a:t>d.ifferences </a:t>
            </a:r>
            <a:r>
              <a:rPr dirty="0" sz="1000" spc="185">
                <a:solidFill>
                  <a:srgbClr val="5D5D5D"/>
                </a:solidFill>
                <a:latin typeface="Times New Roman"/>
                <a:cs typeface="Times New Roman"/>
              </a:rPr>
              <a:t>in </a:t>
            </a:r>
            <a:r>
              <a:rPr dirty="0" sz="1050" spc="380">
                <a:solidFill>
                  <a:srgbClr val="5D5D5D"/>
                </a:solidFill>
                <a:latin typeface="Times New Roman"/>
                <a:cs typeface="Times New Roman"/>
              </a:rPr>
              <a:t>human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capital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050" spc="5">
                <a:solidFill>
                  <a:srgbClr val="727272"/>
                </a:solidFill>
                <a:latin typeface="Times New Roman"/>
                <a:cs typeface="Times New Roman"/>
              </a:rPr>
              <a:t>.in</a:t>
            </a:r>
            <a:r>
              <a:rPr dirty="0" sz="1050" spc="5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1050" spc="5">
                <a:solidFill>
                  <a:srgbClr val="727272"/>
                </a:solidFill>
                <a:latin typeface="Times New Roman"/>
                <a:cs typeface="Times New Roman"/>
              </a:rPr>
              <a:t>c </a:t>
            </a:r>
            <a:r>
              <a:rPr dirty="0" sz="1050" spc="35">
                <a:solidFill>
                  <a:srgbClr val="727272"/>
                </a:solidFill>
                <a:latin typeface="Times New Roman"/>
                <a:cs typeface="Times New Roman"/>
              </a:rPr>
              <a:t>o 1n 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e  </a:t>
            </a:r>
            <a:r>
              <a:rPr dirty="0" sz="1050" spc="210">
                <a:solidFill>
                  <a:srgbClr val="5D5D5D"/>
                </a:solidFill>
                <a:latin typeface="Times New Roman"/>
                <a:cs typeface="Times New Roman"/>
              </a:rPr>
              <a:t>becvveen</a:t>
            </a: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groups</a:t>
            </a:r>
            <a:r>
              <a:rPr dirty="0" sz="105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can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5D5D5D"/>
                </a:solidFill>
                <a:latin typeface="Times New Roman"/>
                <a:cs typeface="Times New Roman"/>
              </a:rPr>
              <a:t>persist:</a:t>
            </a:r>
            <a:r>
              <a:rPr dirty="0" sz="1050" spc="-1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over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727272"/>
                </a:solidFill>
                <a:latin typeface="Times New Roman"/>
                <a:cs typeface="Times New Roman"/>
              </a:rPr>
              <a:t>tin-ie,</a:t>
            </a:r>
            <a:r>
              <a:rPr dirty="0" sz="105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even</a:t>
            </a:r>
            <a:r>
              <a:rPr dirty="0" sz="105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727272"/>
                </a:solidFill>
                <a:latin typeface="Times New Roman"/>
                <a:cs typeface="Times New Roman"/>
              </a:rPr>
              <a:t>when</a:t>
            </a:r>
            <a:r>
              <a:rPr dirty="0" sz="105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  <a:p>
            <a:pPr marL="45720" marR="175895">
              <a:lnSpc>
                <a:spcPts val="1180"/>
              </a:lnSpc>
              <a:spcBef>
                <a:spcPts val="30"/>
              </a:spcBef>
            </a:pP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current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generation</a:t>
            </a:r>
            <a:r>
              <a:rPr dirty="0" sz="1050" spc="1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appears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t:o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face</a:t>
            </a:r>
            <a:r>
              <a:rPr dirty="0" sz="105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5D5D5D"/>
                </a:solidFill>
                <a:latin typeface="Times New Roman"/>
                <a:cs typeface="Times New Roman"/>
              </a:rPr>
              <a:t>homogeneous</a:t>
            </a:r>
            <a:r>
              <a:rPr dirty="0" sz="1050" spc="1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prices 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3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rewards.</a:t>
            </a:r>
            <a:r>
              <a:rPr dirty="0" sz="1050" spc="16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particular,</a:t>
            </a:r>
            <a:r>
              <a:rPr dirty="0" sz="1050" spc="10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5D5D5D"/>
                </a:solidFill>
                <a:latin typeface="Times New Roman"/>
                <a:cs typeface="Times New Roman"/>
              </a:rPr>
              <a:t>damage</a:t>
            </a:r>
            <a:r>
              <a:rPr dirty="0" sz="1050" spc="1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inflicted</a:t>
            </a:r>
            <a:r>
              <a:rPr dirty="0" sz="1050" spc="1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by</a:t>
            </a:r>
            <a:r>
              <a:rPr dirty="0" sz="1050" spc="-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past</a:t>
            </a:r>
            <a:endParaRPr sz="1050">
              <a:latin typeface="Times New Roman"/>
              <a:cs typeface="Times New Roman"/>
            </a:endParaRPr>
          </a:p>
          <a:p>
            <a:pPr marL="41910" marR="5080" indent="3810">
              <a:lnSpc>
                <a:spcPct val="95700"/>
              </a:lnSpc>
              <a:spcBef>
                <a:spcPts val="20"/>
              </a:spcBef>
            </a:pP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oppress.ion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can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"veigh </a:t>
            </a:r>
            <a:r>
              <a:rPr dirty="0" sz="1050" spc="229">
                <a:solidFill>
                  <a:srgbClr val="5D5D5D"/>
                </a:solidFill>
                <a:latin typeface="Times New Roman"/>
                <a:cs typeface="Times New Roman"/>
              </a:rPr>
              <a:t>indefinitely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on 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fi.1.ttu:e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generations. 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Allowing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mobility 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between </a:t>
            </a:r>
            <a:r>
              <a:rPr dirty="0" sz="1050" spc="315">
                <a:solidFill>
                  <a:srgbClr val="5D5D5D"/>
                </a:solidFill>
                <a:latin typeface="Times New Roman"/>
                <a:cs typeface="Times New Roman"/>
              </a:rPr>
              <a:t>communities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can 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result: </a:t>
            </a:r>
            <a:r>
              <a:rPr dirty="0" sz="1050" spc="200">
                <a:solidFill>
                  <a:srgbClr val="5D5D5D"/>
                </a:solidFill>
                <a:latin typeface="Times New Roman"/>
                <a:cs typeface="Times New Roman"/>
              </a:rPr>
              <a:t>in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a  </a:t>
            </a: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transition</a:t>
            </a:r>
            <a:r>
              <a:rPr dirty="0" sz="1050" spc="1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period</a:t>
            </a:r>
            <a:r>
              <a:rPr dirty="0" sz="1050" spc="-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00" spc="265">
                <a:solidFill>
                  <a:srgbClr val="5D5D5D"/>
                </a:solidFill>
                <a:latin typeface="Times New Roman"/>
                <a:cs typeface="Times New Roman"/>
              </a:rPr>
              <a:t>in</a:t>
            </a:r>
            <a:r>
              <a:rPr dirty="0" sz="1000" spc="2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which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2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727272"/>
                </a:solidFill>
                <a:latin typeface="Times New Roman"/>
                <a:cs typeface="Times New Roman"/>
              </a:rPr>
              <a:t>most</a:t>
            </a:r>
            <a:r>
              <a:rPr dirty="0" sz="105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advantaged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members  </a:t>
            </a:r>
            <a:r>
              <a:rPr dirty="0" sz="1050" spc="165">
                <a:solidFill>
                  <a:srgbClr val="727272"/>
                </a:solidFill>
                <a:latin typeface="Times New Roman"/>
                <a:cs typeface="Times New Roman"/>
              </a:rPr>
              <a:t>oftl-,.e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minority</a:t>
            </a:r>
            <a:r>
              <a:rPr dirty="0" sz="1050" spc="13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benefit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5D5D5D"/>
                </a:solidFill>
                <a:latin typeface="Times New Roman"/>
                <a:cs typeface="Times New Roman"/>
              </a:rPr>
              <a:t>by</a:t>
            </a:r>
            <a:r>
              <a:rPr dirty="0" sz="1050" spc="2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joining</a:t>
            </a:r>
            <a:r>
              <a:rPr dirty="0" sz="1050" spc="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majority,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but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leave  </a:t>
            </a:r>
            <a:r>
              <a:rPr dirty="0" sz="1050" spc="340">
                <a:solidFill>
                  <a:srgbClr val="5D5D5D"/>
                </a:solidFill>
                <a:latin typeface="Times New Roman"/>
                <a:cs typeface="Times New Roman"/>
              </a:rPr>
              <a:t>behind </a:t>
            </a:r>
            <a:r>
              <a:rPr dirty="0" sz="1050" spc="350">
                <a:solidFill>
                  <a:srgbClr val="5D5D5D"/>
                </a:solidFill>
                <a:latin typeface="Times New Roman"/>
                <a:cs typeface="Times New Roman"/>
              </a:rPr>
              <a:t>an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impoverished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.minority 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com.mu.n.ity.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We 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exanune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254">
                <a:solidFill>
                  <a:srgbClr val="5D5D5D"/>
                </a:solidFill>
                <a:latin typeface="Times New Roman"/>
                <a:cs typeface="Times New Roman"/>
              </a:rPr>
              <a:t>roles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of </a:t>
            </a:r>
            <a:r>
              <a:rPr dirty="0" sz="1050" spc="365">
                <a:solidFill>
                  <a:srgbClr val="727272"/>
                </a:solidFill>
                <a:latin typeface="Times New Roman"/>
                <a:cs typeface="Times New Roman"/>
              </a:rPr>
              <a:t>work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place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integration, </a:t>
            </a:r>
            <a:r>
              <a:rPr dirty="0" sz="1050" spc="325">
                <a:solidFill>
                  <a:srgbClr val="5D5D5D"/>
                </a:solidFill>
                <a:latin typeface="Times New Roman"/>
                <a:cs typeface="Times New Roman"/>
              </a:rPr>
              <a:t>income  </a:t>
            </a:r>
            <a:r>
              <a:rPr dirty="0" sz="1050" spc="220">
                <a:solidFill>
                  <a:srgbClr val="5D5D5D"/>
                </a:solidFill>
                <a:latin typeface="Times New Roman"/>
                <a:cs typeface="Times New Roman"/>
              </a:rPr>
              <a:t>transfers,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educational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subsidies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in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achieving 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event:1..1.al 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equality </a:t>
            </a:r>
            <a:r>
              <a:rPr dirty="0" sz="1050" spc="220">
                <a:solidFill>
                  <a:srgbClr val="5D5D5D"/>
                </a:solidFill>
                <a:latin typeface="Times New Roman"/>
                <a:cs typeface="Times New Roman"/>
              </a:rPr>
              <a:t>becvveen 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races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390">
                <a:solidFill>
                  <a:srgbClr val="727272"/>
                </a:solidFill>
                <a:latin typeface="Times New Roman"/>
                <a:cs typeface="Times New Roman"/>
              </a:rPr>
              <a:t>show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that, </a:t>
            </a:r>
            <a:r>
              <a:rPr dirty="0" sz="1050" spc="330">
                <a:solidFill>
                  <a:srgbClr val="5D5D5D"/>
                </a:solidFill>
                <a:latin typeface="Times New Roman"/>
                <a:cs typeface="Times New Roman"/>
              </a:rPr>
              <a:t>under </a:t>
            </a: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some 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circumstances,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a </a:t>
            </a:r>
            <a:r>
              <a:rPr dirty="0" sz="1050" spc="26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arge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but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temporary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intervention </a:t>
            </a:r>
            <a:r>
              <a:rPr dirty="0" sz="1050" spc="385">
                <a:solidFill>
                  <a:srgbClr val="727272"/>
                </a:solidFill>
                <a:latin typeface="Times New Roman"/>
                <a:cs typeface="Times New Roman"/>
              </a:rPr>
              <a:t>may </a:t>
            </a:r>
            <a:r>
              <a:rPr dirty="0" sz="1050" spc="3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be</a:t>
            </a:r>
            <a:r>
              <a:rPr dirty="0" sz="1050" spc="9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successful</a:t>
            </a:r>
            <a:r>
              <a:rPr dirty="0" sz="1050" spc="6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while</a:t>
            </a:r>
            <a:r>
              <a:rPr dirty="0" sz="1050" spc="1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105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smaller</a:t>
            </a:r>
            <a:r>
              <a:rPr dirty="0" sz="105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pennanent:</a:t>
            </a:r>
            <a:r>
              <a:rPr dirty="0" sz="1050" spc="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27272"/>
                </a:solidFill>
                <a:latin typeface="Times New Roman"/>
                <a:cs typeface="Times New Roman"/>
              </a:rPr>
              <a:t>one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is</a:t>
            </a:r>
            <a:r>
              <a:rPr dirty="0" sz="105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5D5D5D"/>
                </a:solidFill>
                <a:latin typeface="Times New Roman"/>
                <a:cs typeface="Times New Roman"/>
              </a:rPr>
              <a:t>not.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70490" y="6732351"/>
            <a:ext cx="109474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370" b="1">
                <a:solidFill>
                  <a:srgbClr val="5D5D5D"/>
                </a:solidFill>
                <a:latin typeface="Times New Roman"/>
                <a:cs typeface="Times New Roman"/>
              </a:rPr>
              <a:t>Diane</a:t>
            </a:r>
            <a:r>
              <a:rPr dirty="0" sz="1200" spc="40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200" spc="395" b="1">
                <a:solidFill>
                  <a:srgbClr val="5D5D5D"/>
                </a:solidFill>
                <a:latin typeface="Times New Roman"/>
                <a:cs typeface="Times New Roman"/>
              </a:rPr>
              <a:t>Lye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1736" y="6973244"/>
            <a:ext cx="4987925" cy="218376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2856865" marR="5080" indent="11430">
              <a:lnSpc>
                <a:spcPct val="96500"/>
              </a:lnSpc>
              <a:spcBef>
                <a:spcPts val="150"/>
              </a:spcBef>
            </a:pPr>
            <a:r>
              <a:rPr dirty="0" sz="1050" spc="130" i="1">
                <a:solidFill>
                  <a:srgbClr val="727272"/>
                </a:solidFill>
                <a:latin typeface="Times New Roman"/>
                <a:cs typeface="Times New Roman"/>
              </a:rPr>
              <a:t>Paren-i:s' </a:t>
            </a:r>
            <a:r>
              <a:rPr dirty="0" sz="1000" spc="254" i="1">
                <a:solidFill>
                  <a:srgbClr val="5D5D5D"/>
                </a:solidFill>
                <a:latin typeface="Arial"/>
                <a:cs typeface="Arial"/>
              </a:rPr>
              <a:t>M"aritat</a:t>
            </a:r>
            <a:r>
              <a:rPr dirty="0" sz="1000" spc="-35" i="1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050" spc="215" i="1">
                <a:solidFill>
                  <a:srgbClr val="5D5D5D"/>
                </a:solidFill>
                <a:latin typeface="Times New Roman"/>
                <a:cs typeface="Times New Roman"/>
              </a:rPr>
              <a:t>Hia-ory  </a:t>
            </a:r>
            <a:r>
              <a:rPr dirty="0" sz="1050" spc="240" i="1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140" i="1">
                <a:solidFill>
                  <a:srgbClr val="727272"/>
                </a:solidFill>
                <a:latin typeface="Times New Roman"/>
                <a:cs typeface="Times New Roman"/>
              </a:rPr>
              <a:t>Suppor-i: </a:t>
            </a:r>
            <a:r>
              <a:rPr dirty="0" sz="1050" spc="229" i="1">
                <a:solidFill>
                  <a:srgbClr val="5D5D5D"/>
                </a:solidFill>
                <a:latin typeface="Times New Roman"/>
                <a:cs typeface="Times New Roman"/>
              </a:rPr>
              <a:t>Provided </a:t>
            </a:r>
            <a:r>
              <a:rPr dirty="0" sz="1000" spc="254" i="1">
                <a:solidFill>
                  <a:srgbClr val="5D5D5D"/>
                </a:solidFill>
                <a:latin typeface="Arial"/>
                <a:cs typeface="Arial"/>
              </a:rPr>
              <a:t>by  </a:t>
            </a:r>
            <a:r>
              <a:rPr dirty="0" sz="1050" spc="459" i="1">
                <a:solidFill>
                  <a:srgbClr val="5D5D5D"/>
                </a:solidFill>
                <a:latin typeface="Times New Roman"/>
                <a:cs typeface="Times New Roman"/>
              </a:rPr>
              <a:t>Adu# </a:t>
            </a:r>
            <a:r>
              <a:rPr dirty="0" sz="1050" spc="295" i="1">
                <a:solidFill>
                  <a:srgbClr val="727272"/>
                </a:solidFill>
                <a:latin typeface="Times New Roman"/>
                <a:cs typeface="Times New Roman"/>
              </a:rPr>
              <a:t>Children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(with 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Daniel 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I&lt;J.epinger 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and 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Steve</a:t>
            </a:r>
            <a:r>
              <a:rPr dirty="0" sz="105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McLaughlin).</a:t>
            </a:r>
            <a:endParaRPr sz="1050">
              <a:latin typeface="Times New Roman"/>
              <a:cs typeface="Times New Roman"/>
            </a:endParaRPr>
          </a:p>
          <a:p>
            <a:pPr marL="2868930" marR="102870" indent="-8255">
              <a:lnSpc>
                <a:spcPts val="1180"/>
              </a:lnSpc>
              <a:spcBef>
                <a:spcPts val="30"/>
              </a:spcBef>
            </a:pP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This </a:t>
            </a:r>
            <a:r>
              <a:rPr dirty="0" sz="1050" spc="155">
                <a:solidFill>
                  <a:srgbClr val="5D5D5D"/>
                </a:solidFill>
                <a:latin typeface="Times New Roman"/>
                <a:cs typeface="Times New Roman"/>
              </a:rPr>
              <a:t>project::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uses 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insights </a:t>
            </a: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from</a:t>
            </a:r>
            <a:r>
              <a:rPr dirty="0" sz="1050" spc="-6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sociology</a:t>
            </a:r>
            <a:endParaRPr sz="1050">
              <a:latin typeface="Times New Roman"/>
              <a:cs typeface="Times New Roman"/>
            </a:endParaRPr>
          </a:p>
          <a:p>
            <a:pPr marL="2868295">
              <a:lnSpc>
                <a:spcPts val="1190"/>
              </a:lnSpc>
            </a:pP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econol'llics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co</a:t>
            </a:r>
            <a:endParaRPr sz="1050">
              <a:latin typeface="Times New Roman"/>
              <a:cs typeface="Times New Roman"/>
            </a:endParaRPr>
          </a:p>
          <a:p>
            <a:pPr marL="2857500" marR="75565" indent="14604">
              <a:lnSpc>
                <a:spcPct val="96500"/>
              </a:lnSpc>
              <a:spcBef>
                <a:spcPts val="5"/>
              </a:spcBef>
              <a:tabLst>
                <a:tab pos="4595495" algn="l"/>
              </a:tabLst>
            </a:pPr>
            <a:r>
              <a:rPr dirty="0" sz="1050" spc="37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D5D5D"/>
                </a:solidFill>
                <a:latin typeface="Times New Roman"/>
                <a:cs typeface="Times New Roman"/>
              </a:rPr>
              <a:t>odel</a:t>
            </a:r>
            <a:r>
              <a:rPr dirty="0" sz="1050" spc="13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examine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5D5D5D"/>
                </a:solidFill>
                <a:latin typeface="Times New Roman"/>
                <a:cs typeface="Times New Roman"/>
              </a:rPr>
              <a:t>tl-,.e 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effects 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parents' 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1narita</a:t>
            </a:r>
            <a:r>
              <a:rPr dirty="0" sz="1050" spc="21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1050" spc="10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60">
                <a:solidFill>
                  <a:srgbClr val="5D5D5D"/>
                </a:solidFill>
                <a:latin typeface="Times New Roman"/>
                <a:cs typeface="Times New Roman"/>
              </a:rPr>
              <a:t>h.ist:01.i.es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90">
                <a:solidFill>
                  <a:srgbClr val="5D5D5D"/>
                </a:solidFill>
                <a:latin typeface="Times New Roman"/>
                <a:cs typeface="Times New Roman"/>
              </a:rPr>
              <a:t>on	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  <a:p>
            <a:pPr marL="18415" marR="88265" indent="-6350">
              <a:lnSpc>
                <a:spcPts val="1180"/>
              </a:lnSpc>
              <a:spcBef>
                <a:spcPts val="95"/>
              </a:spcBef>
            </a:pPr>
            <a:r>
              <a:rPr dirty="0" sz="1050" spc="305">
                <a:solidFill>
                  <a:srgbClr val="5D5D5D"/>
                </a:solidFill>
                <a:latin typeface="Times New Roman"/>
                <a:cs typeface="Times New Roman"/>
              </a:rPr>
              <a:t>supporc 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iliey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subsequently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receive </a:t>
            </a:r>
            <a:r>
              <a:rPr dirty="0" sz="1050" spc="370">
                <a:solidFill>
                  <a:srgbClr val="5D5D5D"/>
                </a:solidFill>
                <a:latin typeface="Times New Roman"/>
                <a:cs typeface="Times New Roman"/>
              </a:rPr>
              <a:t>from </a:t>
            </a:r>
            <a:r>
              <a:rPr dirty="0" sz="1050" spc="80">
                <a:solidFill>
                  <a:srgbClr val="5D5D5D"/>
                </a:solidFill>
                <a:latin typeface="Times New Roman"/>
                <a:cs typeface="Times New Roman"/>
              </a:rPr>
              <a:t>ch.eir: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adult 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children.</a:t>
            </a:r>
            <a:r>
              <a:rPr dirty="0" sz="1050" spc="12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405">
                <a:solidFill>
                  <a:srgbClr val="727272"/>
                </a:solidFill>
                <a:latin typeface="Times New Roman"/>
                <a:cs typeface="Times New Roman"/>
              </a:rPr>
              <a:t>Some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prefuninary</a:t>
            </a:r>
            <a:r>
              <a:rPr dirty="0" sz="1050" spc="14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results</a:t>
            </a:r>
            <a:r>
              <a:rPr dirty="0" sz="105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were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presented</a:t>
            </a:r>
            <a:r>
              <a:rPr dirty="0" sz="1050" spc="16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at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t:he  </a:t>
            </a:r>
            <a:r>
              <a:rPr dirty="0" sz="1100" spc="400">
                <a:solidFill>
                  <a:srgbClr val="5D5D5D"/>
                </a:solidFill>
                <a:latin typeface="Times New Roman"/>
                <a:cs typeface="Times New Roman"/>
              </a:rPr>
              <a:t>1992</a:t>
            </a:r>
            <a:r>
              <a:rPr dirty="0" sz="1100" spc="6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Population</a:t>
            </a:r>
            <a:r>
              <a:rPr dirty="0" sz="1050" spc="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Association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America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meetings.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996" y="1358090"/>
            <a:ext cx="3841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4834" y="1508566"/>
            <a:ext cx="30416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9685" marR="5080" indent="-7620">
              <a:lnSpc>
                <a:spcPts val="1250"/>
              </a:lnSpc>
              <a:spcBef>
                <a:spcPts val="155"/>
              </a:spcBef>
            </a:pP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div  </a:t>
            </a:r>
            <a:r>
              <a:rPr dirty="0" sz="1050" spc="345">
                <a:solidFill>
                  <a:srgbClr val="878787"/>
                </a:solidFill>
                <a:latin typeface="Times New Roman"/>
                <a:cs typeface="Times New Roman"/>
              </a:rPr>
              <a:t>em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1874" y="1817438"/>
            <a:ext cx="3524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part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2473" y="1967916"/>
            <a:ext cx="3676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also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97676" y="2126312"/>
            <a:ext cx="3683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p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ar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4123" y="2276788"/>
            <a:ext cx="3543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riag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1047" y="2427266"/>
            <a:ext cx="3683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imp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3722" y="2585663"/>
            <a:ext cx="3048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95">
                <a:solidFill>
                  <a:srgbClr val="727272"/>
                </a:solidFill>
                <a:latin typeface="Times New Roman"/>
                <a:cs typeface="Times New Roman"/>
              </a:rPr>
              <a:t>tl-ie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3722" y="2736139"/>
            <a:ext cx="3575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tran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73909" y="2886616"/>
            <a:ext cx="3441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vad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81629" y="3045011"/>
            <a:ext cx="29908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-635">
              <a:lnSpc>
                <a:spcPts val="1180"/>
              </a:lnSpc>
              <a:spcBef>
                <a:spcPts val="210"/>
              </a:spcBef>
            </a:pP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the  </a:t>
            </a:r>
            <a:r>
              <a:rPr dirty="0" sz="1050" spc="170">
                <a:solidFill>
                  <a:srgbClr val="727272"/>
                </a:solidFill>
                <a:latin typeface="Times New Roman"/>
                <a:cs typeface="Times New Roman"/>
              </a:rPr>
              <a:t>refl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8285" y="3345965"/>
            <a:ext cx="3340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78285" y="3504362"/>
            <a:ext cx="293370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 indent="10795">
              <a:lnSpc>
                <a:spcPct val="96500"/>
              </a:lnSpc>
              <a:spcBef>
                <a:spcPts val="150"/>
              </a:spcBef>
            </a:pP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to 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chi 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86860" y="3963712"/>
            <a:ext cx="2984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inv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86191" y="4114189"/>
            <a:ext cx="3086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atti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82030" y="4272584"/>
            <a:ext cx="3486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rela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89535" y="4354160"/>
            <a:ext cx="292735" cy="48514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to</a:t>
            </a:r>
            <a:endParaRPr sz="105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550"/>
              </a:spcBef>
            </a:pPr>
            <a:r>
              <a:rPr dirty="0" sz="1050" spc="145" i="1">
                <a:solidFill>
                  <a:srgbClr val="727272"/>
                </a:solidFill>
                <a:latin typeface="Times New Roman"/>
                <a:cs typeface="Times New Roman"/>
              </a:rPr>
              <a:t>Cig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97442" y="4803213"/>
            <a:ext cx="3302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0">
                <a:solidFill>
                  <a:srgbClr val="5D5D5D"/>
                </a:solidFill>
                <a:latin typeface="Times New Roman"/>
                <a:cs typeface="Times New Roman"/>
              </a:rPr>
              <a:t>tive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91408" y="4953689"/>
            <a:ext cx="290195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 indent="6350">
              <a:lnSpc>
                <a:spcPct val="96500"/>
              </a:lnSpc>
              <a:spcBef>
                <a:spcPts val="150"/>
              </a:spcBef>
            </a:pP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Un  </a:t>
            </a:r>
            <a:r>
              <a:rPr dirty="0" sz="1050" spc="325">
                <a:solidFill>
                  <a:srgbClr val="5D5D5D"/>
                </a:solidFill>
                <a:latin typeface="Times New Roman"/>
                <a:cs typeface="Times New Roman"/>
              </a:rPr>
              <a:t>pu  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94768" y="5420959"/>
            <a:ext cx="3136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>
                <a:solidFill>
                  <a:srgbClr val="5D5D5D"/>
                </a:solidFill>
                <a:latin typeface="Times New Roman"/>
                <a:cs typeface="Times New Roman"/>
              </a:rPr>
              <a:t>ing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94366" y="5571435"/>
            <a:ext cx="251460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9685" marR="5080" indent="-7620">
              <a:lnSpc>
                <a:spcPts val="1180"/>
              </a:lnSpc>
              <a:spcBef>
                <a:spcPts val="210"/>
              </a:spcBef>
            </a:pP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do 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ed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02005" y="5880309"/>
            <a:ext cx="3187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atta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97442" y="6030785"/>
            <a:ext cx="3143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5">
                <a:solidFill>
                  <a:srgbClr val="5D5D5D"/>
                </a:solidFill>
                <a:latin typeface="Times New Roman"/>
                <a:cs typeface="Times New Roman"/>
              </a:rPr>
              <a:t>tha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83399" y="6181263"/>
            <a:ext cx="257175" cy="3448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1115">
              <a:lnSpc>
                <a:spcPts val="1255"/>
              </a:lnSpc>
              <a:spcBef>
                <a:spcPts val="105"/>
              </a:spcBef>
            </a:pP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ad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55"/>
              </a:lnSpc>
            </a:pPr>
            <a:r>
              <a:rPr dirty="0" sz="1050" spc="130">
                <a:solidFill>
                  <a:srgbClr val="CFCFCF"/>
                </a:solidFill>
                <a:latin typeface="Times New Roman"/>
                <a:cs typeface="Times New Roman"/>
              </a:rPr>
              <a:t>·</a:t>
            </a:r>
            <a:r>
              <a:rPr dirty="0" sz="1050" spc="130">
                <a:solidFill>
                  <a:srgbClr val="5D5D5D"/>
                </a:solidFill>
                <a:latin typeface="Times New Roman"/>
                <a:cs typeface="Times New Roman"/>
              </a:rPr>
              <a:t>to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94768" y="6490136"/>
            <a:ext cx="3079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>
                <a:solidFill>
                  <a:srgbClr val="5D5D5D"/>
                </a:solidFill>
                <a:latin typeface="Times New Roman"/>
                <a:cs typeface="Times New Roman"/>
              </a:rPr>
              <a:t>ine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09912" y="6640613"/>
            <a:ext cx="257175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6500"/>
              </a:lnSpc>
              <a:spcBef>
                <a:spcPts val="150"/>
              </a:spcBef>
            </a:pP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ad  </a:t>
            </a: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tra 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9644" y="7099963"/>
            <a:ext cx="3219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exa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08039" y="7258359"/>
            <a:ext cx="264160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5715">
              <a:lnSpc>
                <a:spcPct val="96500"/>
              </a:lnSpc>
              <a:spcBef>
                <a:spcPts val="150"/>
              </a:spcBef>
            </a:pP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no  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tol  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scl-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05624" y="7852740"/>
            <a:ext cx="274320" cy="82740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 indent="5715">
              <a:lnSpc>
                <a:spcPct val="100000"/>
              </a:lnSpc>
              <a:spcBef>
                <a:spcPts val="760"/>
              </a:spcBef>
            </a:pPr>
            <a:r>
              <a:rPr dirty="0" sz="1200" spc="320" b="1">
                <a:solidFill>
                  <a:srgbClr val="5D5D5D"/>
                </a:solidFill>
                <a:latin typeface="Times New Roman"/>
                <a:cs typeface="Times New Roman"/>
              </a:rPr>
              <a:t>Ri</a:t>
            </a:r>
            <a:endParaRPr sz="1200">
              <a:latin typeface="Times New Roman"/>
              <a:cs typeface="Times New Roman"/>
            </a:endParaRPr>
          </a:p>
          <a:p>
            <a:pPr marL="24765" marR="5080" indent="-12700">
              <a:lnSpc>
                <a:spcPts val="1180"/>
              </a:lnSpc>
              <a:spcBef>
                <a:spcPts val="690"/>
              </a:spcBef>
            </a:pP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An 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of  </a:t>
            </a: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pa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13529" y="8652248"/>
            <a:ext cx="295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Act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4709" y="9455011"/>
            <a:ext cx="3683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00" b="1">
                <a:solidFill>
                  <a:srgbClr val="727272"/>
                </a:solidFill>
                <a:latin typeface="Courier New"/>
                <a:cs typeface="Courier New"/>
              </a:rPr>
              <a:t>lO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125" y="831581"/>
            <a:ext cx="7092315" cy="0"/>
          </a:xfrm>
          <a:custGeom>
            <a:avLst/>
            <a:gdLst/>
            <a:ahLst/>
            <a:cxnLst/>
            <a:rect l="l" t="t" r="r" b="b"/>
            <a:pathLst>
              <a:path w="7092315" h="0">
                <a:moveTo>
                  <a:pt x="0" y="0"/>
                </a:moveTo>
                <a:lnTo>
                  <a:pt x="709227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685" y="9416669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 h="0">
                <a:moveTo>
                  <a:pt x="0" y="0"/>
                </a:moveTo>
                <a:lnTo>
                  <a:pt x="713971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82773" y="521888"/>
            <a:ext cx="14757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40">
                <a:solidFill>
                  <a:srgbClr val="727272"/>
                </a:solidFill>
                <a:latin typeface="Arial"/>
                <a:cs typeface="Arial"/>
              </a:rPr>
              <a:t>1990-92</a:t>
            </a:r>
            <a:r>
              <a:rPr dirty="0" sz="900" spc="-2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900" spc="270">
                <a:solidFill>
                  <a:srgbClr val="727272"/>
                </a:solidFill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302" y="1326409"/>
            <a:ext cx="4551680" cy="4876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State</a:t>
            </a:r>
            <a:r>
              <a:rPr dirty="0" sz="10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county</a:t>
            </a:r>
            <a:r>
              <a:rPr dirty="0" sz="1050" spc="-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population</a:t>
            </a:r>
            <a:r>
              <a:rPr dirty="0" sz="105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projections- </a:t>
            </a:r>
            <a:r>
              <a:rPr dirty="0" sz="1050" spc="430">
                <a:solidFill>
                  <a:srgbClr val="727272"/>
                </a:solidFill>
                <a:latin typeface="Times New Roman"/>
                <a:cs typeface="Times New Roman"/>
              </a:rPr>
              <a:t>My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next</a:t>
            </a:r>
            <a:r>
              <a:rPr dirty="0" sz="105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n1ajor 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research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project: will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be an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analysis 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o£</a:t>
            </a:r>
            <a:r>
              <a:rPr dirty="0" sz="1050" spc="190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th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e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changing 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geography</a:t>
            </a:r>
            <a:r>
              <a:rPr dirty="0" sz="1050" spc="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1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E5E5E"/>
                </a:solidFill>
                <a:latin typeface="Times New Roman"/>
                <a:cs typeface="Times New Roman"/>
              </a:rPr>
              <a:t>poverty</a:t>
            </a:r>
            <a:r>
              <a:rPr dirty="0" sz="1050" spc="1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over</a:t>
            </a:r>
            <a:r>
              <a:rPr dirty="0" sz="105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85">
                <a:solidFill>
                  <a:srgbClr val="5E5E5E"/>
                </a:solidFill>
                <a:latin typeface="Times New Roman"/>
                <a:cs typeface="Times New Roman"/>
              </a:rPr>
              <a:t>t:he</a:t>
            </a:r>
            <a:r>
              <a:rPr dirty="0" sz="1050" spc="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past:</a:t>
            </a:r>
            <a:r>
              <a:rPr dirty="0" sz="105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30</a:t>
            </a:r>
            <a:r>
              <a:rPr dirty="0" sz="1050" spc="3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727272"/>
                </a:solidFill>
                <a:latin typeface="Times New Roman"/>
                <a:cs typeface="Times New Roman"/>
              </a:rPr>
              <a:t>years_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268" y="1920794"/>
            <a:ext cx="5022215" cy="352044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760"/>
              </a:spcBef>
            </a:pPr>
            <a:r>
              <a:rPr dirty="0" sz="1200" spc="370" b="1">
                <a:solidFill>
                  <a:srgbClr val="727272"/>
                </a:solidFill>
                <a:latin typeface="Times New Roman"/>
                <a:cs typeface="Times New Roman"/>
              </a:rPr>
              <a:t>Diane</a:t>
            </a:r>
            <a:r>
              <a:rPr dirty="0" sz="1200" spc="10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200" spc="285" b="1">
                <a:solidFill>
                  <a:srgbClr val="727272"/>
                </a:solidFill>
                <a:latin typeface="Times New Roman"/>
                <a:cs typeface="Times New Roman"/>
              </a:rPr>
              <a:t>.Morrison</a:t>
            </a:r>
            <a:endParaRPr sz="1200">
              <a:latin typeface="Times New Roman"/>
              <a:cs typeface="Times New Roman"/>
            </a:endParaRPr>
          </a:p>
          <a:p>
            <a:pPr marL="20955" marR="42545" indent="33020">
              <a:lnSpc>
                <a:spcPct val="96200"/>
              </a:lnSpc>
              <a:spcBef>
                <a:spcPts val="630"/>
              </a:spcBef>
            </a:pPr>
            <a:r>
              <a:rPr dirty="0" sz="1050" spc="260" i="1">
                <a:solidFill>
                  <a:srgbClr val="727272"/>
                </a:solidFill>
                <a:latin typeface="Times New Roman"/>
                <a:cs typeface="Times New Roman"/>
              </a:rPr>
              <a:t>Underst;anding</a:t>
            </a:r>
            <a:r>
              <a:rPr dirty="0" sz="1050" spc="-1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35" i="1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1050" spc="4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727272"/>
                </a:solidFill>
                <a:latin typeface="Times New Roman"/>
                <a:cs typeface="Times New Roman"/>
              </a:rPr>
              <a:t>Decision</a:t>
            </a:r>
            <a:r>
              <a:rPr dirty="0" sz="1050" spc="4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15" i="1">
                <a:solidFill>
                  <a:srgbClr val="727272"/>
                </a:solidFill>
                <a:latin typeface="Times New Roman"/>
                <a:cs typeface="Times New Roman"/>
              </a:rPr>
              <a:t>to</a:t>
            </a:r>
            <a:r>
              <a:rPr dirty="0" sz="1050" spc="22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 i="1">
                <a:solidFill>
                  <a:srgbClr val="727272"/>
                </a:solidFill>
                <a:latin typeface="Times New Roman"/>
                <a:cs typeface="Times New Roman"/>
              </a:rPr>
              <a:t>Use</a:t>
            </a:r>
            <a:r>
              <a:rPr dirty="0" sz="1050" spc="-5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55" i="1">
                <a:solidFill>
                  <a:srgbClr val="727272"/>
                </a:solidFill>
                <a:latin typeface="Times New Roman"/>
                <a:cs typeface="Times New Roman"/>
              </a:rPr>
              <a:t>Condo'WJ.S_</a:t>
            </a:r>
            <a:r>
              <a:rPr dirty="0" sz="1050" spc="26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This</a:t>
            </a:r>
            <a:r>
              <a:rPr dirty="0" sz="1050" spc="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project 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seeks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to: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(</a:t>
            </a:r>
            <a:r>
              <a:rPr dirty="0" sz="1000" spc="235">
                <a:solidFill>
                  <a:srgbClr val="727272"/>
                </a:solidFill>
                <a:latin typeface="Arial"/>
                <a:cs typeface="Arial"/>
              </a:rPr>
              <a:t>1) </a:t>
            </a:r>
            <a:r>
              <a:rPr dirty="0" sz="1050" spc="240">
                <a:solidFill>
                  <a:srgbClr val="5E5E5E"/>
                </a:solidFill>
                <a:latin typeface="Times New Roman"/>
                <a:cs typeface="Times New Roman"/>
              </a:rPr>
              <a:t>identify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correlates </a:t>
            </a:r>
            <a:r>
              <a:rPr dirty="0" sz="1050" spc="120">
                <a:solidFill>
                  <a:srgbClr val="727272"/>
                </a:solidFill>
                <a:latin typeface="Times New Roman"/>
                <a:cs typeface="Times New Roman"/>
              </a:rPr>
              <a:t>at-id </a:t>
            </a: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an.t:ecedents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of  </a:t>
            </a:r>
            <a:r>
              <a:rPr dirty="0" sz="1050" spc="395">
                <a:solidFill>
                  <a:srgbClr val="727272"/>
                </a:solidFill>
                <a:latin typeface="Times New Roman"/>
                <a:cs typeface="Times New Roman"/>
              </a:rPr>
              <a:t>condom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use</a:t>
            </a:r>
            <a:r>
              <a:rPr dirty="0" sz="1050" spc="-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415">
                <a:solidFill>
                  <a:srgbClr val="727272"/>
                </a:solidFill>
                <a:latin typeface="Times New Roman"/>
                <a:cs typeface="Times New Roman"/>
              </a:rPr>
              <a:t>among</a:t>
            </a:r>
            <a:r>
              <a:rPr dirty="0" sz="105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three</a:t>
            </a:r>
            <a:r>
              <a:rPr dirty="0" sz="1050" spc="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emerging</a:t>
            </a:r>
            <a:r>
              <a:rPr dirty="0" sz="1050" spc="1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E5E5E"/>
                </a:solidFill>
                <a:latin typeface="Times New Roman"/>
                <a:cs typeface="Times New Roman"/>
              </a:rPr>
              <a:t>high</a:t>
            </a:r>
            <a:r>
              <a:rPr dirty="0" sz="1050" spc="1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1050" spc="215">
                <a:solidFill>
                  <a:srgbClr val="5E5E5E"/>
                </a:solidFill>
                <a:latin typeface="Times New Roman"/>
                <a:cs typeface="Times New Roman"/>
              </a:rPr>
              <a:t>risk</a:t>
            </a:r>
            <a:r>
              <a:rPr dirty="0" sz="1050" spc="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groups</a:t>
            </a:r>
            <a:r>
              <a:rPr dirty="0" sz="105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for  </a:t>
            </a:r>
            <a:r>
              <a:rPr dirty="0" sz="1050" spc="409">
                <a:solidFill>
                  <a:srgbClr val="727272"/>
                </a:solidFill>
                <a:latin typeface="Times New Roman"/>
                <a:cs typeface="Times New Roman"/>
              </a:rPr>
              <a:t>STDs </a:t>
            </a:r>
            <a:r>
              <a:rPr dirty="0" sz="1050" spc="345">
                <a:solidFill>
                  <a:srgbClr val="5E5E5E"/>
                </a:solidFill>
                <a:latin typeface="Times New Roman"/>
                <a:cs typeface="Times New Roman"/>
              </a:rPr>
              <a:t>and </a:t>
            </a:r>
            <a:r>
              <a:rPr dirty="0" sz="1050" spc="355">
                <a:solidFill>
                  <a:srgbClr val="727272"/>
                </a:solidFill>
                <a:latin typeface="Times New Roman"/>
                <a:cs typeface="Times New Roman"/>
              </a:rPr>
              <a:t>AIDS: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heterosexual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adolescents, prostitutes, 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adults 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vvitl-1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multiple </a:t>
            </a:r>
            <a:r>
              <a:rPr dirty="0" sz="1050" spc="265">
                <a:solidFill>
                  <a:srgbClr val="5E5E5E"/>
                </a:solidFill>
                <a:latin typeface="Times New Roman"/>
                <a:cs typeface="Times New Roman"/>
              </a:rPr>
              <a:t>partners; (2)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compare </a:t>
            </a:r>
            <a:r>
              <a:rPr dirty="0" sz="1050" spc="210">
                <a:solidFill>
                  <a:srgbClr val="5E5E5E"/>
                </a:solidFill>
                <a:latin typeface="Times New Roman"/>
                <a:cs typeface="Times New Roman"/>
              </a:rPr>
              <a:t>beliefs,  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at:t:itu.des,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norn-is,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and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intentions </a:t>
            </a:r>
            <a:r>
              <a:rPr dirty="0" sz="1050" spc="220">
                <a:solidFill>
                  <a:srgbClr val="5E5E5E"/>
                </a:solidFill>
                <a:latin typeface="Times New Roman"/>
                <a:cs typeface="Times New Roman"/>
              </a:rPr>
              <a:t>t:oward </a:t>
            </a:r>
            <a:r>
              <a:rPr dirty="0" sz="1050" spc="300">
                <a:solidFill>
                  <a:srgbClr val="5E5E5E"/>
                </a:solidFill>
                <a:latin typeface="Times New Roman"/>
                <a:cs typeface="Times New Roman"/>
              </a:rPr>
              <a:t>using </a:t>
            </a:r>
            <a:r>
              <a:rPr dirty="0" sz="1050" spc="365">
                <a:solidFill>
                  <a:srgbClr val="727272"/>
                </a:solidFill>
                <a:latin typeface="Times New Roman"/>
                <a:cs typeface="Times New Roman"/>
              </a:rPr>
              <a:t>condoms  </a:t>
            </a:r>
            <a:r>
              <a:rPr dirty="0" sz="1050" spc="340">
                <a:solidFill>
                  <a:srgbClr val="5E5E5E"/>
                </a:solidFill>
                <a:latin typeface="Times New Roman"/>
                <a:cs typeface="Times New Roman"/>
              </a:rPr>
              <a:t>and </a:t>
            </a:r>
            <a:r>
              <a:rPr dirty="0" sz="1050" spc="375">
                <a:solidFill>
                  <a:srgbClr val="727272"/>
                </a:solidFill>
                <a:latin typeface="Times New Roman"/>
                <a:cs typeface="Times New Roman"/>
              </a:rPr>
              <a:t>condom </a:t>
            </a:r>
            <a:r>
              <a:rPr dirty="0" sz="1050" spc="315">
                <a:solidFill>
                  <a:srgbClr val="5E5E5E"/>
                </a:solidFill>
                <a:latin typeface="Times New Roman"/>
                <a:cs typeface="Times New Roman"/>
              </a:rPr>
              <a:t>use </a:t>
            </a:r>
            <a:r>
              <a:rPr dirty="0" sz="1050" spc="415">
                <a:solidFill>
                  <a:srgbClr val="727272"/>
                </a:solidFill>
                <a:latin typeface="Times New Roman"/>
                <a:cs typeface="Times New Roman"/>
              </a:rPr>
              <a:t>among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these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groups,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as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well </a:t>
            </a: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as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by 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gender</a:t>
            </a:r>
            <a:r>
              <a:rPr dirty="0" sz="1050" spc="1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race,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by</a:t>
            </a:r>
            <a:r>
              <a:rPr dirty="0" sz="105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steady</a:t>
            </a:r>
            <a:r>
              <a:rPr dirty="0" sz="1050" spc="-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vs.</a:t>
            </a:r>
            <a:r>
              <a:rPr dirty="0" sz="105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casual</a:t>
            </a:r>
            <a:r>
              <a:rPr dirty="0" sz="1050" spc="1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partners;</a:t>
            </a:r>
            <a:endParaRPr sz="1050">
              <a:latin typeface="Times New Roman"/>
              <a:cs typeface="Times New Roman"/>
            </a:endParaRPr>
          </a:p>
          <a:p>
            <a:pPr marL="24765" marR="5080" indent="6985">
              <a:lnSpc>
                <a:spcPts val="1180"/>
              </a:lnSpc>
              <a:spcBef>
                <a:spcPts val="30"/>
              </a:spcBef>
            </a:pP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(3) </a:t>
            </a:r>
            <a:r>
              <a:rPr dirty="0" sz="1050" spc="310">
                <a:solidFill>
                  <a:srgbClr val="5E5E5E"/>
                </a:solidFill>
                <a:latin typeface="Times New Roman"/>
                <a:cs typeface="Times New Roman"/>
              </a:rPr>
              <a:t>determine </a:t>
            </a:r>
            <a:r>
              <a:rPr dirty="0" sz="1050" spc="400">
                <a:solidFill>
                  <a:srgbClr val="5E5E5E"/>
                </a:solidFill>
                <a:latin typeface="Times New Roman"/>
                <a:cs typeface="Times New Roman"/>
              </a:rPr>
              <a:t>how </a:t>
            </a:r>
            <a:r>
              <a:rPr dirty="0" sz="1000" spc="295">
                <a:solidFill>
                  <a:srgbClr val="727272"/>
                </a:solidFill>
                <a:latin typeface="Times New Roman"/>
                <a:cs typeface="Times New Roman"/>
              </a:rPr>
              <a:t>well </a:t>
            </a:r>
            <a:r>
              <a:rPr dirty="0" sz="1050" spc="150">
                <a:solidFill>
                  <a:srgbClr val="5E5E5E"/>
                </a:solidFill>
                <a:latin typeface="Times New Roman"/>
                <a:cs typeface="Times New Roman"/>
              </a:rPr>
              <a:t>belief's </a:t>
            </a:r>
            <a:r>
              <a:rPr dirty="0" sz="1050" spc="5">
                <a:solidFill>
                  <a:srgbClr val="727272"/>
                </a:solidFill>
                <a:latin typeface="Times New Roman"/>
                <a:cs typeface="Times New Roman"/>
              </a:rPr>
              <a:t>a.t"l.d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attitudes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predict  </a:t>
            </a:r>
            <a:r>
              <a:rPr dirty="0" sz="1050" spc="395">
                <a:solidFill>
                  <a:srgbClr val="727272"/>
                </a:solidFill>
                <a:latin typeface="Times New Roman"/>
                <a:cs typeface="Times New Roman"/>
              </a:rPr>
              <a:t>condom</a:t>
            </a: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use</a:t>
            </a:r>
            <a:r>
              <a:rPr dirty="0" sz="1050" spc="-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intentions</a:t>
            </a:r>
            <a:r>
              <a:rPr dirty="0" sz="105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95">
                <a:solidFill>
                  <a:srgbClr val="727272"/>
                </a:solidFill>
                <a:latin typeface="Times New Roman"/>
                <a:cs typeface="Times New Roman"/>
              </a:rPr>
              <a:t>condom</a:t>
            </a:r>
            <a:r>
              <a:rPr dirty="0" sz="1050" spc="1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use</a:t>
            </a:r>
            <a:r>
              <a:rPr dirty="0" sz="105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E5E5E"/>
                </a:solidFill>
                <a:latin typeface="Times New Roman"/>
                <a:cs typeface="Times New Roman"/>
              </a:rPr>
              <a:t>behavior</a:t>
            </a:r>
            <a:r>
              <a:rPr dirty="0" sz="1050" spc="1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E5E5E"/>
                </a:solidFill>
                <a:latin typeface="Times New Roman"/>
                <a:cs typeface="Times New Roman"/>
              </a:rPr>
              <a:t>in</a:t>
            </a:r>
            <a:r>
              <a:rPr dirty="0" sz="1050" spc="3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each</a:t>
            </a:r>
            <a:endParaRPr sz="1050">
              <a:latin typeface="Times New Roman"/>
              <a:cs typeface="Times New Roman"/>
            </a:endParaRPr>
          </a:p>
          <a:p>
            <a:pPr marL="14604" marR="19685" indent="10160">
              <a:lnSpc>
                <a:spcPct val="95000"/>
              </a:lnSpc>
              <a:spcBef>
                <a:spcPts val="30"/>
              </a:spcBef>
            </a:pP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group;</a:t>
            </a:r>
            <a:r>
              <a:rPr dirty="0" sz="105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(4)</a:t>
            </a: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apply</a:t>
            </a:r>
            <a:r>
              <a:rPr dirty="0" sz="105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Fishbein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Ajzen's</a:t>
            </a:r>
            <a:r>
              <a:rPr dirty="0" sz="105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t:heory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reasoned 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action. </a:t>
            </a:r>
            <a:r>
              <a:rPr dirty="0" sz="1050" spc="204">
                <a:solidFill>
                  <a:srgbClr val="5E5E5E"/>
                </a:solidFill>
                <a:latin typeface="Times New Roman"/>
                <a:cs typeface="Times New Roman"/>
              </a:rPr>
              <a:t>to </a:t>
            </a:r>
            <a:r>
              <a:rPr dirty="0" sz="1050" spc="395">
                <a:solidFill>
                  <a:srgbClr val="727272"/>
                </a:solidFill>
                <a:latin typeface="Times New Roman"/>
                <a:cs typeface="Times New Roman"/>
              </a:rPr>
              <a:t>condom </a:t>
            </a:r>
            <a:r>
              <a:rPr dirty="0" sz="1050" spc="330">
                <a:solidFill>
                  <a:srgbClr val="5E5E5E"/>
                </a:solidFill>
                <a:latin typeface="Times New Roman"/>
                <a:cs typeface="Times New Roman"/>
              </a:rPr>
              <a:t>use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t:otest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the 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ability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factors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not  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specified </a:t>
            </a:r>
            <a:r>
              <a:rPr dirty="0" sz="1050" spc="295">
                <a:solidFill>
                  <a:srgbClr val="5E5E5E"/>
                </a:solidFill>
                <a:latin typeface="Times New Roman"/>
                <a:cs typeface="Times New Roman"/>
              </a:rPr>
              <a:t>by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050" spc="355">
                <a:solidFill>
                  <a:srgbClr val="5E5E5E"/>
                </a:solidFill>
                <a:latin typeface="Times New Roman"/>
                <a:cs typeface="Times New Roman"/>
              </a:rPr>
              <a:t>model 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t:oconu;.but:e 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to </a:t>
            </a:r>
            <a:r>
              <a:rPr dirty="0" sz="1050" spc="285">
                <a:solidFill>
                  <a:srgbClr val="5E5E5E"/>
                </a:solidFill>
                <a:latin typeface="Times New Roman"/>
                <a:cs typeface="Times New Roman"/>
              </a:rPr>
              <a:t>prediction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of 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behavioral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intention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to </a:t>
            </a:r>
            <a:r>
              <a:rPr dirty="0" sz="1050" spc="330">
                <a:solidFill>
                  <a:srgbClr val="5E5E5E"/>
                </a:solidFill>
                <a:latin typeface="Times New Roman"/>
                <a:cs typeface="Times New Roman"/>
              </a:rPr>
              <a:t>use </a:t>
            </a:r>
            <a:r>
              <a:rPr dirty="0" sz="1050" spc="345">
                <a:solidFill>
                  <a:srgbClr val="727272"/>
                </a:solidFill>
                <a:latin typeface="Times New Roman"/>
                <a:cs typeface="Times New Roman"/>
              </a:rPr>
              <a:t>condoms; 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(5) to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assess  the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strength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225">
                <a:solidFill>
                  <a:srgbClr val="5E5E5E"/>
                </a:solidFill>
                <a:latin typeface="Times New Roman"/>
                <a:cs typeface="Times New Roman"/>
              </a:rPr>
              <a:t>the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r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050" spc="265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ationship </a:t>
            </a:r>
            <a:r>
              <a:rPr dirty="0" sz="1050" spc="180">
                <a:solidFill>
                  <a:srgbClr val="5E5E5E"/>
                </a:solidFill>
                <a:latin typeface="Times New Roman"/>
                <a:cs typeface="Times New Roman"/>
              </a:rPr>
              <a:t>bet:vveen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intentions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and 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actual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use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of</a:t>
            </a:r>
            <a:r>
              <a:rPr dirty="0" sz="1050" spc="-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condoms.</a:t>
            </a:r>
            <a:endParaRPr sz="1050">
              <a:latin typeface="Times New Roman"/>
              <a:cs typeface="Times New Roman"/>
            </a:endParaRPr>
          </a:p>
          <a:p>
            <a:pPr marL="13970" marR="342900" indent="-1905">
              <a:lnSpc>
                <a:spcPct val="94200"/>
              </a:lnSpc>
              <a:spcBef>
                <a:spcPts val="685"/>
              </a:spcBef>
            </a:pP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After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intensive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prefuninary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research,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a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very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detailed 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questionnaire </a:t>
            </a:r>
            <a:r>
              <a:rPr dirty="0" sz="1050" spc="345">
                <a:solidFill>
                  <a:srgbClr val="727272"/>
                </a:solidFill>
                <a:latin typeface="Times New Roman"/>
                <a:cs typeface="Times New Roman"/>
              </a:rPr>
              <a:t>was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administered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to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over </a:t>
            </a:r>
            <a:r>
              <a:rPr dirty="0" sz="1000" spc="175">
                <a:solidFill>
                  <a:srgbClr val="5E5E5E"/>
                </a:solidFill>
                <a:latin typeface="Times New Roman"/>
                <a:cs typeface="Times New Roman"/>
              </a:rPr>
              <a:t>l </a:t>
            </a:r>
            <a:r>
              <a:rPr dirty="0" sz="1100" spc="300" b="1">
                <a:solidFill>
                  <a:srgbClr val="5E5E5E"/>
                </a:solidFill>
                <a:latin typeface="Times New Roman"/>
                <a:cs typeface="Times New Roman"/>
              </a:rPr>
              <a:t>,000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study 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participants</a:t>
            </a:r>
            <a:r>
              <a:rPr dirty="0" sz="105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s.unples</a:t>
            </a:r>
            <a:r>
              <a:rPr dirty="0" sz="105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70">
                <a:solidFill>
                  <a:srgbClr val="727272"/>
                </a:solidFill>
                <a:latin typeface="Times New Roman"/>
                <a:cs typeface="Times New Roman"/>
              </a:rPr>
              <a:t>from</a:t>
            </a:r>
            <a:r>
              <a:rPr dirty="0" sz="105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105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large</a:t>
            </a:r>
            <a:r>
              <a:rPr dirty="0" sz="1050" spc="7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5E5E5E"/>
                </a:solidFill>
                <a:latin typeface="Times New Roman"/>
                <a:cs typeface="Times New Roman"/>
              </a:rPr>
              <a:t>urban</a:t>
            </a:r>
            <a:r>
              <a:rPr dirty="0" sz="1050" spc="5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727272"/>
                </a:solidFill>
                <a:latin typeface="Times New Roman"/>
                <a:cs typeface="Times New Roman"/>
              </a:rPr>
              <a:t>CO"l..lll.t:y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public  </a:t>
            </a:r>
            <a:r>
              <a:rPr dirty="0" sz="1050" spc="295">
                <a:solidFill>
                  <a:srgbClr val="5E5E5E"/>
                </a:solidFill>
                <a:latin typeface="Times New Roman"/>
                <a:cs typeface="Times New Roman"/>
              </a:rPr>
              <a:t>health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d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epa.rt:m</a:t>
            </a:r>
            <a:r>
              <a:rPr dirty="0" sz="1050" spc="114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050" spc="-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10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75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95">
                <a:solidFill>
                  <a:srgbClr val="727272"/>
                </a:solidFill>
                <a:latin typeface="Times New Roman"/>
                <a:cs typeface="Times New Roman"/>
              </a:rPr>
              <a:t>at</a:t>
            </a:r>
            <a:r>
              <a:rPr dirty="0" sz="1050" spc="4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three</a:t>
            </a:r>
            <a:r>
              <a:rPr dirty="0" sz="1050" spc="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sites: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5E5E5E"/>
                </a:solidFill>
                <a:latin typeface="Times New Roman"/>
                <a:cs typeface="Times New Roman"/>
              </a:rPr>
              <a:t>t:he</a:t>
            </a:r>
            <a:r>
              <a:rPr dirty="0" sz="1050" spc="114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county</a:t>
            </a:r>
            <a:r>
              <a:rPr dirty="0" sz="1050" spc="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hospital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946" y="5405120"/>
            <a:ext cx="50012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7415" algn="l"/>
              </a:tabLst>
            </a:pPr>
            <a:r>
              <a:rPr dirty="0" sz="1050" spc="405">
                <a:solidFill>
                  <a:srgbClr val="727272"/>
                </a:solidFill>
                <a:latin typeface="Times New Roman"/>
                <a:cs typeface="Times New Roman"/>
              </a:rPr>
              <a:t>STD </a:t>
            </a:r>
            <a:r>
              <a:rPr dirty="0" sz="1050" spc="204">
                <a:solidFill>
                  <a:srgbClr val="5E5E5E"/>
                </a:solidFill>
                <a:latin typeface="Times New Roman"/>
                <a:cs typeface="Times New Roman"/>
              </a:rPr>
              <a:t>clinic, </a:t>
            </a:r>
            <a:r>
              <a:rPr dirty="0" sz="1050" spc="225">
                <a:solidFill>
                  <a:srgbClr val="5E5E5E"/>
                </a:solidFill>
                <a:latin typeface="Times New Roman"/>
                <a:cs typeface="Times New Roman"/>
              </a:rPr>
              <a:t>juvenile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detention,</a:t>
            </a:r>
            <a:r>
              <a:rPr dirty="0" sz="1050" spc="-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727272"/>
                </a:solidFill>
                <a:latin typeface="Times New Roman"/>
                <a:cs typeface="Times New Roman"/>
              </a:rPr>
              <a:t>a.i-:td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5">
                <a:solidFill>
                  <a:srgbClr val="5E5E5E"/>
                </a:solidFill>
                <a:latin typeface="Times New Roman"/>
                <a:cs typeface="Times New Roman"/>
              </a:rPr>
              <a:t>the	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county 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jaiL</a:t>
            </a:r>
            <a:r>
              <a:rPr dirty="0" sz="1050" spc="-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27272"/>
                </a:solidFill>
                <a:latin typeface="Times New Roman"/>
                <a:cs typeface="Times New Roman"/>
              </a:rPr>
              <a:t>Three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835" y="5555597"/>
            <a:ext cx="489902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5400" marR="5080" indent="-13335">
              <a:lnSpc>
                <a:spcPts val="1250"/>
              </a:lnSpc>
              <a:spcBef>
                <a:spcPts val="155"/>
              </a:spcBef>
            </a:pPr>
            <a:r>
              <a:rPr dirty="0" sz="1050" spc="290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1050" spc="290">
                <a:solidFill>
                  <a:srgbClr val="5E5E5E"/>
                </a:solidFill>
                <a:latin typeface="Times New Roman"/>
                <a:cs typeface="Times New Roman"/>
              </a:rPr>
              <a:t>months</a:t>
            </a:r>
            <a:r>
              <a:rPr dirty="0" sz="1050" spc="9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after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727272"/>
                </a:solidFill>
                <a:latin typeface="Times New Roman"/>
                <a:cs typeface="Times New Roman"/>
              </a:rPr>
              <a:t>t:b.e</a:t>
            </a:r>
            <a:r>
              <a:rPr dirty="0" sz="1050" spc="1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E5E5E"/>
                </a:solidFill>
                <a:latin typeface="Times New Roman"/>
                <a:cs typeface="Times New Roman"/>
              </a:rPr>
              <a:t>baseline</a:t>
            </a:r>
            <a:r>
              <a:rPr dirty="0" sz="1050" spc="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survey,</a:t>
            </a:r>
            <a:r>
              <a:rPr dirty="0" sz="105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z="1050" spc="10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follow-up</a:t>
            </a:r>
            <a:r>
              <a:rPr dirty="0" sz="105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survey</a:t>
            </a:r>
            <a:r>
              <a:rPr dirty="0" sz="105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5E5E5E"/>
                </a:solidFill>
                <a:latin typeface="Times New Roman"/>
                <a:cs typeface="Times New Roman"/>
              </a:rPr>
              <a:t>vvas 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ad.ministered</a:t>
            </a:r>
            <a:r>
              <a:rPr dirty="0" sz="105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85">
                <a:solidFill>
                  <a:srgbClr val="C1C1C1"/>
                </a:solidFill>
                <a:latin typeface="Times New Roman"/>
                <a:cs typeface="Times New Roman"/>
              </a:rPr>
              <a:t>·</a:t>
            </a:r>
            <a:r>
              <a:rPr dirty="0" sz="1050" spc="85">
                <a:solidFill>
                  <a:srgbClr val="727272"/>
                </a:solidFill>
                <a:latin typeface="Times New Roman"/>
                <a:cs typeface="Times New Roman"/>
              </a:rPr>
              <a:t>to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E5E5E"/>
                </a:solidFill>
                <a:latin typeface="Times New Roman"/>
                <a:cs typeface="Times New Roman"/>
              </a:rPr>
              <a:t>obtain</a:t>
            </a:r>
            <a:r>
              <a:rPr dirty="0" sz="1050" spc="-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E5E5E"/>
                </a:solidFill>
                <a:latin typeface="Times New Roman"/>
                <a:cs typeface="Times New Roman"/>
              </a:rPr>
              <a:t>information</a:t>
            </a:r>
            <a:r>
              <a:rPr dirty="0" sz="1050" spc="2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5E5E5E"/>
                </a:solidFill>
                <a:latin typeface="Times New Roman"/>
                <a:cs typeface="Times New Roman"/>
              </a:rPr>
              <a:t>about</a:t>
            </a:r>
            <a:r>
              <a:rPr dirty="0" sz="1050" spc="1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E5E5E"/>
                </a:solidFill>
                <a:latin typeface="Times New Roman"/>
                <a:cs typeface="Times New Roman"/>
              </a:rPr>
              <a:t>changes</a:t>
            </a:r>
            <a:r>
              <a:rPr dirty="0" sz="1050" spc="7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546" y="5864470"/>
            <a:ext cx="48964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19755" algn="l"/>
              </a:tabLst>
            </a:pPr>
            <a:r>
              <a:rPr dirty="0" sz="1050" spc="195">
                <a:solidFill>
                  <a:srgbClr val="5E5E5E"/>
                </a:solidFill>
                <a:latin typeface="Times New Roman"/>
                <a:cs typeface="Times New Roman"/>
              </a:rPr>
              <a:t>beliefs, </a:t>
            </a:r>
            <a:r>
              <a:rPr dirty="0" sz="1050" spc="315">
                <a:solidFill>
                  <a:srgbClr val="5E5E5E"/>
                </a:solidFill>
                <a:latin typeface="Times New Roman"/>
                <a:cs typeface="Times New Roman"/>
              </a:rPr>
              <a:t>norms,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or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behaviors,</a:t>
            </a:r>
            <a:r>
              <a:rPr dirty="0" sz="1050" spc="-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-25">
                <a:solidFill>
                  <a:srgbClr val="727272"/>
                </a:solidFill>
                <a:latin typeface="Times New Roman"/>
                <a:cs typeface="Times New Roman"/>
              </a:rPr>
              <a:t>a.i-:i.d</a:t>
            </a:r>
            <a:r>
              <a:rPr dirty="0" sz="1050" spc="1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-30">
                <a:solidFill>
                  <a:srgbClr val="727272"/>
                </a:solidFill>
                <a:latin typeface="Times New Roman"/>
                <a:cs typeface="Times New Roman"/>
              </a:rPr>
              <a:t>to	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provide</a:t>
            </a:r>
            <a:r>
              <a:rPr dirty="0" sz="105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E5E5E"/>
                </a:solidFill>
                <a:latin typeface="Times New Roman"/>
                <a:cs typeface="Times New Roman"/>
              </a:rPr>
              <a:t>longitudinal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128" y="6014946"/>
            <a:ext cx="20148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320">
                <a:solidFill>
                  <a:srgbClr val="5E5E5E"/>
                </a:solidFill>
                <a:latin typeface="Times New Roman"/>
                <a:cs typeface="Times New Roman"/>
              </a:rPr>
              <a:t>data</a:t>
            </a:r>
            <a:r>
              <a:rPr dirty="0" sz="1000" spc="6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for</a:t>
            </a:r>
            <a:r>
              <a:rPr dirty="0" sz="105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5E5E5E"/>
                </a:solidFill>
                <a:latin typeface="Times New Roman"/>
                <a:cs typeface="Times New Roman"/>
              </a:rPr>
              <a:t>model</a:t>
            </a:r>
            <a:r>
              <a:rPr dirty="0" sz="1050" spc="9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testing.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728" y="6244621"/>
            <a:ext cx="4862195" cy="249110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24130" marR="93345" indent="11430">
              <a:lnSpc>
                <a:spcPct val="96500"/>
              </a:lnSpc>
              <a:spcBef>
                <a:spcPts val="150"/>
              </a:spcBef>
            </a:pPr>
            <a:r>
              <a:rPr dirty="0" sz="1050" spc="260" i="1">
                <a:solidFill>
                  <a:srgbClr val="727272"/>
                </a:solidFill>
                <a:latin typeface="Times New Roman"/>
                <a:cs typeface="Times New Roman"/>
              </a:rPr>
              <a:t>Children's </a:t>
            </a:r>
            <a:r>
              <a:rPr dirty="0" sz="1050" spc="254" i="1">
                <a:solidFill>
                  <a:srgbClr val="727272"/>
                </a:solidFill>
                <a:latin typeface="Times New Roman"/>
                <a:cs typeface="Times New Roman"/>
              </a:rPr>
              <a:t>Conceptions </a:t>
            </a:r>
            <a:r>
              <a:rPr dirty="0" sz="1050" spc="220" i="1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430" i="1">
                <a:solidFill>
                  <a:srgbClr val="727272"/>
                </a:solidFill>
                <a:latin typeface="Times New Roman"/>
                <a:cs typeface="Times New Roman"/>
              </a:rPr>
              <a:t>AIDS </a:t>
            </a:r>
            <a:r>
              <a:rPr dirty="0" sz="1050" spc="400" i="1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050" spc="130" i="1">
                <a:solidFill>
                  <a:srgbClr val="727272"/>
                </a:solidFill>
                <a:latin typeface="Times New Roman"/>
                <a:cs typeface="Times New Roman"/>
              </a:rPr>
              <a:t>Rela-t:ed </a:t>
            </a:r>
            <a:r>
              <a:rPr dirty="0" sz="1050" spc="280" i="1">
                <a:solidFill>
                  <a:srgbClr val="5E5E5E"/>
                </a:solidFill>
                <a:latin typeface="Times New Roman"/>
                <a:cs typeface="Times New Roman"/>
              </a:rPr>
              <a:t>Risk  </a:t>
            </a:r>
            <a:r>
              <a:rPr dirty="0" sz="1050" spc="240" i="1">
                <a:solidFill>
                  <a:srgbClr val="5E5E5E"/>
                </a:solidFill>
                <a:latin typeface="Times New Roman"/>
                <a:cs typeface="Times New Roman"/>
              </a:rPr>
              <a:t>Behavior.</a:t>
            </a:r>
            <a:r>
              <a:rPr dirty="0" sz="1050" spc="65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This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727272"/>
                </a:solidFill>
                <a:latin typeface="Times New Roman"/>
                <a:cs typeface="Times New Roman"/>
              </a:rPr>
              <a:t>fivey</a:t>
            </a:r>
            <a:r>
              <a:rPr dirty="0" sz="1050" spc="10">
                <a:solidFill>
                  <a:srgbClr val="919191"/>
                </a:solidFill>
                <a:latin typeface="Times New Roman"/>
                <a:cs typeface="Times New Roman"/>
              </a:rPr>
              <a:t>-</a:t>
            </a:r>
            <a:r>
              <a:rPr dirty="0" sz="1050" spc="135">
                <a:solidFill>
                  <a:srgbClr val="919191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ear</a:t>
            </a:r>
            <a:r>
              <a:rPr dirty="0" sz="105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E5E5E"/>
                </a:solidFill>
                <a:latin typeface="Times New Roman"/>
                <a:cs typeface="Times New Roman"/>
              </a:rPr>
              <a:t>longitudinal</a:t>
            </a:r>
            <a:r>
              <a:rPr dirty="0" sz="1050" spc="17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study</a:t>
            </a:r>
            <a:r>
              <a:rPr dirty="0" sz="105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00" spc="130">
                <a:solidFill>
                  <a:srgbClr val="5E5E5E"/>
                </a:solidFill>
                <a:latin typeface="Times New Roman"/>
                <a:cs typeface="Times New Roman"/>
              </a:rPr>
              <a:t>-will</a:t>
            </a:r>
            <a:r>
              <a:rPr dirty="0" sz="1000" spc="1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5E5E5E"/>
                </a:solidFill>
                <a:latin typeface="Times New Roman"/>
                <a:cs typeface="Times New Roman"/>
              </a:rPr>
              <a:t>pl-ovide  </a:t>
            </a:r>
            <a:r>
              <a:rPr dirty="0" sz="1050" spc="225">
                <a:solidFill>
                  <a:srgbClr val="5E5E5E"/>
                </a:solidFill>
                <a:latin typeface="Times New Roman"/>
                <a:cs typeface="Times New Roman"/>
              </a:rPr>
              <a:t>an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empidcal </a:t>
            </a:r>
            <a:r>
              <a:rPr dirty="0" sz="1050" spc="215">
                <a:solidFill>
                  <a:srgbClr val="5E5E5E"/>
                </a:solidFill>
                <a:latin typeface="Times New Roman"/>
                <a:cs typeface="Times New Roman"/>
              </a:rPr>
              <a:t>basis 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:for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desigrl.ing </a:t>
            </a:r>
            <a:r>
              <a:rPr dirty="0" sz="1050" spc="405">
                <a:solidFill>
                  <a:srgbClr val="727272"/>
                </a:solidFill>
                <a:latin typeface="Times New Roman"/>
                <a:cs typeface="Times New Roman"/>
              </a:rPr>
              <a:t>AIDS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education 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pro­ 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grams</a:t>
            </a:r>
            <a:r>
              <a:rPr dirty="0" sz="105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for</a:t>
            </a:r>
            <a:r>
              <a:rPr dirty="0" sz="1050" spc="15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70">
                <a:solidFill>
                  <a:srgbClr val="727272"/>
                </a:solidFill>
                <a:latin typeface="Times New Roman"/>
                <a:cs typeface="Times New Roman"/>
              </a:rPr>
              <a:t>young</a:t>
            </a:r>
            <a:r>
              <a:rPr dirty="0" sz="105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children</a:t>
            </a:r>
            <a:r>
              <a:rPr dirty="0" sz="105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5E5E5E"/>
                </a:solidFill>
                <a:latin typeface="Times New Roman"/>
                <a:cs typeface="Times New Roman"/>
              </a:rPr>
              <a:t>t:hat:</a:t>
            </a:r>
            <a:r>
              <a:rPr dirty="0" sz="1050" spc="-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effectively</a:t>
            </a:r>
            <a:r>
              <a:rPr dirty="0" sz="105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prevent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E5E5E"/>
                </a:solidFill>
                <a:latin typeface="Times New Roman"/>
                <a:cs typeface="Times New Roman"/>
              </a:rPr>
              <a:t>dsky 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behaviors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and</a:t>
            </a:r>
            <a:r>
              <a:rPr dirty="0" sz="1050" spc="3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E5E5E"/>
                </a:solidFill>
                <a:latin typeface="Times New Roman"/>
                <a:cs typeface="Times New Roman"/>
              </a:rPr>
              <a:t>modify</a:t>
            </a:r>
            <a:r>
              <a:rPr dirty="0" sz="1050" spc="19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E5E5E"/>
                </a:solidFill>
                <a:latin typeface="Times New Roman"/>
                <a:cs typeface="Times New Roman"/>
              </a:rPr>
              <a:t>misconceptions</a:t>
            </a:r>
            <a:r>
              <a:rPr dirty="0" sz="1050" spc="1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27272"/>
                </a:solidFill>
                <a:latin typeface="Times New Roman"/>
                <a:cs typeface="Times New Roman"/>
              </a:rPr>
              <a:t>about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E5E5E"/>
                </a:solidFill>
                <a:latin typeface="Times New Roman"/>
                <a:cs typeface="Times New Roman"/>
              </a:rPr>
              <a:t>AIDS-</a:t>
            </a:r>
            <a:endParaRPr sz="1050">
              <a:latin typeface="Times New Roman"/>
              <a:cs typeface="Times New Roman"/>
            </a:endParaRPr>
          </a:p>
          <a:p>
            <a:pPr marL="12700" marR="5080" indent="6350">
              <a:lnSpc>
                <a:spcPct val="95500"/>
              </a:lnSpc>
              <a:spcBef>
                <a:spcPts val="605"/>
              </a:spcBef>
            </a:pP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Focus</a:t>
            </a:r>
            <a:r>
              <a:rPr dirty="0" sz="105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groups</a:t>
            </a:r>
            <a:r>
              <a:rPr dirty="0" sz="105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children</a:t>
            </a:r>
            <a:r>
              <a:rPr dirty="0" sz="105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are</a:t>
            </a:r>
            <a:r>
              <a:rPr dirty="0" sz="105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c"l..u-:rently</a:t>
            </a:r>
            <a:r>
              <a:rPr dirty="0" sz="1050" spc="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E5E5E"/>
                </a:solidFill>
                <a:latin typeface="Times New Roman"/>
                <a:cs typeface="Times New Roman"/>
              </a:rPr>
              <a:t>being</a:t>
            </a:r>
            <a:r>
              <a:rPr dirty="0" sz="1050" spc="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conducted 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to </a:t>
            </a:r>
            <a:r>
              <a:rPr dirty="0" sz="1050" spc="215">
                <a:solidFill>
                  <a:srgbClr val="5E5E5E"/>
                </a:solidFill>
                <a:latin typeface="Times New Roman"/>
                <a:cs typeface="Times New Roman"/>
              </a:rPr>
              <a:t>obt:ain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qualitative </a:t>
            </a:r>
            <a:r>
              <a:rPr dirty="0" sz="1050" spc="300">
                <a:solidFill>
                  <a:srgbClr val="5E5E5E"/>
                </a:solidFill>
                <a:latin typeface="Times New Roman"/>
                <a:cs typeface="Times New Roman"/>
              </a:rPr>
              <a:t>data </a:t>
            </a:r>
            <a:r>
              <a:rPr dirty="0" sz="1050" spc="360">
                <a:solidFill>
                  <a:srgbClr val="727272"/>
                </a:solidFill>
                <a:latin typeface="Times New Roman"/>
                <a:cs typeface="Times New Roman"/>
              </a:rPr>
              <a:t>on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children's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conceptions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of 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health</a:t>
            </a:r>
            <a:r>
              <a:rPr dirty="0" sz="1050" spc="10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00">
                <a:solidFill>
                  <a:srgbClr val="5E5E5E"/>
                </a:solidFill>
                <a:latin typeface="Times New Roman"/>
                <a:cs typeface="Times New Roman"/>
              </a:rPr>
              <a:t>il.l.ness</a:t>
            </a:r>
            <a:r>
              <a:rPr dirty="0" sz="1050" spc="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00">
                <a:solidFill>
                  <a:srgbClr val="5E5E5E"/>
                </a:solidFill>
                <a:latin typeface="Times New Roman"/>
                <a:cs typeface="Times New Roman"/>
              </a:rPr>
              <a:t>i.n</a:t>
            </a:r>
            <a:r>
              <a:rPr dirty="0" sz="1050" spc="1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E5E5E"/>
                </a:solidFill>
                <a:latin typeface="Times New Roman"/>
                <a:cs typeface="Times New Roman"/>
              </a:rPr>
              <a:t>order</a:t>
            </a:r>
            <a:r>
              <a:rPr dirty="0" sz="1050" spc="2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E5E5E"/>
                </a:solidFill>
                <a:latin typeface="Times New Roman"/>
                <a:cs typeface="Times New Roman"/>
              </a:rPr>
              <a:t>to</a:t>
            </a:r>
            <a:r>
              <a:rPr dirty="0" sz="1050" spc="1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construct</a:t>
            </a:r>
            <a:r>
              <a:rPr dirty="0" sz="105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emprncally</a:t>
            </a:r>
            <a:r>
              <a:rPr dirty="0" sz="1050" spc="1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valid  </a:t>
            </a:r>
            <a:r>
              <a:rPr dirty="0" sz="1050" spc="285">
                <a:solidFill>
                  <a:srgbClr val="5E5E5E"/>
                </a:solidFill>
                <a:latin typeface="Times New Roman"/>
                <a:cs typeface="Times New Roman"/>
              </a:rPr>
              <a:t>measures 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appropriate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to </a:t>
            </a:r>
            <a:r>
              <a:rPr dirty="0" sz="1050" spc="270">
                <a:solidFill>
                  <a:srgbClr val="5E5E5E"/>
                </a:solidFill>
                <a:latin typeface="Times New Roman"/>
                <a:cs typeface="Times New Roman"/>
              </a:rPr>
              <a:t>the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ages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the </a:t>
            </a:r>
            <a:r>
              <a:rPr dirty="0" sz="1050" spc="265">
                <a:solidFill>
                  <a:srgbClr val="5E5E5E"/>
                </a:solidFill>
                <a:latin typeface="Times New Roman"/>
                <a:cs typeface="Times New Roman"/>
              </a:rPr>
              <a:t>target </a:t>
            </a:r>
            <a:r>
              <a:rPr dirty="0" sz="1050" spc="290">
                <a:solidFill>
                  <a:srgbClr val="5E5E5E"/>
                </a:solidFill>
                <a:latin typeface="Times New Roman"/>
                <a:cs typeface="Times New Roman"/>
              </a:rPr>
              <a:t>popula­ 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tion. </a:t>
            </a:r>
            <a:r>
              <a:rPr dirty="0" sz="1050" spc="245">
                <a:solidFill>
                  <a:srgbClr val="5E5E5E"/>
                </a:solidFill>
                <a:latin typeface="Times New Roman"/>
                <a:cs typeface="Times New Roman"/>
              </a:rPr>
              <a:t>Baseline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interviews </a:t>
            </a:r>
            <a:r>
              <a:rPr dirty="0" sz="1050" spc="195">
                <a:solidFill>
                  <a:srgbClr val="5E5E5E"/>
                </a:solidFill>
                <a:latin typeface="Times New Roman"/>
                <a:cs typeface="Times New Roman"/>
              </a:rPr>
              <a:t>will </a:t>
            </a:r>
            <a:r>
              <a:rPr dirty="0" sz="1050" spc="245">
                <a:solidFill>
                  <a:srgbClr val="5E5E5E"/>
                </a:solidFill>
                <a:latin typeface="Times New Roman"/>
                <a:cs typeface="Times New Roman"/>
              </a:rPr>
              <a:t>be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conducted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with </a:t>
            </a:r>
            <a:r>
              <a:rPr dirty="0" sz="1050" spc="345">
                <a:solidFill>
                  <a:srgbClr val="727272"/>
                </a:solidFill>
                <a:latin typeface="Times New Roman"/>
                <a:cs typeface="Times New Roman"/>
              </a:rPr>
              <a:t>353 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children </a:t>
            </a:r>
            <a:r>
              <a:rPr dirty="0" sz="1050" spc="245">
                <a:solidFill>
                  <a:srgbClr val="5E5E5E"/>
                </a:solidFill>
                <a:latin typeface="Times New Roman"/>
                <a:cs typeface="Times New Roman"/>
              </a:rPr>
              <a:t>in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grades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3,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4,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5, </a:t>
            </a:r>
            <a:r>
              <a:rPr dirty="0" sz="1050" spc="315">
                <a:solidFill>
                  <a:srgbClr val="5E5E5E"/>
                </a:solidFill>
                <a:latin typeface="Times New Roman"/>
                <a:cs typeface="Times New Roman"/>
              </a:rPr>
              <a:t>and </a:t>
            </a:r>
            <a:r>
              <a:rPr dirty="0" sz="1050" spc="330">
                <a:solidFill>
                  <a:srgbClr val="5E5E5E"/>
                </a:solidFill>
                <a:latin typeface="Times New Roman"/>
                <a:cs typeface="Times New Roman"/>
              </a:rPr>
              <a:t>6 </a:t>
            </a:r>
            <a:r>
              <a:rPr dirty="0" sz="1050" spc="370">
                <a:solidFill>
                  <a:srgbClr val="5E5E5E"/>
                </a:solidFill>
                <a:latin typeface="Times New Roman"/>
                <a:cs typeface="Times New Roman"/>
              </a:rPr>
              <a:t>(N=l,412) </a:t>
            </a:r>
            <a:r>
              <a:rPr dirty="0" sz="1050" spc="325">
                <a:solidFill>
                  <a:srgbClr val="5E5E5E"/>
                </a:solidFill>
                <a:latin typeface="Times New Roman"/>
                <a:cs typeface="Times New Roman"/>
              </a:rPr>
              <a:t>in </a:t>
            </a:r>
            <a:r>
              <a:rPr dirty="0" sz="1050" spc="375">
                <a:solidFill>
                  <a:srgbClr val="727272"/>
                </a:solidFill>
                <a:latin typeface="Times New Roman"/>
                <a:cs typeface="Times New Roman"/>
              </a:rPr>
              <a:t>a  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mu.ltiethnic </a:t>
            </a:r>
            <a:r>
              <a:rPr dirty="0" sz="1050" spc="310">
                <a:solidFill>
                  <a:srgbClr val="5E5E5E"/>
                </a:solidFill>
                <a:latin typeface="Times New Roman"/>
                <a:cs typeface="Times New Roman"/>
              </a:rPr>
              <a:t>urban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school </a:t>
            </a:r>
            <a:r>
              <a:rPr dirty="0" sz="1050" spc="220">
                <a:solidFill>
                  <a:srgbClr val="5E5E5E"/>
                </a:solidFill>
                <a:latin typeface="Times New Roman"/>
                <a:cs typeface="Times New Roman"/>
              </a:rPr>
              <a:t>district. 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St:udy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participa1.ts  </a:t>
            </a:r>
            <a:r>
              <a:rPr dirty="0" sz="1000" spc="235">
                <a:solidFill>
                  <a:srgbClr val="5E5E5E"/>
                </a:solidFill>
                <a:latin typeface="Times New Roman"/>
                <a:cs typeface="Times New Roman"/>
              </a:rPr>
              <a:t>will </a:t>
            </a:r>
            <a:r>
              <a:rPr dirty="0" sz="1050" spc="220">
                <a:solidFill>
                  <a:srgbClr val="5E5E5E"/>
                </a:solidFill>
                <a:latin typeface="Times New Roman"/>
                <a:cs typeface="Times New Roman"/>
              </a:rPr>
              <a:t>ber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z="1050" spc="260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interviewed 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an.nu.ally 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for </a:t>
            </a:r>
            <a:r>
              <a:rPr dirty="0" sz="1050" spc="290">
                <a:solidFill>
                  <a:srgbClr val="5E5E5E"/>
                </a:solidFill>
                <a:latin typeface="Times New Roman"/>
                <a:cs typeface="Times New Roman"/>
              </a:rPr>
              <a:t>three</a:t>
            </a:r>
            <a:r>
              <a:rPr dirty="0" sz="1050" spc="-9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years.</a:t>
            </a:r>
            <a:endParaRPr sz="1050">
              <a:latin typeface="Times New Roman"/>
              <a:cs typeface="Times New Roman"/>
            </a:endParaRPr>
          </a:p>
          <a:p>
            <a:pPr marL="19685" marR="114300" indent="3810">
              <a:lnSpc>
                <a:spcPts val="1250"/>
              </a:lnSpc>
              <a:spcBef>
                <a:spcPts val="595"/>
              </a:spcBef>
            </a:pPr>
            <a:r>
              <a:rPr dirty="0" sz="1050" spc="320" i="1">
                <a:solidFill>
                  <a:srgbClr val="5E5E5E"/>
                </a:solidFill>
                <a:latin typeface="Times New Roman"/>
                <a:cs typeface="Times New Roman"/>
              </a:rPr>
              <a:t>Reducing</a:t>
            </a:r>
            <a:r>
              <a:rPr dirty="0" sz="1050" spc="6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20" i="1">
                <a:solidFill>
                  <a:srgbClr val="727272"/>
                </a:solidFill>
                <a:latin typeface="Times New Roman"/>
                <a:cs typeface="Times New Roman"/>
              </a:rPr>
              <a:t>Adolescents'</a:t>
            </a:r>
            <a:r>
              <a:rPr dirty="0" sz="1050" spc="14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5" i="1">
                <a:solidFill>
                  <a:srgbClr val="727272"/>
                </a:solidFill>
                <a:latin typeface="Times New Roman"/>
                <a:cs typeface="Times New Roman"/>
              </a:rPr>
              <a:t>Risk</a:t>
            </a:r>
            <a:r>
              <a:rPr dirty="0" sz="1050" spc="21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5E5E5E"/>
                </a:solidFill>
                <a:latin typeface="Times New Roman"/>
                <a:cs typeface="Times New Roman"/>
              </a:rPr>
              <a:t>of</a:t>
            </a:r>
            <a:r>
              <a:rPr dirty="0" sz="1050" spc="-6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95" i="1">
                <a:solidFill>
                  <a:srgbClr val="727272"/>
                </a:solidFill>
                <a:latin typeface="Times New Roman"/>
                <a:cs typeface="Times New Roman"/>
              </a:rPr>
              <a:t>AIDS.</a:t>
            </a:r>
            <a:r>
              <a:rPr dirty="0" sz="1050" spc="2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425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1050" spc="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major</a:t>
            </a:r>
            <a:r>
              <a:rPr dirty="0" sz="105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aiin</a:t>
            </a:r>
            <a:r>
              <a:rPr dirty="0" sz="1050" spc="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of 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this</a:t>
            </a:r>
            <a:r>
              <a:rPr dirty="0" sz="105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study</a:t>
            </a:r>
            <a:r>
              <a:rPr dirty="0" sz="1050" spc="15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E5E5E"/>
                </a:solidFill>
                <a:latin typeface="Times New Roman"/>
                <a:cs typeface="Times New Roman"/>
              </a:rPr>
              <a:t>is</a:t>
            </a:r>
            <a:r>
              <a:rPr dirty="0" sz="1050" spc="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to</a:t>
            </a: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E5E5E"/>
                </a:solidFill>
                <a:latin typeface="Times New Roman"/>
                <a:cs typeface="Times New Roman"/>
              </a:rPr>
              <a:t>design,</a:t>
            </a:r>
            <a:r>
              <a:rPr dirty="0" sz="1050" spc="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5E5E5E"/>
                </a:solidFill>
                <a:latin typeface="Times New Roman"/>
                <a:cs typeface="Times New Roman"/>
              </a:rPr>
              <a:t>i..tnplement,</a:t>
            </a:r>
            <a:r>
              <a:rPr dirty="0" sz="1050" spc="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and</a:t>
            </a:r>
            <a:r>
              <a:rPr dirty="0" sz="1050" spc="47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test</a:t>
            </a: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E5E5E"/>
                </a:solidFill>
                <a:latin typeface="Times New Roman"/>
                <a:cs typeface="Times New Roman"/>
              </a:rPr>
              <a:t>the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r>
              <a:rPr dirty="0" sz="1050" spc="3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050" spc="210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050" spc="210">
                <a:solidFill>
                  <a:srgbClr val="5E5E5E"/>
                </a:solidFill>
                <a:latin typeface="Times New Roman"/>
                <a:cs typeface="Times New Roman"/>
              </a:rPr>
              <a:t>ative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36218" y="1334329"/>
            <a:ext cx="187261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efficacy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interventio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2325" y="1484807"/>
            <a:ext cx="1798320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6510" marR="5080" indent="-4445">
              <a:lnSpc>
                <a:spcPts val="1250"/>
              </a:lnSpc>
              <a:spcBef>
                <a:spcPts val="155"/>
              </a:spcBef>
            </a:pP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het:erose..'&lt;ually</a:t>
            </a:r>
            <a:r>
              <a:rPr dirty="0" sz="105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active  </a:t>
            </a:r>
            <a:r>
              <a:rPr dirty="0" sz="1050" spc="33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1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other</a:t>
            </a:r>
            <a:r>
              <a:rPr dirty="0" sz="105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STDs-</a:t>
            </a:r>
            <a:r>
              <a:rPr dirty="0" sz="1050" spc="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727272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31923" y="1793679"/>
            <a:ext cx="18942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theory</a:t>
            </a: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reasoned</a:t>
            </a:r>
            <a:r>
              <a:rPr dirty="0" sz="1050" spc="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ac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39830" y="1944157"/>
            <a:ext cx="18065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0">
                <a:solidFill>
                  <a:srgbClr val="5E5E5E"/>
                </a:solidFill>
                <a:latin typeface="Times New Roman"/>
                <a:cs typeface="Times New Roman"/>
              </a:rPr>
              <a:t>theory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provides </a:t>
            </a:r>
            <a:r>
              <a:rPr dirty="0" sz="1050" spc="240">
                <a:solidFill>
                  <a:srgbClr val="5E5E5E"/>
                </a:solidFill>
                <a:latin typeface="Times New Roman"/>
                <a:cs typeface="Times New Roman"/>
              </a:rPr>
              <a:t>the</a:t>
            </a:r>
            <a:r>
              <a:rPr dirty="0" sz="1050" spc="-4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0987" y="2173831"/>
            <a:ext cx="187261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Heterosexually</a:t>
            </a:r>
            <a:r>
              <a:rPr dirty="0" sz="1050" spc="-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active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32325" y="2332228"/>
            <a:ext cx="18732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00">
                <a:solidFill>
                  <a:srgbClr val="5E5E5E"/>
                </a:solidFill>
                <a:latin typeface="Times New Roman"/>
                <a:cs typeface="Times New Roman"/>
              </a:rPr>
              <a:t>clinics </a:t>
            </a:r>
            <a:r>
              <a:rPr dirty="0" sz="1050" spc="210">
                <a:solidFill>
                  <a:srgbClr val="5E5E5E"/>
                </a:solidFill>
                <a:latin typeface="Times New Roman"/>
                <a:cs typeface="Times New Roman"/>
              </a:rPr>
              <a:t>for</a:t>
            </a:r>
            <a:r>
              <a:rPr dirty="0" sz="1050" spc="-7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27272"/>
                </a:solidFill>
                <a:latin typeface="Times New Roman"/>
                <a:cs typeface="Times New Roman"/>
              </a:rPr>
              <a:t>STD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1923" y="2482704"/>
            <a:ext cx="1827530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7620">
              <a:lnSpc>
                <a:spcPts val="1180"/>
              </a:lnSpc>
              <a:spcBef>
                <a:spcPts val="210"/>
              </a:spcBef>
            </a:pP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three 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sit:es,</a:t>
            </a:r>
            <a:r>
              <a:rPr dirty="0" sz="1050" spc="-1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E5E5E"/>
                </a:solidFill>
                <a:latin typeface="Times New Roman"/>
                <a:cs typeface="Times New Roman"/>
              </a:rPr>
              <a:t>including  </a:t>
            </a:r>
            <a:r>
              <a:rPr dirty="0" sz="1050" spc="229">
                <a:solidFill>
                  <a:srgbClr val="5E5E5E"/>
                </a:solidFill>
                <a:latin typeface="Times New Roman"/>
                <a:cs typeface="Times New Roman"/>
              </a:rPr>
              <a:t>the </a:t>
            </a:r>
            <a:r>
              <a:rPr dirty="0" sz="1050" spc="215">
                <a:solidFill>
                  <a:srgbClr val="727272"/>
                </a:solidFill>
                <a:latin typeface="Times New Roman"/>
                <a:cs typeface="Times New Roman"/>
              </a:rPr>
              <a:t>study </a:t>
            </a:r>
            <a:r>
              <a:rPr dirty="0" sz="1050" spc="145">
                <a:solidFill>
                  <a:srgbClr val="262626"/>
                </a:solidFill>
                <a:latin typeface="Times New Roman"/>
                <a:cs typeface="Times New Roman"/>
              </a:rPr>
              <a:t>.</a:t>
            </a:r>
            <a:r>
              <a:rPr dirty="0" sz="1050" spc="11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Measures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28579" y="2791578"/>
            <a:ext cx="18751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105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result:</a:t>
            </a:r>
            <a:r>
              <a:rPr dirty="0" sz="1050" spc="-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1050" spc="2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interve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47971" y="2942054"/>
            <a:ext cx="19545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5">
                <a:solidFill>
                  <a:srgbClr val="727272"/>
                </a:solidFill>
                <a:latin typeface="Times New Roman"/>
                <a:cs typeface="Times New Roman"/>
              </a:rPr>
              <a:t>p 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ost</a:t>
            </a:r>
            <a:r>
              <a:rPr dirty="0" sz="1050" spc="245">
                <a:solidFill>
                  <a:srgbClr val="919191"/>
                </a:solidFill>
                <a:latin typeface="Times New Roman"/>
                <a:cs typeface="Times New Roman"/>
              </a:rPr>
              <a:t>-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in tervention,</a:t>
            </a:r>
            <a:r>
              <a:rPr dirty="0" sz="1050" spc="-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5E5E5E"/>
                </a:solidFill>
                <a:latin typeface="Times New Roman"/>
                <a:cs typeface="Times New Roman"/>
              </a:rPr>
              <a:t>wit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32058" y="3100451"/>
            <a:ext cx="18745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>
                <a:solidFill>
                  <a:srgbClr val="5E5E5E"/>
                </a:solidFill>
                <a:latin typeface="Times New Roman"/>
                <a:cs typeface="Times New Roman"/>
              </a:rPr>
              <a:t>months</a:t>
            </a:r>
            <a:r>
              <a:rPr dirty="0" sz="1050" spc="-1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E5E5E"/>
                </a:solidFill>
                <a:latin typeface="Times New Roman"/>
                <a:cs typeface="Times New Roman"/>
              </a:rPr>
              <a:t>post: </a:t>
            </a:r>
            <a:r>
              <a:rPr dirty="0" sz="1050" spc="265">
                <a:solidFill>
                  <a:srgbClr val="5E5E5E"/>
                </a:solidFill>
                <a:latin typeface="Times New Roman"/>
                <a:cs typeface="Times New Roman"/>
              </a:rPr>
              <a:t>interven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8579" y="3250928"/>
            <a:ext cx="182562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changes</a:t>
            </a: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E5E5E"/>
                </a:solidFill>
                <a:latin typeface="Times New Roman"/>
                <a:cs typeface="Times New Roman"/>
              </a:rPr>
              <a:t>that:</a:t>
            </a:r>
            <a:r>
              <a:rPr dirty="0" sz="1050" spc="-1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E5E5E"/>
                </a:solidFill>
                <a:latin typeface="Times New Roman"/>
                <a:cs typeface="Times New Roman"/>
              </a:rPr>
              <a:t>have</a:t>
            </a:r>
            <a:r>
              <a:rPr dirty="0" sz="1050" spc="10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oc  </a:t>
            </a: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adolesccncs</a:t>
            </a:r>
            <a:r>
              <a:rPr dirty="0" sz="10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recruited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8847" y="3559801"/>
            <a:ext cx="18878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ducted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t:oprovide</a:t>
            </a:r>
            <a:r>
              <a:rPr dirty="0" sz="1050" spc="-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E5E5E"/>
                </a:solidFill>
                <a:latin typeface="Times New Roman"/>
                <a:cs typeface="Times New Roman"/>
              </a:rPr>
              <a:t>fee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28579" y="3710277"/>
            <a:ext cx="18751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>
                <a:solidFill>
                  <a:srgbClr val="5E5E5E"/>
                </a:solidFill>
                <a:latin typeface="Times New Roman"/>
                <a:cs typeface="Times New Roman"/>
              </a:rPr>
              <a:t>of</a:t>
            </a:r>
            <a:r>
              <a:rPr dirty="0" sz="1050" spc="3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vignettes</a:t>
            </a:r>
            <a:r>
              <a:rPr dirty="0" sz="10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27272"/>
                </a:solidFill>
                <a:latin typeface="Times New Roman"/>
                <a:cs typeface="Times New Roman"/>
              </a:rPr>
              <a:t>that:</a:t>
            </a:r>
            <a:r>
              <a:rPr dirty="0" sz="105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E5E5E"/>
                </a:solidFill>
                <a:latin typeface="Times New Roman"/>
                <a:cs typeface="Times New Roman"/>
              </a:rPr>
              <a:t>have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28579" y="3791852"/>
            <a:ext cx="1841500" cy="48514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621155" algn="l"/>
              </a:tabLst>
            </a:pPr>
            <a:r>
              <a:rPr dirty="0" sz="1050" spc="195">
                <a:solidFill>
                  <a:srgbClr val="727272"/>
                </a:solidFill>
                <a:latin typeface="Times New Roman"/>
                <a:cs typeface="Times New Roman"/>
              </a:rPr>
              <a:t>corn.rnu.nicat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050" spc="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1050" spc="-15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1050" spc="-500">
                <a:solidFill>
                  <a:srgbClr val="727272"/>
                </a:solidFill>
                <a:latin typeface="Times New Roman"/>
                <a:cs typeface="Times New Roman"/>
              </a:rPr>
              <a:t>d</a:t>
            </a:r>
            <a:r>
              <a:rPr dirty="0" sz="1050" spc="125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1050">
                <a:solidFill>
                  <a:srgbClr val="C1C1C1"/>
                </a:solidFill>
                <a:latin typeface="Times New Roman"/>
                <a:cs typeface="Times New Roman"/>
              </a:rPr>
              <a:t>	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ne</a:t>
            </a:r>
            <a:endParaRPr sz="10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550"/>
              </a:spcBef>
            </a:pPr>
            <a:r>
              <a:rPr dirty="0" sz="1050" spc="385" i="1">
                <a:solidFill>
                  <a:srgbClr val="727272"/>
                </a:solidFill>
                <a:latin typeface="Times New Roman"/>
                <a:cs typeface="Times New Roman"/>
              </a:rPr>
              <a:t>Drug </a:t>
            </a:r>
            <a:r>
              <a:rPr dirty="0" sz="1050" spc="350" i="1">
                <a:solidFill>
                  <a:srgbClr val="727272"/>
                </a:solidFill>
                <a:latin typeface="Times New Roman"/>
                <a:cs typeface="Times New Roman"/>
              </a:rPr>
              <a:t>Use</a:t>
            </a:r>
            <a:r>
              <a:rPr dirty="0" sz="1050" spc="350" i="1">
                <a:solidFill>
                  <a:srgbClr val="5E5E5E"/>
                </a:solidFill>
                <a:latin typeface="Times New Roman"/>
                <a:cs typeface="Times New Roman"/>
              </a:rPr>
              <a:t>and</a:t>
            </a:r>
            <a:r>
              <a:rPr dirty="0" sz="1050" spc="-150" i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20" i="1">
                <a:solidFill>
                  <a:srgbClr val="727272"/>
                </a:solidFill>
                <a:latin typeface="Times New Roman"/>
                <a:cs typeface="Times New Roman"/>
              </a:rPr>
              <a:t>Paren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39830" y="4248825"/>
            <a:ext cx="18669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to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provide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a </a:t>
            </a:r>
            <a:r>
              <a:rPr dirty="0" sz="1050" spc="105">
                <a:solidFill>
                  <a:srgbClr val="727272"/>
                </a:solidFill>
                <a:latin typeface="Times New Roman"/>
                <a:cs typeface="Times New Roman"/>
              </a:rPr>
              <a:t>nat:u.ral.</a:t>
            </a:r>
            <a:r>
              <a:rPr dirty="0" sz="1050" spc="-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5E5E5E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32325" y="4399302"/>
            <a:ext cx="18211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>
                <a:solidFill>
                  <a:srgbClr val="5E5E5E"/>
                </a:solidFill>
                <a:latin typeface="Times New Roman"/>
                <a:cs typeface="Times New Roman"/>
              </a:rPr>
              <a:t>runong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pregnant</a:t>
            </a:r>
            <a:r>
              <a:rPr dirty="0" sz="1050" spc="-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5E5E5E"/>
                </a:solidFill>
                <a:latin typeface="Times New Roman"/>
                <a:cs typeface="Times New Roman"/>
              </a:rPr>
              <a:t>a.r:i.d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28579" y="4557698"/>
            <a:ext cx="18757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2764" algn="l"/>
              </a:tabLst>
            </a:pPr>
            <a:r>
              <a:rPr dirty="0" sz="1050" spc="325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d</a:t>
            </a:r>
            <a:r>
              <a:rPr dirty="0" sz="1050" spc="47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050" spc="70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dirty="0" sz="1050" spc="245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050" spc="375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1050" spc="275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05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727272"/>
                </a:solidFill>
                <a:latin typeface="Times New Roman"/>
                <a:cs typeface="Times New Roman"/>
              </a:rPr>
              <a:t>a.t-:t</a:t>
            </a:r>
            <a:r>
              <a:rPr dirty="0" sz="1050" spc="10">
                <a:solidFill>
                  <a:srgbClr val="727272"/>
                </a:solidFill>
                <a:latin typeface="Times New Roman"/>
                <a:cs typeface="Times New Roman"/>
              </a:rPr>
              <a:t>d</a:t>
            </a:r>
            <a:r>
              <a:rPr dirty="0" sz="10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-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5E5E5E"/>
                </a:solidFill>
                <a:latin typeface="Times New Roman"/>
                <a:cs typeface="Times New Roman"/>
              </a:rPr>
              <a:t>th</a:t>
            </a:r>
            <a:r>
              <a:rPr dirty="0" sz="1050" spc="10">
                <a:solidFill>
                  <a:srgbClr val="5E5E5E"/>
                </a:solidFill>
                <a:latin typeface="Times New Roman"/>
                <a:cs typeface="Times New Roman"/>
              </a:rPr>
              <a:t>e</a:t>
            </a:r>
            <a:r>
              <a:rPr dirty="0" sz="1050">
                <a:solidFill>
                  <a:srgbClr val="5E5E5E"/>
                </a:solidFill>
                <a:latin typeface="Times New Roman"/>
                <a:cs typeface="Times New Roman"/>
              </a:rPr>
              <a:t>	</a:t>
            </a:r>
            <a:r>
              <a:rPr dirty="0" sz="1050" spc="175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3080" y="4708176"/>
            <a:ext cx="18243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Hypotheses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are</a:t>
            </a:r>
            <a:r>
              <a:rPr dirty="0" sz="1050" spc="-17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teste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6296" y="4858651"/>
            <a:ext cx="18802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variab</a:t>
            </a:r>
            <a:r>
              <a:rPr dirty="0" sz="1050" spc="225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050" spc="225">
                <a:solidFill>
                  <a:srgbClr val="727272"/>
                </a:solidFill>
                <a:latin typeface="Times New Roman"/>
                <a:cs typeface="Times New Roman"/>
              </a:rPr>
              <a:t>es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and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social</a:t>
            </a:r>
            <a:r>
              <a:rPr dirty="0" sz="1050" spc="-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E5E5E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33662" y="5017048"/>
            <a:ext cx="17995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bate,</a:t>
            </a:r>
            <a:r>
              <a:rPr dirty="0" sz="1050" spc="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27272"/>
                </a:solidFill>
                <a:latin typeface="Times New Roman"/>
                <a:cs typeface="Times New Roman"/>
              </a:rPr>
              <a:t>or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E5E5E"/>
                </a:solidFill>
                <a:latin typeface="Times New Roman"/>
                <a:cs typeface="Times New Roman"/>
              </a:rPr>
              <a:t>reduce</a:t>
            </a:r>
            <a:r>
              <a:rPr dirty="0" sz="1050" spc="12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5E5E5E"/>
                </a:solidFill>
                <a:latin typeface="Times New Roman"/>
                <a:cs typeface="Times New Roman"/>
              </a:rPr>
              <a:t>drug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20673" y="5167524"/>
            <a:ext cx="18738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9">
                <a:solidFill>
                  <a:srgbClr val="727272"/>
                </a:solidFill>
                <a:latin typeface="Times New Roman"/>
                <a:cs typeface="Times New Roman"/>
              </a:rPr>
              <a:t>adolescent:</a:t>
            </a:r>
            <a:r>
              <a:rPr dirty="0" sz="1050" spc="-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E5E5E"/>
                </a:solidFill>
                <a:latin typeface="Times New Roman"/>
                <a:cs typeface="Times New Roman"/>
              </a:rPr>
              <a:t>1nother_</a:t>
            </a:r>
            <a:r>
              <a:rPr dirty="0" sz="1050" spc="13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450">
                <a:solidFill>
                  <a:srgbClr val="5E5E5E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16512" y="5318002"/>
            <a:ext cx="187896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relationship</a:t>
            </a:r>
            <a:r>
              <a:rPr dirty="0" sz="1050" spc="15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27272"/>
                </a:solidFill>
                <a:latin typeface="Times New Roman"/>
                <a:cs typeface="Times New Roman"/>
              </a:rPr>
              <a:t>o:f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adoles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20673" y="5476399"/>
            <a:ext cx="18173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727272"/>
                </a:solidFill>
                <a:latin typeface="Times New Roman"/>
                <a:cs typeface="Times New Roman"/>
              </a:rPr>
              <a:t>attitudes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-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E5E5E"/>
                </a:solidFill>
                <a:latin typeface="Times New Roman"/>
                <a:cs typeface="Times New Roman"/>
              </a:rPr>
              <a:t>parenti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20673" y="5626875"/>
            <a:ext cx="18688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4">
                <a:solidFill>
                  <a:srgbClr val="5E5E5E"/>
                </a:solidFill>
                <a:latin typeface="Times New Roman"/>
                <a:cs typeface="Times New Roman"/>
              </a:rPr>
              <a:t>clilld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attachments,</a:t>
            </a:r>
            <a:r>
              <a:rPr dirty="0" sz="1050" spc="-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E5E5E"/>
                </a:solidFill>
                <a:latin typeface="Times New Roman"/>
                <a:cs typeface="Times New Roman"/>
              </a:rPr>
              <a:t>ch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2766" y="5700530"/>
            <a:ext cx="1856739" cy="65151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3335" indent="-1270">
              <a:lnSpc>
                <a:spcPct val="100000"/>
              </a:lnSpc>
              <a:spcBef>
                <a:spcPts val="710"/>
              </a:spcBef>
            </a:pPr>
            <a:r>
              <a:rPr dirty="0" sz="1050" spc="235">
                <a:solidFill>
                  <a:srgbClr val="5E5E5E"/>
                </a:solidFill>
                <a:latin typeface="Times New Roman"/>
                <a:cs typeface="Times New Roman"/>
              </a:rPr>
              <a:t>child•s </a:t>
            </a:r>
            <a:r>
              <a:rPr dirty="0" sz="1050" spc="210">
                <a:solidFill>
                  <a:srgbClr val="727272"/>
                </a:solidFill>
                <a:latin typeface="Times New Roman"/>
                <a:cs typeface="Times New Roman"/>
              </a:rPr>
              <a:t>problen:i</a:t>
            </a:r>
            <a:r>
              <a:rPr dirty="0" sz="105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beha</a:t>
            </a:r>
            <a:endParaRPr sz="1050">
              <a:latin typeface="Times New Roman"/>
              <a:cs typeface="Times New Roman"/>
            </a:endParaRPr>
          </a:p>
          <a:p>
            <a:pPr marL="20320" marR="5080" indent="-7620">
              <a:lnSpc>
                <a:spcPts val="1180"/>
              </a:lnSpc>
              <a:spcBef>
                <a:spcPts val="715"/>
              </a:spcBef>
            </a:pPr>
            <a:r>
              <a:rPr dirty="0" sz="1050" spc="55">
                <a:solidFill>
                  <a:srgbClr val="5E5E5E"/>
                </a:solidFill>
                <a:latin typeface="Times New Roman"/>
                <a:cs typeface="Times New Roman"/>
              </a:rPr>
              <a:t>T-...vo </a:t>
            </a:r>
            <a:r>
              <a:rPr dirty="0" sz="1050" spc="290">
                <a:solidFill>
                  <a:srgbClr val="727272"/>
                </a:solidFill>
                <a:latin typeface="Times New Roman"/>
                <a:cs typeface="Times New Roman"/>
              </a:rPr>
              <a:t>cohorts </a:t>
            </a:r>
            <a:r>
              <a:rPr dirty="0" sz="1050" spc="29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050" spc="-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prem  </a:t>
            </a:r>
            <a:r>
              <a:rPr dirty="0" sz="1050" spc="330">
                <a:solidFill>
                  <a:srgbClr val="727272"/>
                </a:solidFill>
                <a:latin typeface="Times New Roman"/>
                <a:cs typeface="Times New Roman"/>
              </a:rPr>
              <a:t>aged</a:t>
            </a:r>
            <a:r>
              <a:rPr dirty="0" sz="105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5E5E5E"/>
                </a:solidFill>
                <a:latin typeface="Times New Roman"/>
                <a:cs typeface="Times New Roman"/>
              </a:rPr>
              <a:t>17</a:t>
            </a:r>
            <a:r>
              <a:rPr dirty="0" sz="1050" spc="16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E5E5E"/>
                </a:solidFill>
                <a:latin typeface="Times New Roman"/>
                <a:cs typeface="Times New Roman"/>
              </a:rPr>
              <a:t>or</a:t>
            </a:r>
            <a:r>
              <a:rPr dirty="0" sz="1050" spc="15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27272"/>
                </a:solidFill>
                <a:latin typeface="Times New Roman"/>
                <a:cs typeface="Times New Roman"/>
              </a:rPr>
              <a:t>younger,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12498" y="6315899"/>
            <a:ext cx="18967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Cohort: </a:t>
            </a:r>
            <a:r>
              <a:rPr dirty="0" sz="1050" spc="185">
                <a:solidFill>
                  <a:srgbClr val="5E5E5E"/>
                </a:solidFill>
                <a:latin typeface="Times New Roman"/>
                <a:cs typeface="Times New Roman"/>
              </a:rPr>
              <a:t>l </a:t>
            </a:r>
            <a:r>
              <a:rPr dirty="0" sz="1050" spc="215">
                <a:solidFill>
                  <a:srgbClr val="5E5E5E"/>
                </a:solidFill>
                <a:latin typeface="Times New Roman"/>
                <a:cs typeface="Times New Roman"/>
              </a:rPr>
              <a:t>is </a:t>
            </a:r>
            <a:r>
              <a:rPr dirty="0" sz="1050" spc="295">
                <a:solidFill>
                  <a:srgbClr val="5E5E5E"/>
                </a:solidFill>
                <a:latin typeface="Times New Roman"/>
                <a:cs typeface="Times New Roman"/>
              </a:rPr>
              <a:t>a</a:t>
            </a:r>
            <a:r>
              <a:rPr dirty="0" sz="1050" spc="-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27272"/>
                </a:solidFill>
                <a:latin typeface="Times New Roman"/>
                <a:cs typeface="Times New Roman"/>
              </a:rPr>
              <a:t>continu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08711" y="6474296"/>
            <a:ext cx="19138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4885" algn="l"/>
              </a:tabLst>
            </a:pPr>
            <a:r>
              <a:rPr dirty="0" sz="1050" spc="110">
                <a:solidFill>
                  <a:srgbClr val="5E5E5E"/>
                </a:solidFill>
                <a:latin typeface="Times New Roman"/>
                <a:cs typeface="Times New Roman"/>
              </a:rPr>
              <a:t>whicl-:t</a:t>
            </a:r>
            <a:r>
              <a:rPr dirty="0" sz="1050" spc="14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727272"/>
                </a:solidFill>
                <a:latin typeface="Times New Roman"/>
                <a:cs typeface="Times New Roman"/>
              </a:rPr>
              <a:t>241	</a:t>
            </a:r>
            <a:r>
              <a:rPr dirty="0" sz="1050" spc="370">
                <a:solidFill>
                  <a:srgbClr val="727272"/>
                </a:solidFill>
                <a:latin typeface="Times New Roman"/>
                <a:cs typeface="Times New Roman"/>
              </a:rPr>
              <a:t>young</a:t>
            </a:r>
            <a:r>
              <a:rPr dirty="0" sz="105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27272"/>
                </a:solidFill>
                <a:latin typeface="Times New Roman"/>
                <a:cs typeface="Times New Roman"/>
              </a:rPr>
              <a:t>vvo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09839" y="6624773"/>
            <a:ext cx="1873250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5240" marR="5080" indent="-3175">
              <a:lnSpc>
                <a:spcPts val="1180"/>
              </a:lnSpc>
              <a:spcBef>
                <a:spcPts val="210"/>
              </a:spcBef>
            </a:pPr>
            <a:r>
              <a:rPr dirty="0" sz="1050" spc="370">
                <a:solidFill>
                  <a:srgbClr val="727272"/>
                </a:solidFill>
                <a:latin typeface="Times New Roman"/>
                <a:cs typeface="Times New Roman"/>
              </a:rPr>
              <a:t>18 </a:t>
            </a:r>
            <a:r>
              <a:rPr dirty="0" sz="1050" spc="340">
                <a:solidFill>
                  <a:srgbClr val="5E5E5E"/>
                </a:solidFill>
                <a:latin typeface="Times New Roman"/>
                <a:cs typeface="Times New Roman"/>
              </a:rPr>
              <a:t>months</a:t>
            </a:r>
            <a:r>
              <a:rPr dirty="0" sz="1050" spc="1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5E5E5E"/>
                </a:solidFill>
                <a:latin typeface="Times New Roman"/>
                <a:cs typeface="Times New Roman"/>
              </a:rPr>
              <a:t>postpa.i-ru </a:t>
            </a:r>
            <a:r>
              <a:rPr dirty="0" sz="1050" spc="1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250 </a:t>
            </a:r>
            <a:r>
              <a:rPr dirty="0" sz="1050" spc="250">
                <a:solidFill>
                  <a:srgbClr val="5E5E5E"/>
                </a:solidFill>
                <a:latin typeface="Times New Roman"/>
                <a:cs typeface="Times New Roman"/>
              </a:rPr>
              <a:t>premaritally</a:t>
            </a:r>
            <a:r>
              <a:rPr dirty="0" sz="1050" spc="-12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727272"/>
                </a:solidFill>
                <a:latin typeface="Times New Roman"/>
                <a:cs typeface="Times New Roman"/>
              </a:rPr>
              <a:t>pr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13434" y="6933646"/>
            <a:ext cx="18840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60">
                <a:solidFill>
                  <a:srgbClr val="727272"/>
                </a:solidFill>
                <a:latin typeface="Times New Roman"/>
                <a:cs typeface="Times New Roman"/>
              </a:rPr>
              <a:t>i:-ecruited </a:t>
            </a:r>
            <a:r>
              <a:rPr dirty="0" sz="1050" spc="210">
                <a:solidFill>
                  <a:srgbClr val="5E5E5E"/>
                </a:solidFill>
                <a:latin typeface="Times New Roman"/>
                <a:cs typeface="Times New Roman"/>
              </a:rPr>
              <a:t>and</a:t>
            </a:r>
            <a:r>
              <a:rPr dirty="0" sz="1050" spc="38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727272"/>
                </a:solidFill>
                <a:latin typeface="Times New Roman"/>
                <a:cs typeface="Times New Roman"/>
              </a:rPr>
              <a:t>£ollovve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16110" y="7084124"/>
            <a:ext cx="18491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0">
                <a:solidFill>
                  <a:srgbClr val="5E5E5E"/>
                </a:solidFill>
                <a:latin typeface="Times New Roman"/>
                <a:cs typeface="Times New Roman"/>
              </a:rPr>
              <a:t>through </a:t>
            </a:r>
            <a:r>
              <a:rPr dirty="0" sz="1050" spc="220">
                <a:solidFill>
                  <a:srgbClr val="5E5E5E"/>
                </a:solidFill>
                <a:latin typeface="Times New Roman"/>
                <a:cs typeface="Times New Roman"/>
              </a:rPr>
              <a:t>bin:h </a:t>
            </a:r>
            <a:r>
              <a:rPr dirty="0" sz="1050" spc="254">
                <a:solidFill>
                  <a:srgbClr val="5E5E5E"/>
                </a:solidFill>
                <a:latin typeface="Times New Roman"/>
                <a:cs typeface="Times New Roman"/>
              </a:rPr>
              <a:t>and</a:t>
            </a:r>
            <a:r>
              <a:rPr dirty="0" sz="1050" spc="19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t:h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97811" y="7369631"/>
            <a:ext cx="1876425" cy="98615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25" b="1">
                <a:solidFill>
                  <a:srgbClr val="727272"/>
                </a:solidFill>
                <a:latin typeface="Times New Roman"/>
                <a:cs typeface="Times New Roman"/>
              </a:rPr>
              <a:t>Peter </a:t>
            </a:r>
            <a:r>
              <a:rPr dirty="0" sz="1200" spc="330" b="1">
                <a:solidFill>
                  <a:srgbClr val="727272"/>
                </a:solidFill>
                <a:latin typeface="Times New Roman"/>
                <a:cs typeface="Times New Roman"/>
              </a:rPr>
              <a:t>E.</a:t>
            </a:r>
            <a:r>
              <a:rPr dirty="0" sz="1200" spc="-100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200" spc="440" b="1">
                <a:solidFill>
                  <a:srgbClr val="727272"/>
                </a:solidFill>
                <a:latin typeface="Times New Roman"/>
                <a:cs typeface="Times New Roman"/>
              </a:rPr>
              <a:t>Nute</a:t>
            </a:r>
            <a:endParaRPr sz="1200">
              <a:latin typeface="Times New Roman"/>
              <a:cs typeface="Times New Roman"/>
            </a:endParaRPr>
          </a:p>
          <a:p>
            <a:pPr algn="just" marL="15240" marR="5080" indent="15240">
              <a:lnSpc>
                <a:spcPct val="94200"/>
              </a:lnSpc>
              <a:spcBef>
                <a:spcPts val="655"/>
              </a:spcBef>
            </a:pPr>
            <a:r>
              <a:rPr dirty="0" sz="1050" spc="300" i="1">
                <a:solidFill>
                  <a:srgbClr val="727272"/>
                </a:solidFill>
                <a:latin typeface="Times New Roman"/>
                <a:cs typeface="Times New Roman"/>
              </a:rPr>
              <a:t>Ayurveda </a:t>
            </a:r>
            <a:r>
              <a:rPr dirty="0" sz="1050" spc="320" i="1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050" spc="13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60" i="1">
                <a:solidFill>
                  <a:srgbClr val="727272"/>
                </a:solidFill>
                <a:latin typeface="Times New Roman"/>
                <a:cs typeface="Times New Roman"/>
              </a:rPr>
              <a:t>Geneti  </a:t>
            </a:r>
            <a:r>
              <a:rPr dirty="0" sz="1050" spc="114">
                <a:solidFill>
                  <a:srgbClr val="727272"/>
                </a:solidFill>
                <a:latin typeface="Times New Roman"/>
                <a:cs typeface="Times New Roman"/>
              </a:rPr>
              <a:t>s"l..unmer </a:t>
            </a:r>
            <a:r>
              <a:rPr dirty="0" sz="1050" spc="12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385">
                <a:solidFill>
                  <a:srgbClr val="727272"/>
                </a:solidFill>
                <a:latin typeface="Times New Roman"/>
                <a:cs typeface="Times New Roman"/>
              </a:rPr>
              <a:t>1992</a:t>
            </a:r>
            <a:r>
              <a:rPr dirty="0" sz="110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27272"/>
                </a:solidFill>
                <a:latin typeface="Times New Roman"/>
                <a:cs typeface="Times New Roman"/>
              </a:rPr>
              <a:t>wer  </a:t>
            </a:r>
            <a:r>
              <a:rPr dirty="0" sz="1050" spc="155">
                <a:solidFill>
                  <a:srgbClr val="727272"/>
                </a:solidFill>
                <a:latin typeface="Times New Roman"/>
                <a:cs typeface="Times New Roman"/>
              </a:rPr>
              <a:t>vievvs </a:t>
            </a:r>
            <a:r>
              <a:rPr dirty="0" sz="1050" spc="15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165">
                <a:solidFill>
                  <a:srgbClr val="5E5E5E"/>
                </a:solidFill>
                <a:latin typeface="Times New Roman"/>
                <a:cs typeface="Times New Roman"/>
              </a:rPr>
              <a:t>inheJ.;.ted </a:t>
            </a:r>
            <a:r>
              <a:rPr dirty="0" sz="1050" spc="225">
                <a:solidFill>
                  <a:srgbClr val="5E5E5E"/>
                </a:solidFill>
                <a:latin typeface="Times New Roman"/>
                <a:cs typeface="Times New Roman"/>
              </a:rPr>
              <a:t>dis  </a:t>
            </a:r>
            <a:r>
              <a:rPr dirty="0" sz="1050" spc="275">
                <a:solidFill>
                  <a:srgbClr val="5E5E5E"/>
                </a:solidFill>
                <a:latin typeface="Times New Roman"/>
                <a:cs typeface="Times New Roman"/>
              </a:rPr>
              <a:t>and </a:t>
            </a:r>
            <a:r>
              <a:rPr dirty="0" sz="1050" spc="245">
                <a:solidFill>
                  <a:srgbClr val="5E5E5E"/>
                </a:solidFill>
                <a:latin typeface="Times New Roman"/>
                <a:cs typeface="Times New Roman"/>
              </a:rPr>
              <a:t>allopathic</a:t>
            </a:r>
            <a:r>
              <a:rPr dirty="0" sz="1050" spc="95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E5E5E"/>
                </a:solidFill>
                <a:latin typeface="Times New Roman"/>
                <a:cs typeface="Times New Roman"/>
              </a:rPr>
              <a:t>("west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05529" y="8327536"/>
            <a:ext cx="19069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75">
                <a:solidFill>
                  <a:srgbClr val="5E5E5E"/>
                </a:solidFill>
                <a:latin typeface="Times New Roman"/>
                <a:cs typeface="Times New Roman"/>
              </a:rPr>
              <a:t>inr:erviews </a:t>
            </a:r>
            <a:r>
              <a:rPr dirty="0" sz="1050" spc="185">
                <a:solidFill>
                  <a:srgbClr val="5E5E5E"/>
                </a:solidFill>
                <a:latin typeface="Times New Roman"/>
                <a:cs typeface="Times New Roman"/>
              </a:rPr>
              <a:t>of</a:t>
            </a:r>
            <a:r>
              <a:rPr dirty="0" sz="1050" spc="3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727272"/>
                </a:solidFill>
                <a:latin typeface="Times New Roman"/>
                <a:cs typeface="Times New Roman"/>
              </a:rPr>
              <a:t>a.yurvedi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4859" y="8478011"/>
            <a:ext cx="18992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>
                <a:solidFill>
                  <a:srgbClr val="727272"/>
                </a:solidFill>
                <a:latin typeface="Times New Roman"/>
                <a:cs typeface="Times New Roman"/>
              </a:rPr>
              <a:t>as </a:t>
            </a:r>
            <a:r>
              <a:rPr dirty="0" sz="1050" spc="260">
                <a:solidFill>
                  <a:srgbClr val="5E5E5E"/>
                </a:solidFill>
                <a:latin typeface="Times New Roman"/>
                <a:cs typeface="Times New Roman"/>
              </a:rPr>
              <a:t>observations</a:t>
            </a:r>
            <a:r>
              <a:rPr dirty="0" sz="1050" spc="-114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E5E5E"/>
                </a:solidFill>
                <a:latin typeface="Times New Roman"/>
                <a:cs typeface="Times New Roman"/>
              </a:rPr>
              <a:t>in </a:t>
            </a:r>
            <a:r>
              <a:rPr dirty="0" sz="1050" spc="204">
                <a:solidFill>
                  <a:srgbClr val="5E5E5E"/>
                </a:solidFill>
                <a:latin typeface="Times New Roman"/>
                <a:cs typeface="Times New Roman"/>
              </a:rPr>
              <a:t>clin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97622" y="8636407"/>
            <a:ext cx="18967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0">
                <a:solidFill>
                  <a:srgbClr val="5E5E5E"/>
                </a:solidFill>
                <a:latin typeface="Times New Roman"/>
                <a:cs typeface="Times New Roman"/>
              </a:rPr>
              <a:t>graduate</a:t>
            </a:r>
            <a:r>
              <a:rPr dirty="0" sz="1050" spc="1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27272"/>
                </a:solidFill>
                <a:latin typeface="Times New Roman"/>
                <a:cs typeface="Times New Roman"/>
              </a:rPr>
              <a:t>schools,</a:t>
            </a:r>
            <a:r>
              <a:rPr dirty="0" sz="105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29709" y="8786885"/>
            <a:ext cx="2199005" cy="8794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73685" marR="5080" indent="-1270">
              <a:lnSpc>
                <a:spcPts val="1180"/>
              </a:lnSpc>
              <a:spcBef>
                <a:spcPts val="210"/>
              </a:spcBef>
            </a:pPr>
            <a:r>
              <a:rPr dirty="0" sz="1050" spc="235">
                <a:solidFill>
                  <a:srgbClr val="727272"/>
                </a:solidFill>
                <a:latin typeface="Times New Roman"/>
                <a:cs typeface="Times New Roman"/>
              </a:rPr>
              <a:t>in </a:t>
            </a:r>
            <a:r>
              <a:rPr dirty="0" sz="1050" spc="270">
                <a:solidFill>
                  <a:srgbClr val="727272"/>
                </a:solidFill>
                <a:latin typeface="Times New Roman"/>
                <a:cs typeface="Times New Roman"/>
              </a:rPr>
              <a:t>Calcutta, </a:t>
            </a:r>
            <a:r>
              <a:rPr dirty="0" sz="1050" spc="265">
                <a:solidFill>
                  <a:srgbClr val="5E5E5E"/>
                </a:solidFill>
                <a:latin typeface="Times New Roman"/>
                <a:cs typeface="Times New Roman"/>
              </a:rPr>
              <a:t>Visakhap  </a:t>
            </a:r>
            <a:r>
              <a:rPr dirty="0" sz="1050" spc="295">
                <a:solidFill>
                  <a:srgbClr val="5E5E5E"/>
                </a:solidFill>
                <a:latin typeface="Times New Roman"/>
                <a:cs typeface="Times New Roman"/>
              </a:rPr>
              <a:t>Jamnagar, </a:t>
            </a:r>
            <a:r>
              <a:rPr dirty="0" sz="1050" spc="315">
                <a:solidFill>
                  <a:srgbClr val="5E5E5E"/>
                </a:solidFill>
                <a:latin typeface="Times New Roman"/>
                <a:cs typeface="Times New Roman"/>
              </a:rPr>
              <a:t>and</a:t>
            </a:r>
            <a:r>
              <a:rPr dirty="0" sz="1050" spc="-80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27272"/>
                </a:solidFill>
                <a:latin typeface="Times New Roman"/>
                <a:cs typeface="Times New Roman"/>
              </a:rPr>
              <a:t>Varana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185" b="1">
                <a:solidFill>
                  <a:srgbClr val="727272"/>
                </a:solidFill>
                <a:latin typeface="Arial"/>
                <a:cs typeface="Arial"/>
              </a:rPr>
              <a:t>ll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1458" y="3421364"/>
            <a:ext cx="2419437" cy="137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95802" y="3959"/>
            <a:ext cx="3676650" cy="0"/>
          </a:xfrm>
          <a:custGeom>
            <a:avLst/>
            <a:gdLst/>
            <a:ahLst/>
            <a:cxnLst/>
            <a:rect l="l" t="t" r="r" b="b"/>
            <a:pathLst>
              <a:path w="3676650" h="0">
                <a:moveTo>
                  <a:pt x="0" y="0"/>
                </a:moveTo>
                <a:lnTo>
                  <a:pt x="3676597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50763" y="15839"/>
            <a:ext cx="1613535" cy="0"/>
          </a:xfrm>
          <a:custGeom>
            <a:avLst/>
            <a:gdLst/>
            <a:ahLst/>
            <a:cxnLst/>
            <a:rect l="l" t="t" r="r" b="b"/>
            <a:pathLst>
              <a:path w="1613535" h="0">
                <a:moveTo>
                  <a:pt x="0" y="0"/>
                </a:moveTo>
                <a:lnTo>
                  <a:pt x="1612958" y="0"/>
                </a:lnTo>
              </a:path>
            </a:pathLst>
          </a:custGeom>
          <a:ln w="3175">
            <a:solidFill>
              <a:srgbClr val="E2E4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8204" y="855340"/>
            <a:ext cx="5574665" cy="0"/>
          </a:xfrm>
          <a:custGeom>
            <a:avLst/>
            <a:gdLst/>
            <a:ahLst/>
            <a:cxnLst/>
            <a:rect l="l" t="t" r="r" b="b"/>
            <a:pathLst>
              <a:path w="5574665" h="0">
                <a:moveTo>
                  <a:pt x="0" y="0"/>
                </a:moveTo>
                <a:lnTo>
                  <a:pt x="557419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29830" y="9440429"/>
            <a:ext cx="5542915" cy="0"/>
          </a:xfrm>
          <a:custGeom>
            <a:avLst/>
            <a:gdLst/>
            <a:ahLst/>
            <a:cxnLst/>
            <a:rect l="l" t="t" r="r" b="b"/>
            <a:pathLst>
              <a:path w="5542915" h="0">
                <a:moveTo>
                  <a:pt x="0" y="0"/>
                </a:moveTo>
                <a:lnTo>
                  <a:pt x="5542569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35802" y="567867"/>
            <a:ext cx="273812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65">
                <a:solidFill>
                  <a:srgbClr val="727272"/>
                </a:solidFill>
                <a:latin typeface="Times New Roman"/>
                <a:cs typeface="Times New Roman"/>
              </a:rPr>
              <a:t>C:ENTER</a:t>
            </a:r>
            <a:r>
              <a:rPr dirty="0" sz="85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90">
                <a:solidFill>
                  <a:srgbClr val="727272"/>
                </a:solidFill>
                <a:latin typeface="Times New Roman"/>
                <a:cs typeface="Times New Roman"/>
              </a:rPr>
              <a:t>FOR</a:t>
            </a:r>
            <a:r>
              <a:rPr dirty="0" sz="850" spc="1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27272"/>
                </a:solidFill>
                <a:latin typeface="Times New Roman"/>
                <a:cs typeface="Times New Roman"/>
              </a:rPr>
              <a:t>STUDIES</a:t>
            </a:r>
            <a:r>
              <a:rPr dirty="0" sz="8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85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340">
                <a:solidFill>
                  <a:srgbClr val="727272"/>
                </a:solidFill>
                <a:latin typeface="Times New Roman"/>
                <a:cs typeface="Times New Roman"/>
              </a:rPr>
              <a:t>DEMOG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209" y="1350170"/>
            <a:ext cx="4953635" cy="157353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20320">
              <a:lnSpc>
                <a:spcPct val="91900"/>
              </a:lnSpc>
              <a:spcBef>
                <a:spcPts val="204"/>
              </a:spcBef>
            </a:pPr>
            <a:r>
              <a:rPr dirty="0" sz="1050" spc="229" i="1">
                <a:solidFill>
                  <a:srgbClr val="606060"/>
                </a:solidFill>
                <a:latin typeface="Times New Roman"/>
                <a:cs typeface="Times New Roman"/>
              </a:rPr>
              <a:t>De?nographic</a:t>
            </a:r>
            <a:r>
              <a:rPr dirty="0" sz="1050" spc="18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 i="1">
                <a:solidFill>
                  <a:srgbClr val="606060"/>
                </a:solidFill>
                <a:latin typeface="Times New Roman"/>
                <a:cs typeface="Times New Roman"/>
              </a:rPr>
              <a:t>Reconstruction</a:t>
            </a:r>
            <a:r>
              <a:rPr dirty="0" sz="1050" spc="1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0" i="1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2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70" i="1">
                <a:solidFill>
                  <a:srgbClr val="727272"/>
                </a:solidFill>
                <a:latin typeface="Arial"/>
                <a:cs typeface="Arial"/>
              </a:rPr>
              <a:t>.I.</a:t>
            </a:r>
            <a:r>
              <a:rPr dirty="0" sz="1050" spc="70" i="1">
                <a:solidFill>
                  <a:srgbClr val="727272"/>
                </a:solidFill>
                <a:latin typeface="Times New Roman"/>
                <a:cs typeface="Times New Roman"/>
              </a:rPr>
              <a:t>9t:h </a:t>
            </a:r>
            <a:r>
              <a:rPr dirty="0" sz="1050" spc="320" i="1">
                <a:solidFill>
                  <a:srgbClr val="727272"/>
                </a:solidFill>
                <a:latin typeface="Times New Roman"/>
                <a:cs typeface="Times New Roman"/>
              </a:rPr>
              <a:t>Century</a:t>
            </a:r>
            <a:r>
              <a:rPr dirty="0" sz="1050" spc="-5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85" i="1">
                <a:solidFill>
                  <a:srgbClr val="727272"/>
                </a:solidFill>
                <a:latin typeface="Times New Roman"/>
                <a:cs typeface="Times New Roman"/>
              </a:rPr>
              <a:t>_Hungarian  </a:t>
            </a:r>
            <a:r>
              <a:rPr dirty="0" sz="1050" spc="215" i="1">
                <a:solidFill>
                  <a:srgbClr val="606060"/>
                </a:solidFill>
                <a:latin typeface="Times New Roman"/>
                <a:cs typeface="Times New Roman"/>
              </a:rPr>
              <a:t>Villages.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This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project </a:t>
            </a:r>
            <a:r>
              <a:rPr dirty="0" sz="1100" spc="340">
                <a:solidFill>
                  <a:srgbClr val="727272"/>
                </a:solidFill>
                <a:latin typeface="Times New Roman"/>
                <a:cs typeface="Times New Roman"/>
              </a:rPr>
              <a:t>was 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initiated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dirty="0" sz="1100" spc="240">
                <a:solidFill>
                  <a:srgbClr val="4D4D4D"/>
                </a:solidFill>
                <a:latin typeface="Times New Roman"/>
                <a:cs typeface="Times New Roman"/>
              </a:rPr>
              <a:t>llab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oration </a:t>
            </a:r>
            <a:r>
              <a:rPr dirty="0" sz="1100" spc="160">
                <a:solidFill>
                  <a:srgbClr val="727272"/>
                </a:solidFill>
                <a:latin typeface="Times New Roman"/>
                <a:cs typeface="Times New Roman"/>
              </a:rPr>
              <a:t>wit</a:t>
            </a:r>
            <a:r>
              <a:rPr dirty="0" sz="1100" spc="160">
                <a:solidFill>
                  <a:srgbClr val="A3A3A3"/>
                </a:solidFill>
                <a:latin typeface="Times New Roman"/>
                <a:cs typeface="Times New Roman"/>
              </a:rPr>
              <a:t>: 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M..H. </a:t>
            </a:r>
            <a:r>
              <a:rPr dirty="0" sz="1100" spc="95">
                <a:solidFill>
                  <a:srgbClr val="727272"/>
                </a:solidFill>
                <a:latin typeface="Times New Roman"/>
                <a:cs typeface="Times New Roman"/>
              </a:rPr>
              <a:t>Cravvof 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r>
              <a:rPr dirty="0" sz="1100" spc="114">
                <a:solidFill>
                  <a:srgbClr val="4D4D4D"/>
                </a:solidFill>
                <a:latin typeface="Times New Roman"/>
                <a:cs typeface="Times New Roman"/>
              </a:rPr>
              <a:t>d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135">
                <a:solidFill>
                  <a:srgbClr val="727272"/>
                </a:solidFill>
                <a:latin typeface="Times New Roman"/>
                <a:cs typeface="Times New Roman"/>
              </a:rPr>
              <a:t>Un..iversicy </a:t>
            </a:r>
            <a:r>
              <a:rPr dirty="0" sz="1100" spc="14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Kansas </a:t>
            </a:r>
            <a:r>
              <a:rPr dirty="0" sz="1100" spc="200">
                <a:solidFill>
                  <a:srgbClr val="606060"/>
                </a:solidFill>
                <a:latin typeface="Times New Roman"/>
                <a:cs typeface="Times New Roman"/>
              </a:rPr>
              <a:t>to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analyze,  </a:t>
            </a:r>
            <a:r>
              <a:rPr dirty="0" sz="1050" spc="204">
                <a:solidFill>
                  <a:srgbClr val="606060"/>
                </a:solidFill>
                <a:latin typeface="Arial"/>
                <a:cs typeface="Arial"/>
              </a:rPr>
              <a:t>in 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a </a:t>
            </a:r>
            <a:r>
              <a:rPr dirty="0" sz="1100" spc="305">
                <a:solidFill>
                  <a:srgbClr val="606060"/>
                </a:solidFill>
                <a:latin typeface="Times New Roman"/>
                <a:cs typeface="Times New Roman"/>
              </a:rPr>
              <a:t>demographic </a:t>
            </a:r>
            <a:r>
              <a:rPr dirty="0" sz="1100" spc="200">
                <a:solidFill>
                  <a:srgbClr val="727272"/>
                </a:solidFill>
                <a:latin typeface="Times New Roman"/>
                <a:cs typeface="Times New Roman"/>
              </a:rPr>
              <a:t>context:, </a:t>
            </a:r>
            <a:r>
              <a:rPr dirty="0" sz="1100" spc="130">
                <a:solidFill>
                  <a:srgbClr val="606060"/>
                </a:solidFill>
                <a:latin typeface="Times New Roman"/>
                <a:cs typeface="Times New Roman"/>
              </a:rPr>
              <a:t>t:he 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genetic </a:t>
            </a:r>
            <a:r>
              <a:rPr dirty="0" sz="1100" spc="35">
                <a:solidFill>
                  <a:srgbClr val="606060"/>
                </a:solidFill>
                <a:latin typeface="Times New Roman"/>
                <a:cs typeface="Times New Roman"/>
              </a:rPr>
              <a:t>st:n..1.ct:u.res </a:t>
            </a:r>
            <a:r>
              <a:rPr dirty="0" sz="1100" spc="45">
                <a:solidFill>
                  <a:srgbClr val="727272"/>
                </a:solidFill>
                <a:latin typeface="Times New Roman"/>
                <a:cs typeface="Times New Roman"/>
              </a:rPr>
              <a:t>and 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genetic 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u'l.terrelationships </a:t>
            </a: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or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21 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vil</a:t>
            </a:r>
            <a:r>
              <a:rPr dirty="0" sz="1100" spc="185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ages </a:t>
            </a:r>
            <a:r>
              <a:rPr dirty="0" sz="1100" spc="195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Northwestern  </a:t>
            </a:r>
            <a:r>
              <a:rPr dirty="0" sz="1100" spc="305">
                <a:solidFill>
                  <a:srgbClr val="727272"/>
                </a:solidFill>
                <a:latin typeface="Times New Roman"/>
                <a:cs typeface="Times New Roman"/>
              </a:rPr>
              <a:t>Hungary. </a:t>
            </a:r>
            <a:r>
              <a:rPr dirty="0" sz="1100" spc="315">
                <a:solidFill>
                  <a:srgbClr val="606060"/>
                </a:solidFill>
                <a:latin typeface="Times New Roman"/>
                <a:cs typeface="Times New Roman"/>
              </a:rPr>
              <a:t>Over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time,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100" spc="270">
                <a:solidFill>
                  <a:srgbClr val="727272"/>
                </a:solidFill>
                <a:latin typeface="Times New Roman"/>
                <a:cs typeface="Times New Roman"/>
              </a:rPr>
              <a:t>study </a:t>
            </a: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has 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evolved </a:t>
            </a:r>
            <a:r>
              <a:rPr dirty="0" sz="1100" spc="305">
                <a:solidFill>
                  <a:srgbClr val="727272"/>
                </a:solidFill>
                <a:latin typeface="Times New Roman"/>
                <a:cs typeface="Times New Roman"/>
              </a:rPr>
              <a:t>into </a:t>
            </a:r>
            <a:r>
              <a:rPr dirty="0" sz="1000" spc="335">
                <a:solidFill>
                  <a:srgbClr val="727272"/>
                </a:solidFill>
                <a:latin typeface="Times New Roman"/>
                <a:cs typeface="Times New Roman"/>
              </a:rPr>
              <a:t>an  </a:t>
            </a:r>
            <a:r>
              <a:rPr dirty="0" sz="1100" spc="180">
                <a:solidFill>
                  <a:srgbClr val="727272"/>
                </a:solidFill>
                <a:latin typeface="Times New Roman"/>
                <a:cs typeface="Times New Roman"/>
              </a:rPr>
              <a:t>attexnpt: </a:t>
            </a:r>
            <a:r>
              <a:rPr dirty="0" sz="1100" spc="165">
                <a:solidFill>
                  <a:srgbClr val="727272"/>
                </a:solidFill>
                <a:latin typeface="Times New Roman"/>
                <a:cs typeface="Times New Roman"/>
              </a:rPr>
              <a:t>at </a:t>
            </a:r>
            <a:r>
              <a:rPr dirty="0" sz="1100" spc="305">
                <a:solidFill>
                  <a:srgbClr val="606060"/>
                </a:solidFill>
                <a:latin typeface="Times New Roman"/>
                <a:cs typeface="Times New Roman"/>
              </a:rPr>
              <a:t>demographic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reconstruction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these </a:t>
            </a:r>
            <a:r>
              <a:rPr dirty="0" sz="1100" spc="180">
                <a:solidFill>
                  <a:srgbClr val="727272"/>
                </a:solidFill>
                <a:latin typeface="Times New Roman"/>
                <a:cs typeface="Times New Roman"/>
              </a:rPr>
              <a:t>villages  </a:t>
            </a: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as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they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existed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1100" spc="235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1800s </a:t>
            </a:r>
            <a:r>
              <a:rPr dirty="0" sz="1100" spc="145">
                <a:solidFill>
                  <a:srgbClr val="333333"/>
                </a:solidFill>
                <a:latin typeface="Times New Roman"/>
                <a:cs typeface="Times New Roman"/>
              </a:rPr>
              <a:t>. </a:t>
            </a:r>
            <a:r>
              <a:rPr dirty="0" sz="1100" spc="295">
                <a:solidFill>
                  <a:srgbClr val="727272"/>
                </a:solidFill>
                <a:latin typeface="Times New Roman"/>
                <a:cs typeface="Times New Roman"/>
              </a:rPr>
              <a:t>Chiefaxnong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15">
                <a:solidFill>
                  <a:srgbClr val="727272"/>
                </a:solidFill>
                <a:latin typeface="Times New Roman"/>
                <a:cs typeface="Times New Roman"/>
              </a:rPr>
              <a:t>a.i.nl.s </a:t>
            </a:r>
            <a:r>
              <a:rPr dirty="0" sz="1100" spc="25">
                <a:solidFill>
                  <a:srgbClr val="727272"/>
                </a:solidFill>
                <a:latin typeface="Times New Roman"/>
                <a:cs typeface="Times New Roman"/>
              </a:rPr>
              <a:t>of 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this</a:t>
            </a:r>
            <a:r>
              <a:rPr dirty="0" sz="1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20">
                <a:solidFill>
                  <a:srgbClr val="727272"/>
                </a:solidFill>
                <a:latin typeface="Times New Roman"/>
                <a:cs typeface="Times New Roman"/>
              </a:rPr>
              <a:t>work</a:t>
            </a:r>
            <a:r>
              <a:rPr dirty="0" sz="1100" spc="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06060"/>
                </a:solidFill>
                <a:latin typeface="Times New Roman"/>
                <a:cs typeface="Times New Roman"/>
              </a:rPr>
              <a:t>is</a:t>
            </a:r>
            <a:r>
              <a:rPr dirty="0" sz="1100" spc="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elucidation</a:t>
            </a:r>
            <a:r>
              <a:rPr dirty="0" sz="1100" spc="1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explanation</a:t>
            </a:r>
            <a:r>
              <a:rPr dirty="0" sz="1100" spc="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or</a:t>
            </a:r>
            <a:r>
              <a:rPr dirty="0" sz="110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70">
                <a:solidFill>
                  <a:srgbClr val="727272"/>
                </a:solidFill>
                <a:latin typeface="Times New Roman"/>
                <a:cs typeface="Times New Roman"/>
              </a:rPr>
              <a:t>clifterences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50" spc="150">
                <a:solidFill>
                  <a:srgbClr val="4D4D4D"/>
                </a:solidFill>
                <a:latin typeface="Arial"/>
                <a:cs typeface="Arial"/>
              </a:rPr>
              <a:t>in  </a:t>
            </a:r>
            <a:r>
              <a:rPr dirty="0" sz="1100" spc="135">
                <a:solidFill>
                  <a:srgbClr val="606060"/>
                </a:solidFill>
                <a:latin typeface="Times New Roman"/>
                <a:cs typeface="Times New Roman"/>
              </a:rPr>
              <a:t>Certility </a:t>
            </a:r>
            <a:r>
              <a:rPr dirty="0" sz="1100" spc="17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100" spc="50">
                <a:solidFill>
                  <a:srgbClr val="727272"/>
                </a:solidFill>
                <a:latin typeface="Times New Roman"/>
                <a:cs typeface="Times New Roman"/>
              </a:rPr>
              <a:t>n-10l-t:alit:y </a:t>
            </a:r>
            <a:r>
              <a:rPr dirty="0" sz="1100" spc="360">
                <a:solidFill>
                  <a:srgbClr val="727272"/>
                </a:solidFill>
                <a:latin typeface="Times New Roman"/>
                <a:cs typeface="Times New Roman"/>
              </a:rPr>
              <a:t>among</a:t>
            </a:r>
            <a:r>
              <a:rPr dirty="0" sz="1100" spc="-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190">
                <a:solidFill>
                  <a:srgbClr val="606060"/>
                </a:solidFill>
                <a:latin typeface="Times New Roman"/>
                <a:cs typeface="Times New Roman"/>
              </a:rPr>
              <a:t>villages.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2715" y="3112990"/>
            <a:ext cx="169735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80" b="1">
                <a:solidFill>
                  <a:srgbClr val="606060"/>
                </a:solidFill>
                <a:latin typeface="Arial"/>
                <a:cs typeface="Arial"/>
              </a:rPr>
              <a:t>Robert</a:t>
            </a:r>
            <a:r>
              <a:rPr dirty="0" sz="1100" spc="-10" b="1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1200" spc="260" b="1">
                <a:solidFill>
                  <a:srgbClr val="727272"/>
                </a:solidFill>
                <a:latin typeface="Times New Roman"/>
                <a:cs typeface="Times New Roman"/>
              </a:rPr>
              <a:t>Plotnick.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5074" y="4763613"/>
            <a:ext cx="25907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25" b="1">
                <a:solidFill>
                  <a:srgbClr val="727272"/>
                </a:solidFill>
                <a:latin typeface="Arial"/>
                <a:cs typeface="Arial"/>
              </a:rPr>
              <a:t>...:::::i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9719" y="4728445"/>
            <a:ext cx="158750" cy="247015"/>
          </a:xfrm>
          <a:prstGeom prst="rect">
            <a:avLst/>
          </a:prstGeom>
          <a:solidFill>
            <a:srgbClr val="D8D8D6"/>
          </a:solidFill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350" spc="-170" b="1">
                <a:solidFill>
                  <a:srgbClr val="BFBFBF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2573" y="4629636"/>
            <a:ext cx="1955164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4525" algn="l"/>
              </a:tabLst>
            </a:pPr>
            <a:r>
              <a:rPr dirty="0" sz="1350" spc="-145" b="1">
                <a:solidFill>
                  <a:srgbClr val="606060"/>
                </a:solidFill>
                <a:latin typeface="Arial"/>
                <a:cs typeface="Arial"/>
              </a:rPr>
              <a:t>.ll </a:t>
            </a:r>
            <a:r>
              <a:rPr dirty="0" sz="1350" spc="-120" b="1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2100" spc="-470">
                <a:solidFill>
                  <a:srgbClr val="606060"/>
                </a:solidFill>
                <a:latin typeface="Arial"/>
                <a:cs typeface="Arial"/>
              </a:rPr>
              <a:t>■■■	</a:t>
            </a:r>
            <a:r>
              <a:rPr dirty="0" sz="1350" spc="-65" b="1">
                <a:solidFill>
                  <a:srgbClr val="606060"/>
                </a:solidFill>
                <a:latin typeface="Arial"/>
                <a:cs typeface="Arial"/>
              </a:rPr>
              <a:t>l'!l</a:t>
            </a:r>
            <a:r>
              <a:rPr dirty="0" sz="2100" spc="-65">
                <a:solidFill>
                  <a:srgbClr val="606060"/>
                </a:solidFill>
                <a:latin typeface="Arial"/>
                <a:cs typeface="Arial"/>
              </a:rPr>
              <a:t>■■■■■■</a:t>
            </a:r>
            <a:r>
              <a:rPr dirty="0" sz="2100" spc="-365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1450" spc="-60" b="1">
                <a:solidFill>
                  <a:srgbClr val="606060"/>
                </a:solidFill>
                <a:latin typeface="Times New Roman"/>
                <a:cs typeface="Times New Roman"/>
              </a:rPr>
              <a:t>IE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9948" y="3361805"/>
            <a:ext cx="2235835" cy="158940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20955">
              <a:lnSpc>
                <a:spcPct val="92100"/>
              </a:lnSpc>
              <a:spcBef>
                <a:spcPts val="204"/>
              </a:spcBef>
            </a:pPr>
            <a:r>
              <a:rPr dirty="0" sz="1050" spc="150" i="1">
                <a:solidFill>
                  <a:srgbClr val="727272"/>
                </a:solidFill>
                <a:latin typeface="Times New Roman"/>
                <a:cs typeface="Times New Roman"/>
              </a:rPr>
              <a:t>Detern,z,iri,ants </a:t>
            </a:r>
            <a:r>
              <a:rPr dirty="0" sz="1050" spc="160" i="1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050" spc="235" i="1">
                <a:solidFill>
                  <a:srgbClr val="727272"/>
                </a:solidFill>
                <a:latin typeface="Times New Roman"/>
                <a:cs typeface="Times New Roman"/>
              </a:rPr>
              <a:t>Adoles­  </a:t>
            </a:r>
            <a:r>
              <a:rPr dirty="0" sz="1050" spc="254" i="1">
                <a:solidFill>
                  <a:srgbClr val="727272"/>
                </a:solidFill>
                <a:latin typeface="Times New Roman"/>
                <a:cs typeface="Times New Roman"/>
              </a:rPr>
              <a:t>cent </a:t>
            </a:r>
            <a:r>
              <a:rPr dirty="0" sz="1050" spc="295" i="1">
                <a:solidFill>
                  <a:srgbClr val="606060"/>
                </a:solidFill>
                <a:latin typeface="Times New Roman"/>
                <a:cs typeface="Times New Roman"/>
              </a:rPr>
              <a:t>Premarital  </a:t>
            </a:r>
            <a:r>
              <a:rPr dirty="0" sz="1050" spc="260" i="1">
                <a:solidFill>
                  <a:srgbClr val="727272"/>
                </a:solidFill>
                <a:latin typeface="Times New Roman"/>
                <a:cs typeface="Times New Roman"/>
              </a:rPr>
              <a:t>Childbearing. </a:t>
            </a:r>
            <a:r>
              <a:rPr dirty="0" sz="1100" spc="180">
                <a:solidFill>
                  <a:srgbClr val="727272"/>
                </a:solidFill>
                <a:latin typeface="Times New Roman"/>
                <a:cs typeface="Times New Roman"/>
              </a:rPr>
              <a:t>Tb.is 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research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project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has </a:t>
            </a:r>
            <a:r>
              <a:rPr dirty="0" sz="1100" spc="315">
                <a:solidFill>
                  <a:srgbClr val="727272"/>
                </a:solidFill>
                <a:latin typeface="Times New Roman"/>
                <a:cs typeface="Times New Roman"/>
              </a:rPr>
              <a:t>two 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major </a:t>
            </a:r>
            <a:r>
              <a:rPr dirty="0" sz="1100" spc="295">
                <a:solidFill>
                  <a:srgbClr val="727272"/>
                </a:solidFill>
                <a:latin typeface="Times New Roman"/>
                <a:cs typeface="Times New Roman"/>
              </a:rPr>
              <a:t>components.</a:t>
            </a:r>
            <a:r>
              <a:rPr dirty="0" sz="1100" spc="-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55">
                <a:solidFill>
                  <a:srgbClr val="727272"/>
                </a:solidFill>
                <a:latin typeface="Times New Roman"/>
                <a:cs typeface="Times New Roman"/>
              </a:rPr>
              <a:t>One,  </a:t>
            </a:r>
            <a:r>
              <a:rPr dirty="0" sz="1100" spc="295">
                <a:solidFill>
                  <a:srgbClr val="727272"/>
                </a:solidFill>
                <a:latin typeface="Times New Roman"/>
                <a:cs typeface="Times New Roman"/>
              </a:rPr>
              <a:t>conducted </a:t>
            </a:r>
            <a:r>
              <a:rPr dirty="0" sz="1100" spc="200">
                <a:solidFill>
                  <a:srgbClr val="606060"/>
                </a:solidFill>
                <a:latin typeface="Times New Roman"/>
                <a:cs typeface="Times New Roman"/>
              </a:rPr>
              <a:t>jointly </a:t>
            </a: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vvith  </a:t>
            </a:r>
            <a:r>
              <a:rPr dirty="0" sz="1100" spc="220">
                <a:solidFill>
                  <a:srgbClr val="727272"/>
                </a:solidFill>
                <a:latin typeface="Times New Roman"/>
                <a:cs typeface="Times New Roman"/>
              </a:rPr>
              <a:t>Shelly </a:t>
            </a:r>
            <a:r>
              <a:rPr dirty="0" sz="1100" spc="320">
                <a:solidFill>
                  <a:srgbClr val="727272"/>
                </a:solidFill>
                <a:latin typeface="Times New Roman"/>
                <a:cs typeface="Times New Roman"/>
              </a:rPr>
              <a:t>Lundberg 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the  </a:t>
            </a:r>
            <a:r>
              <a:rPr dirty="0" sz="1100" spc="560">
                <a:solidFill>
                  <a:srgbClr val="727272"/>
                </a:solidFill>
                <a:latin typeface="Times New Roman"/>
                <a:cs typeface="Times New Roman"/>
              </a:rPr>
              <a:t>UW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econonucsde</a:t>
            </a:r>
            <a:r>
              <a:rPr dirty="0" sz="1100" spc="240">
                <a:solidFill>
                  <a:srgbClr val="4D4D4D"/>
                </a:solidFill>
                <a:latin typeface="Times New Roman"/>
                <a:cs typeface="Times New Roman"/>
              </a:rPr>
              <a:t>p 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art­  </a:t>
            </a:r>
            <a:r>
              <a:rPr dirty="0" sz="1100" spc="215">
                <a:solidFill>
                  <a:srgbClr val="727272"/>
                </a:solidFill>
                <a:latin typeface="Times New Roman"/>
                <a:cs typeface="Times New Roman"/>
              </a:rPr>
              <a:t>ment:,</a:t>
            </a:r>
            <a:r>
              <a:rPr dirty="0" sz="110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has</a:t>
            </a:r>
            <a:r>
              <a:rPr dirty="0" sz="1100" spc="1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focused</a:t>
            </a:r>
            <a:r>
              <a:rPr dirty="0" sz="1100" spc="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727272"/>
                </a:solidFill>
                <a:latin typeface="Times New Roman"/>
                <a:cs typeface="Times New Roman"/>
              </a:rPr>
              <a:t>on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50"/>
              </a:spcBef>
            </a:pP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impacts</a:t>
            </a:r>
            <a:r>
              <a:rPr dirty="0" sz="110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ofopportun.ity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2117" y="4883951"/>
            <a:ext cx="19119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5">
                <a:solidFill>
                  <a:srgbClr val="727272"/>
                </a:solidFill>
                <a:latin typeface="Times New Roman"/>
                <a:cs typeface="Times New Roman"/>
              </a:rPr>
              <a:t>costs.</a:t>
            </a:r>
            <a:r>
              <a:rPr dirty="0" sz="110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r>
              <a:rPr dirty="0" sz="1100" spc="195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10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second</a:t>
            </a:r>
            <a:r>
              <a:rPr dirty="0" sz="1100" spc="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has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5666" y="5042348"/>
            <a:ext cx="4103370" cy="3524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8415" marR="5080" indent="-6350">
              <a:lnSpc>
                <a:spcPts val="1250"/>
              </a:lnSpc>
              <a:spcBef>
                <a:spcPts val="204"/>
              </a:spcBef>
            </a:pP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examined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infl</a:t>
            </a:r>
            <a:r>
              <a:rPr dirty="0" sz="1100" spc="240">
                <a:solidFill>
                  <a:srgbClr val="4D4D4D"/>
                </a:solidFill>
                <a:latin typeface="Times New Roman"/>
                <a:cs typeface="Times New Roman"/>
              </a:rPr>
              <a:t>u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ence</a:t>
            </a:r>
            <a:r>
              <a:rPr dirty="0" sz="1100" spc="1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10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attitudes</a:t>
            </a:r>
            <a:r>
              <a:rPr dirty="0" sz="1100" spc="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100" spc="250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100" spc="28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100" spc="240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ated 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psychosocial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606060"/>
                </a:solidFill>
                <a:latin typeface="Times New Roman"/>
                <a:cs typeface="Times New Roman"/>
              </a:rPr>
              <a:t>variables.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2290" y="5422499"/>
            <a:ext cx="4989195" cy="111315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 indent="5715">
              <a:lnSpc>
                <a:spcPct val="91300"/>
              </a:lnSpc>
              <a:spcBef>
                <a:spcPts val="220"/>
              </a:spcBef>
              <a:tabLst>
                <a:tab pos="1095375" algn="l"/>
                <a:tab pos="4218940" algn="l"/>
              </a:tabLst>
            </a:pPr>
            <a:r>
              <a:rPr dirty="0" sz="1100" spc="350">
                <a:solidFill>
                  <a:srgbClr val="606060"/>
                </a:solidFill>
                <a:latin typeface="Times New Roman"/>
                <a:cs typeface="Times New Roman"/>
              </a:rPr>
              <a:t>Both </a:t>
            </a:r>
            <a:r>
              <a:rPr dirty="0" sz="1100" spc="310">
                <a:solidFill>
                  <a:srgbClr val="727272"/>
                </a:solidFill>
                <a:latin typeface="Times New Roman"/>
                <a:cs typeface="Times New Roman"/>
              </a:rPr>
              <a:t>components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analyze 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a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sample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350">
                <a:solidFill>
                  <a:srgbClr val="727272"/>
                </a:solidFill>
                <a:latin typeface="Times New Roman"/>
                <a:cs typeface="Times New Roman"/>
              </a:rPr>
              <a:t>young </a:t>
            </a:r>
            <a:r>
              <a:rPr dirty="0" sz="1100" spc="385">
                <a:solidFill>
                  <a:srgbClr val="727272"/>
                </a:solidFill>
                <a:latin typeface="Times New Roman"/>
                <a:cs typeface="Times New Roman"/>
              </a:rPr>
              <a:t>women  </a:t>
            </a:r>
            <a:r>
              <a:rPr dirty="0" sz="1100" spc="310">
                <a:solidFill>
                  <a:srgbClr val="727272"/>
                </a:solidFill>
                <a:latin typeface="Times New Roman"/>
                <a:cs typeface="Times New Roman"/>
              </a:rPr>
              <a:t>from </a:t>
            </a:r>
            <a:r>
              <a:rPr dirty="0" sz="1100" spc="254">
                <a:solidFill>
                  <a:srgbClr val="4D4D4D"/>
                </a:solidFill>
                <a:latin typeface="Times New Roman"/>
                <a:cs typeface="Times New Roman"/>
              </a:rPr>
              <a:t>th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e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National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Longitudinal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Survey </a:t>
            </a:r>
            <a:r>
              <a:rPr dirty="0" sz="1100" spc="330">
                <a:solidFill>
                  <a:srgbClr val="606060"/>
                </a:solidFill>
                <a:latin typeface="Times New Roman"/>
                <a:cs typeface="Times New Roman"/>
              </a:rPr>
              <a:t>ofYouth. </a:t>
            </a:r>
            <a:r>
              <a:rPr dirty="0" sz="1100" spc="375">
                <a:solidFill>
                  <a:srgbClr val="606060"/>
                </a:solidFill>
                <a:latin typeface="Times New Roman"/>
                <a:cs typeface="Times New Roman"/>
              </a:rPr>
              <a:t>The 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empirical </a:t>
            </a:r>
            <a:r>
              <a:rPr dirty="0" sz="1100" spc="310">
                <a:solidFill>
                  <a:srgbClr val="606060"/>
                </a:solidFill>
                <a:latin typeface="Times New Roman"/>
                <a:cs typeface="Times New Roman"/>
              </a:rPr>
              <a:t>models </a:t>
            </a: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estiJnate </a:t>
            </a:r>
            <a:r>
              <a:rPr dirty="0" sz="1100" spc="145">
                <a:solidFill>
                  <a:srgbClr val="606060"/>
                </a:solidFill>
                <a:latin typeface="Times New Roman"/>
                <a:cs typeface="Times New Roman"/>
              </a:rPr>
              <a:t>detet·nunru.-its </a:t>
            </a:r>
            <a:r>
              <a:rPr dirty="0" sz="1100" spc="160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whether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a  </a:t>
            </a:r>
            <a:r>
              <a:rPr dirty="0" sz="1100" spc="30">
                <a:solidFill>
                  <a:srgbClr val="606060"/>
                </a:solidFill>
                <a:latin typeface="Times New Roman"/>
                <a:cs typeface="Times New Roman"/>
              </a:rPr>
              <a:t>yo1..u'l.g</a:t>
            </a:r>
            <a:r>
              <a:rPr dirty="0" sz="1100" spc="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vvoman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becomes</a:t>
            </a:r>
            <a:r>
              <a:rPr dirty="0" sz="1100" spc="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727272"/>
                </a:solidFill>
                <a:latin typeface="Times New Roman"/>
                <a:cs typeface="Times New Roman"/>
              </a:rPr>
              <a:t>pre1naritally</a:t>
            </a:r>
            <a:r>
              <a:rPr dirty="0" sz="1100" spc="1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pregnant</a:t>
            </a:r>
            <a:r>
              <a:rPr dirty="0" sz="1100" spc="1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727272"/>
                </a:solidFill>
                <a:latin typeface="Times New Roman"/>
                <a:cs typeface="Times New Roman"/>
              </a:rPr>
              <a:t>and,</a:t>
            </a:r>
            <a:r>
              <a:rPr dirty="0" sz="11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given  </a:t>
            </a:r>
            <a:r>
              <a:rPr dirty="0" sz="1100" spc="300">
                <a:solidFill>
                  <a:srgbClr val="727272"/>
                </a:solidFill>
                <a:latin typeface="Times New Roman"/>
                <a:cs typeface="Times New Roman"/>
              </a:rPr>
              <a:t>such</a:t>
            </a:r>
            <a:r>
              <a:rPr dirty="0" sz="1100" spc="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z="1100" spc="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pregnancy,</a:t>
            </a:r>
            <a:r>
              <a:rPr dirty="0" sz="1100" spc="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27272"/>
                </a:solidFill>
                <a:latin typeface="Times New Roman"/>
                <a:cs typeface="Times New Roman"/>
              </a:rPr>
              <a:t>whether</a:t>
            </a:r>
            <a:r>
              <a:rPr dirty="0" sz="11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she</a:t>
            </a:r>
            <a:r>
              <a:rPr dirty="0" sz="110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resolves</a:t>
            </a:r>
            <a:r>
              <a:rPr dirty="0" sz="110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z="1100" spc="165">
                <a:solidFill>
                  <a:srgbClr val="727272"/>
                </a:solidFill>
                <a:latin typeface="Times New Roman"/>
                <a:cs typeface="Times New Roman"/>
              </a:rPr>
              <a:t>t:</a:t>
            </a:r>
            <a:r>
              <a:rPr dirty="0" sz="1100" spc="-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by</a:t>
            </a:r>
            <a:r>
              <a:rPr dirty="0" sz="1100" spc="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727272"/>
                </a:solidFill>
                <a:latin typeface="Times New Roman"/>
                <a:cs typeface="Times New Roman"/>
              </a:rPr>
              <a:t>obtai.n.i.ng</a:t>
            </a:r>
            <a:r>
              <a:rPr dirty="0" sz="110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727272"/>
                </a:solidFill>
                <a:latin typeface="Times New Roman"/>
                <a:cs typeface="Times New Roman"/>
              </a:rPr>
              <a:t>an  </a:t>
            </a:r>
            <a:r>
              <a:rPr dirty="0" sz="1100" spc="270">
                <a:solidFill>
                  <a:srgbClr val="727272"/>
                </a:solidFill>
                <a:latin typeface="Times New Roman"/>
                <a:cs typeface="Times New Roman"/>
              </a:rPr>
              <a:t>abortion,</a:t>
            </a:r>
            <a:r>
              <a:rPr dirty="0" sz="110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carrying</a:t>
            </a:r>
            <a:r>
              <a:rPr dirty="0" sz="110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to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727272"/>
                </a:solidFill>
                <a:latin typeface="Times New Roman"/>
                <a:cs typeface="Times New Roman"/>
              </a:rPr>
              <a:t>term</a:t>
            </a:r>
            <a:r>
              <a:rPr dirty="0" sz="110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30">
                <a:solidFill>
                  <a:srgbClr val="4D4D4D"/>
                </a:solidFill>
                <a:latin typeface="Times New Roman"/>
                <a:cs typeface="Times New Roman"/>
              </a:rPr>
              <a:t>and</a:t>
            </a:r>
            <a:r>
              <a:rPr dirty="0" sz="1100" spc="1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not:</a:t>
            </a:r>
            <a:r>
              <a:rPr dirty="0" sz="1100" spc="-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marrying,</a:t>
            </a:r>
            <a:r>
              <a:rPr dirty="0" sz="1100" spc="1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-15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100" spc="-15">
                <a:solidFill>
                  <a:srgbClr val="4D4D4D"/>
                </a:solidFill>
                <a:latin typeface="Times New Roman"/>
                <a:cs typeface="Times New Roman"/>
              </a:rPr>
              <a:t>r	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carrying  </a:t>
            </a:r>
            <a:r>
              <a:rPr dirty="0" sz="1100" spc="210">
                <a:solidFill>
                  <a:srgbClr val="606060"/>
                </a:solidFill>
                <a:latin typeface="Times New Roman"/>
                <a:cs typeface="Times New Roman"/>
              </a:rPr>
              <a:t>to </a:t>
            </a:r>
            <a:r>
              <a:rPr dirty="0" sz="1100" spc="-25">
                <a:solidFill>
                  <a:srgbClr val="727272"/>
                </a:solidFill>
                <a:latin typeface="Times New Roman"/>
                <a:cs typeface="Times New Roman"/>
              </a:rPr>
              <a:t>t   </a:t>
            </a:r>
            <a:r>
              <a:rPr dirty="0" sz="1100" spc="-19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100" spc="-190">
                <a:solidFill>
                  <a:srgbClr val="4D4D4D"/>
                </a:solidFill>
                <a:latin typeface="Times New Roman"/>
                <a:cs typeface="Times New Roman"/>
              </a:rPr>
              <a:t>r      </a:t>
            </a:r>
            <a:r>
              <a:rPr dirty="0" sz="1100" spc="-70">
                <a:solidFill>
                  <a:srgbClr val="4D4D4D"/>
                </a:solidFill>
                <a:latin typeface="Times New Roman"/>
                <a:cs typeface="Times New Roman"/>
              </a:rPr>
              <a:t>m   </a:t>
            </a:r>
            <a:r>
              <a:rPr dirty="0" sz="1100" spc="1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606060"/>
                </a:solidFill>
                <a:latin typeface="Times New Roman"/>
                <a:cs typeface="Times New Roman"/>
              </a:rPr>
              <a:t>and	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marrying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before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1100" spc="-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606060"/>
                </a:solidFill>
                <a:latin typeface="Times New Roman"/>
                <a:cs typeface="Times New Roman"/>
              </a:rPr>
              <a:t>b </a:t>
            </a:r>
            <a:r>
              <a:rPr dirty="0" sz="1100" spc="30">
                <a:solidFill>
                  <a:srgbClr val="606060"/>
                </a:solidFill>
                <a:latin typeface="Times New Roman"/>
                <a:cs typeface="Times New Roman"/>
              </a:rPr>
              <a:t>ir </a:t>
            </a:r>
            <a:r>
              <a:rPr dirty="0" sz="1100" spc="-55">
                <a:solidFill>
                  <a:srgbClr val="606060"/>
                </a:solidFill>
                <a:latin typeface="Times New Roman"/>
                <a:cs typeface="Times New Roman"/>
              </a:rPr>
              <a:t>tl-1.</a:t>
            </a:r>
            <a:r>
              <a:rPr dirty="0" sz="1100" spc="-55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8740" y="6570874"/>
            <a:ext cx="48748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3545" algn="l"/>
                <a:tab pos="833119" algn="l"/>
                <a:tab pos="1252855" algn="l"/>
              </a:tabLst>
            </a:pPr>
            <a:r>
              <a:rPr dirty="0" sz="1100" spc="-130">
                <a:solidFill>
                  <a:srgbClr val="606060"/>
                </a:solidFill>
                <a:latin typeface="Times New Roman"/>
                <a:cs typeface="Times New Roman"/>
              </a:rPr>
              <a:t>The	</a:t>
            </a:r>
            <a:r>
              <a:rPr dirty="0" sz="1100" spc="-70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-2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-120">
                <a:solidFill>
                  <a:srgbClr val="4D4D4D"/>
                </a:solidFill>
                <a:latin typeface="Times New Roman"/>
                <a:cs typeface="Times New Roman"/>
              </a:rPr>
              <a:t>o  </a:t>
            </a:r>
            <a:r>
              <a:rPr dirty="0" sz="1100" spc="-4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-220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100" spc="-220">
                <a:solidFill>
                  <a:srgbClr val="727272"/>
                </a:solidFill>
                <a:latin typeface="Times New Roman"/>
                <a:cs typeface="Times New Roman"/>
              </a:rPr>
              <a:t>g	</a:t>
            </a:r>
            <a:r>
              <a:rPr dirty="0" sz="1100" spc="-80">
                <a:solidFill>
                  <a:srgbClr val="727272"/>
                </a:solidFill>
                <a:latin typeface="Times New Roman"/>
                <a:cs typeface="Times New Roman"/>
              </a:rPr>
              <a:t>-</a:t>
            </a:r>
            <a:r>
              <a:rPr dirty="0" sz="1100" spc="-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-110">
                <a:solidFill>
                  <a:srgbClr val="727272"/>
                </a:solidFill>
                <a:latin typeface="Times New Roman"/>
                <a:cs typeface="Times New Roman"/>
              </a:rPr>
              <a:t>run	</a:t>
            </a:r>
            <a:r>
              <a:rPr dirty="0" sz="1100" spc="175">
                <a:solidFill>
                  <a:srgbClr val="606060"/>
                </a:solidFill>
                <a:latin typeface="Times New Roman"/>
                <a:cs typeface="Times New Roman"/>
              </a:rPr>
              <a:t>opporn.1.nity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costs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considered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1100" spc="-1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606060"/>
                </a:solidFill>
                <a:latin typeface="Times New Roman"/>
                <a:cs typeface="Times New Roman"/>
              </a:rPr>
              <a:t>tl'l.e </a:t>
            </a:r>
            <a:r>
              <a:rPr dirty="0" sz="1100" spc="270">
                <a:solidFill>
                  <a:srgbClr val="727272"/>
                </a:solidFill>
                <a:latin typeface="Times New Roman"/>
                <a:cs typeface="Times New Roman"/>
              </a:rPr>
              <a:t>study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5946" y="6729271"/>
            <a:ext cx="4893310" cy="4953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5875" marR="5080" indent="-3810">
              <a:lnSpc>
                <a:spcPts val="1180"/>
              </a:lnSpc>
              <a:spcBef>
                <a:spcPts val="260"/>
              </a:spcBef>
            </a:pP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are </a:t>
            </a:r>
            <a:r>
              <a:rPr dirty="0" sz="1100" spc="95">
                <a:solidFill>
                  <a:srgbClr val="606060"/>
                </a:solidFill>
                <a:latin typeface="Times New Roman"/>
                <a:cs typeface="Times New Roman"/>
              </a:rPr>
              <a:t>welfru.·e 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benefits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predicted </a:t>
            </a: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effects ofp</a:t>
            </a:r>
            <a:r>
              <a:rPr dirty="0" sz="1100" spc="195">
                <a:solidFill>
                  <a:srgbClr val="4D4D4D"/>
                </a:solidFill>
                <a:latin typeface="Times New Roman"/>
                <a:cs typeface="Times New Roman"/>
              </a:rPr>
              <a:t>r 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emari­  </a:t>
            </a:r>
            <a:r>
              <a:rPr dirty="0" sz="1100" spc="170">
                <a:solidFill>
                  <a:srgbClr val="727272"/>
                </a:solidFill>
                <a:latin typeface="Times New Roman"/>
                <a:cs typeface="Times New Roman"/>
              </a:rPr>
              <a:t>tal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cbildbearing </a:t>
            </a:r>
            <a:r>
              <a:rPr dirty="0" sz="1100" spc="36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100" spc="360">
                <a:solidFill>
                  <a:srgbClr val="4D4D4D"/>
                </a:solidFill>
                <a:latin typeface="Times New Roman"/>
                <a:cs typeface="Times New Roman"/>
              </a:rPr>
              <a:t>n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future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wages.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State </a:t>
            </a:r>
            <a:r>
              <a:rPr dirty="0" sz="1100" spc="204">
                <a:solidFill>
                  <a:srgbClr val="606060"/>
                </a:solidFill>
                <a:latin typeface="Times New Roman"/>
                <a:cs typeface="Times New Roman"/>
              </a:rPr>
              <a:t>policies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on 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abortion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100" spc="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family</a:t>
            </a:r>
            <a:r>
              <a:rPr dirty="0" sz="1050" spc="1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planning</a:t>
            </a:r>
            <a:r>
              <a:rPr dirty="0" sz="110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40">
                <a:solidFill>
                  <a:srgbClr val="727272"/>
                </a:solidFill>
                <a:latin typeface="Times New Roman"/>
                <a:cs typeface="Times New Roman"/>
              </a:rPr>
              <a:t>availa</a:t>
            </a:r>
            <a:r>
              <a:rPr dirty="0" sz="1100" spc="140">
                <a:solidFill>
                  <a:srgbClr val="4D4D4D"/>
                </a:solidFill>
                <a:latin typeface="Times New Roman"/>
                <a:cs typeface="Times New Roman"/>
              </a:rPr>
              <a:t>b</a:t>
            </a:r>
            <a:r>
              <a:rPr dirty="0" sz="1100" spc="7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727272"/>
                </a:solidFill>
                <a:latin typeface="Times New Roman"/>
                <a:cs typeface="Times New Roman"/>
              </a:rPr>
              <a:t>ility</a:t>
            </a:r>
            <a:r>
              <a:rPr dirty="0" sz="110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727272"/>
                </a:solidFill>
                <a:latin typeface="Arial"/>
                <a:cs typeface="Arial"/>
              </a:rPr>
              <a:t>of</a:t>
            </a:r>
            <a:r>
              <a:rPr dirty="0" sz="1050" spc="135" i="1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1100" spc="155">
                <a:solidFill>
                  <a:srgbClr val="727272"/>
                </a:solidFill>
                <a:latin typeface="Times New Roman"/>
                <a:cs typeface="Times New Roman"/>
              </a:rPr>
              <a:t>suc</a:t>
            </a:r>
            <a:r>
              <a:rPr dirty="0" sz="1100" spc="155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3984" y="7188620"/>
            <a:ext cx="4959350" cy="195262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4604" marR="5080" indent="-2540">
              <a:lnSpc>
                <a:spcPct val="91300"/>
              </a:lnSpc>
              <a:spcBef>
                <a:spcPts val="220"/>
              </a:spcBef>
              <a:tabLst>
                <a:tab pos="3524885" algn="l"/>
              </a:tabLst>
            </a:pP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services,</a:t>
            </a:r>
            <a:r>
              <a:rPr dirty="0" sz="110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which</a:t>
            </a:r>
            <a:r>
              <a:rPr dirty="0" sz="1100" spc="1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are</a:t>
            </a:r>
            <a:r>
              <a:rPr dirty="0" sz="1100" spc="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indicators</a:t>
            </a:r>
            <a:r>
              <a:rPr dirty="0" sz="1100" spc="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100" spc="1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100" spc="3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costs</a:t>
            </a:r>
            <a:r>
              <a:rPr dirty="0" sz="110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100" spc="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obtaining</a:t>
            </a:r>
            <a:r>
              <a:rPr dirty="0" sz="110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727272"/>
                </a:solidFill>
                <a:latin typeface="Times New Roman"/>
                <a:cs typeface="Times New Roman"/>
              </a:rPr>
              <a:t>an 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abortion</a:t>
            </a:r>
            <a:r>
              <a:rPr dirty="0" sz="1100" spc="1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2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100" spc="1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10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avoiding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pr</a:t>
            </a:r>
            <a:r>
              <a:rPr dirty="0" sz="1100" spc="31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egnanc</a:t>
            </a:r>
            <a:r>
              <a:rPr dirty="0" sz="1100" spc="225">
                <a:solidFill>
                  <a:srgbClr val="828282"/>
                </a:solidFill>
                <a:latin typeface="Times New Roman"/>
                <a:cs typeface="Times New Roman"/>
              </a:rPr>
              <a:t>,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y</a:t>
            </a:r>
            <a:r>
              <a:rPr dirty="0" sz="1100" spc="5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represent</a:t>
            </a:r>
            <a:r>
              <a:rPr dirty="0" sz="110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short</a:t>
            </a:r>
            <a:r>
              <a:rPr dirty="0" sz="1100" spc="-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25">
                <a:solidFill>
                  <a:srgbClr val="4D4D4D"/>
                </a:solidFill>
                <a:latin typeface="Times New Roman"/>
                <a:cs typeface="Times New Roman"/>
              </a:rPr>
              <a:t>run  </a:t>
            </a:r>
            <a:r>
              <a:rPr dirty="0" sz="1100" spc="215">
                <a:solidFill>
                  <a:srgbClr val="727272"/>
                </a:solidFill>
                <a:latin typeface="Times New Roman"/>
                <a:cs typeface="Times New Roman"/>
              </a:rPr>
              <a:t>costs.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For 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vvhit:e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teens, </a:t>
            </a:r>
            <a:r>
              <a:rPr dirty="0" sz="1100" spc="170">
                <a:solidFill>
                  <a:srgbClr val="606060"/>
                </a:solidFill>
                <a:latin typeface="Times New Roman"/>
                <a:cs typeface="Times New Roman"/>
              </a:rPr>
              <a:t>allf </a:t>
            </a:r>
            <a:r>
              <a:rPr dirty="0" sz="1100" spc="120">
                <a:solidFill>
                  <a:srgbClr val="606060"/>
                </a:solidFill>
                <a:latin typeface="Times New Roman"/>
                <a:cs typeface="Times New Roman"/>
              </a:rPr>
              <a:t>our</a:t>
            </a:r>
            <a:r>
              <a:rPr dirty="0" sz="1100" spc="120">
                <a:solidFill>
                  <a:srgbClr val="A3A3A3"/>
                </a:solidFill>
                <a:latin typeface="Times New Roman"/>
                <a:cs typeface="Times New Roman"/>
              </a:rPr>
              <a:t>-</a:t>
            </a:r>
            <a:r>
              <a:rPr dirty="0" sz="1100" spc="120">
                <a:solidFill>
                  <a:srgbClr val="4D4D4D"/>
                </a:solidFill>
                <a:latin typeface="Times New Roman"/>
                <a:cs typeface="Times New Roman"/>
              </a:rPr>
              <a:t>1</a:t>
            </a:r>
            <a:r>
              <a:rPr dirty="0" sz="1100" spc="120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dirty="0" sz="1100" spc="-65">
                <a:solidFill>
                  <a:srgbClr val="727272"/>
                </a:solidFill>
                <a:latin typeface="Times New Roman"/>
                <a:cs typeface="Times New Roman"/>
              </a:rPr>
              <a:t>eas </a:t>
            </a:r>
            <a:r>
              <a:rPr dirty="0" sz="1100" spc="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-60">
                <a:solidFill>
                  <a:srgbClr val="727272"/>
                </a:solidFill>
                <a:latin typeface="Times New Roman"/>
                <a:cs typeface="Times New Roman"/>
              </a:rPr>
              <a:t>ur 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-65">
                <a:solidFill>
                  <a:srgbClr val="727272"/>
                </a:solidFill>
                <a:latin typeface="Times New Roman"/>
                <a:cs typeface="Times New Roman"/>
              </a:rPr>
              <a:t>es	</a:t>
            </a:r>
            <a:r>
              <a:rPr dirty="0" sz="1100" spc="-6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opportunity  </a:t>
            </a:r>
            <a:r>
              <a:rPr dirty="0" sz="1100" spc="195">
                <a:solidFill>
                  <a:srgbClr val="606060"/>
                </a:solidFill>
                <a:latin typeface="Times New Roman"/>
                <a:cs typeface="Times New Roman"/>
              </a:rPr>
              <a:t>cost:</a:t>
            </a:r>
            <a:r>
              <a:rPr dirty="0" sz="1100" spc="-1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606060"/>
                </a:solidFill>
                <a:latin typeface="Times New Roman"/>
                <a:cs typeface="Times New Roman"/>
              </a:rPr>
              <a:t>are</a:t>
            </a: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associated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with</a:t>
            </a:r>
            <a:r>
              <a:rPr dirty="0" sz="1100" spc="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06060"/>
                </a:solidFill>
                <a:latin typeface="Times New Roman"/>
                <a:cs typeface="Times New Roman"/>
              </a:rPr>
              <a:t>pregnancy</a:t>
            </a:r>
            <a:r>
              <a:rPr dirty="0" sz="1100" spc="1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resolution</a:t>
            </a:r>
            <a:endParaRPr sz="1100">
              <a:latin typeface="Times New Roman"/>
              <a:cs typeface="Times New Roman"/>
            </a:endParaRPr>
          </a:p>
          <a:p>
            <a:pPr marL="17780" marR="360045" indent="3810">
              <a:lnSpc>
                <a:spcPts val="1180"/>
              </a:lnSpc>
              <a:spcBef>
                <a:spcPts val="20"/>
              </a:spcBef>
            </a:pP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ou</a:t>
            </a:r>
            <a:r>
              <a:rPr dirty="0" sz="1100" spc="229">
                <a:solidFill>
                  <a:srgbClr val="4D4D4D"/>
                </a:solidFill>
                <a:latin typeface="Times New Roman"/>
                <a:cs typeface="Times New Roman"/>
              </a:rPr>
              <a:t>t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dirty="0" sz="1100" spc="229">
                <a:solidFill>
                  <a:srgbClr val="4D4D4D"/>
                </a:solidFill>
                <a:latin typeface="Times New Roman"/>
                <a:cs typeface="Times New Roman"/>
              </a:rPr>
              <a:t>1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1100" spc="-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es</a:t>
            </a:r>
            <a:r>
              <a:rPr dirty="0" sz="110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100" spc="2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727272"/>
                </a:solidFill>
                <a:latin typeface="Times New Roman"/>
                <a:cs typeface="Times New Roman"/>
              </a:rPr>
              <a:t>anticipated</a:t>
            </a:r>
            <a:r>
              <a:rPr dirty="0" sz="110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directions.</a:t>
            </a:r>
            <a:r>
              <a:rPr dirty="0" sz="1100" spc="1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For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example,  </a:t>
            </a:r>
            <a:r>
              <a:rPr dirty="0" sz="1100" spc="370">
                <a:solidFill>
                  <a:srgbClr val="606060"/>
                </a:solidFill>
                <a:latin typeface="Times New Roman"/>
                <a:cs typeface="Times New Roman"/>
              </a:rPr>
              <a:t>more </a:t>
            </a:r>
            <a:r>
              <a:rPr dirty="0" sz="1100" spc="195">
                <a:solidFill>
                  <a:srgbClr val="606060"/>
                </a:solidFill>
                <a:latin typeface="Times New Roman"/>
                <a:cs typeface="Times New Roman"/>
              </a:rPr>
              <a:t>restrictive </a:t>
            </a:r>
            <a:r>
              <a:rPr dirty="0" sz="1100" spc="90">
                <a:solidFill>
                  <a:srgbClr val="606060"/>
                </a:solidFill>
                <a:latin typeface="Times New Roman"/>
                <a:cs typeface="Times New Roman"/>
              </a:rPr>
              <a:t>fiun.ily</a:t>
            </a:r>
            <a:r>
              <a:rPr dirty="0" sz="1100" spc="90">
                <a:solidFill>
                  <a:srgbClr val="727272"/>
                </a:solidFill>
                <a:latin typeface="Times New Roman"/>
                <a:cs typeface="Times New Roman"/>
              </a:rPr>
              <a:t>p l </a:t>
            </a:r>
            <a:r>
              <a:rPr dirty="0" sz="1100" spc="5">
                <a:solidFill>
                  <a:srgbClr val="727272"/>
                </a:solidFill>
                <a:latin typeface="Times New Roman"/>
                <a:cs typeface="Times New Roman"/>
              </a:rPr>
              <a:t>ru.-in</a:t>
            </a:r>
            <a:r>
              <a:rPr dirty="0" sz="1100" spc="5">
                <a:solidFill>
                  <a:srgbClr val="4D4D4D"/>
                </a:solidFill>
                <a:latin typeface="Times New Roman"/>
                <a:cs typeface="Times New Roman"/>
              </a:rPr>
              <a:t>i </a:t>
            </a:r>
            <a:r>
              <a:rPr dirty="0" sz="1100" spc="-225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100" spc="-225">
                <a:solidFill>
                  <a:srgbClr val="727272"/>
                </a:solidFill>
                <a:latin typeface="Times New Roman"/>
                <a:cs typeface="Times New Roman"/>
              </a:rPr>
              <a:t>g </a:t>
            </a:r>
            <a:r>
              <a:rPr dirty="0" sz="1100" spc="-5">
                <a:solidFill>
                  <a:srgbClr val="727272"/>
                </a:solidFill>
                <a:latin typeface="Times New Roman"/>
                <a:cs typeface="Times New Roman"/>
              </a:rPr>
              <a:t>p o </a:t>
            </a:r>
            <a:r>
              <a:rPr dirty="0" sz="1100" spc="-5">
                <a:solidFill>
                  <a:srgbClr val="4D4D4D"/>
                </a:solidFill>
                <a:latin typeface="Times New Roman"/>
                <a:cs typeface="Times New Roman"/>
              </a:rPr>
              <a:t>li </a:t>
            </a:r>
            <a:r>
              <a:rPr dirty="0" sz="1100" spc="-10">
                <a:solidFill>
                  <a:srgbClr val="727272"/>
                </a:solidFill>
                <a:latin typeface="Times New Roman"/>
                <a:cs typeface="Times New Roman"/>
              </a:rPr>
              <a:t>ci es </a:t>
            </a: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raise</a:t>
            </a:r>
            <a:r>
              <a:rPr dirty="0" sz="1100" spc="-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endParaRPr sz="1100">
              <a:latin typeface="Times New Roman"/>
              <a:cs typeface="Times New Roman"/>
            </a:endParaRPr>
          </a:p>
          <a:p>
            <a:pPr marL="18415" marR="23495" indent="-3810">
              <a:lnSpc>
                <a:spcPct val="91300"/>
              </a:lnSpc>
              <a:spcBef>
                <a:spcPts val="30"/>
              </a:spcBef>
              <a:tabLst>
                <a:tab pos="2061845" algn="l"/>
                <a:tab pos="2399030" algn="l"/>
                <a:tab pos="3315335" algn="l"/>
              </a:tabLst>
            </a:pP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likelihood</a:t>
            </a:r>
            <a:r>
              <a:rPr dirty="0" sz="1100" spc="1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10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premarital</a:t>
            </a:r>
            <a:r>
              <a:rPr dirty="0" sz="1100" spc="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pregnancy,</a:t>
            </a:r>
            <a:r>
              <a:rPr dirty="0" sz="1100" spc="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727272"/>
                </a:solidFill>
                <a:latin typeface="Times New Roman"/>
                <a:cs typeface="Times New Roman"/>
              </a:rPr>
              <a:t>while</a:t>
            </a:r>
            <a:r>
              <a:rPr dirty="0" sz="11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55">
                <a:solidFill>
                  <a:srgbClr val="606060"/>
                </a:solidFill>
                <a:latin typeface="Times New Roman"/>
                <a:cs typeface="Times New Roman"/>
              </a:rPr>
              <a:t>more</a:t>
            </a:r>
            <a:r>
              <a:rPr dirty="0" sz="1100" spc="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stringent  </a:t>
            </a: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abortion</a:t>
            </a:r>
            <a:r>
              <a:rPr dirty="0" sz="110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06060"/>
                </a:solidFill>
                <a:latin typeface="Times New Roman"/>
                <a:cs typeface="Times New Roman"/>
              </a:rPr>
              <a:t>policies</a:t>
            </a:r>
            <a:r>
              <a:rPr dirty="0" sz="1100" spc="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14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owe</a:t>
            </a:r>
            <a:r>
              <a:rPr dirty="0" sz="1100" spc="114">
                <a:solidFill>
                  <a:srgbClr val="4D4D4D"/>
                </a:solidFill>
                <a:latin typeface="Times New Roman"/>
                <a:cs typeface="Times New Roman"/>
              </a:rPr>
              <a:t>r	</a:t>
            </a:r>
            <a:r>
              <a:rPr dirty="0" sz="1100" spc="30">
                <a:solidFill>
                  <a:srgbClr val="606060"/>
                </a:solidFill>
                <a:latin typeface="Times New Roman"/>
                <a:cs typeface="Times New Roman"/>
              </a:rPr>
              <a:t>the	</a:t>
            </a:r>
            <a:r>
              <a:rPr dirty="0" sz="1100" spc="25">
                <a:solidFill>
                  <a:srgbClr val="4D4D4D"/>
                </a:solidFill>
                <a:latin typeface="Times New Roman"/>
                <a:cs typeface="Times New Roman"/>
              </a:rPr>
              <a:t>lik </a:t>
            </a:r>
            <a:r>
              <a:rPr dirty="0" sz="1100" spc="40">
                <a:solidFill>
                  <a:srgbClr val="4D4D4D"/>
                </a:solidFill>
                <a:latin typeface="Times New Roman"/>
                <a:cs typeface="Times New Roman"/>
              </a:rPr>
              <a:t>e </a:t>
            </a:r>
            <a:r>
              <a:rPr dirty="0" sz="1100" spc="25">
                <a:solidFill>
                  <a:srgbClr val="4D4D4D"/>
                </a:solidFill>
                <a:latin typeface="Times New Roman"/>
                <a:cs typeface="Times New Roman"/>
              </a:rPr>
              <a:t>lih</a:t>
            </a:r>
            <a:r>
              <a:rPr dirty="0" sz="1100" spc="11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100" spc="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727272"/>
                </a:solidFill>
                <a:latin typeface="Times New Roman"/>
                <a:cs typeface="Times New Roman"/>
              </a:rPr>
              <a:t>od	</a:t>
            </a:r>
            <a:r>
              <a:rPr dirty="0" sz="1100" spc="3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280">
                <a:solidFill>
                  <a:srgbClr val="606060"/>
                </a:solidFill>
                <a:latin typeface="Times New Roman"/>
                <a:cs typeface="Times New Roman"/>
              </a:rPr>
              <a:t>aborting </a:t>
            </a:r>
            <a:r>
              <a:rPr dirty="0" sz="900" spc="310">
                <a:solidFill>
                  <a:srgbClr val="727272"/>
                </a:solidFill>
                <a:latin typeface="Arial"/>
                <a:cs typeface="Arial"/>
              </a:rPr>
              <a:t>a  </a:t>
            </a:r>
            <a:r>
              <a:rPr dirty="0" sz="1100" spc="150">
                <a:solidFill>
                  <a:srgbClr val="606060"/>
                </a:solidFill>
                <a:latin typeface="Times New Roman"/>
                <a:cs typeface="Times New Roman"/>
              </a:rPr>
              <a:t>premru.i.tal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pregnancy.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Black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adolescents'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behavior</a:t>
            </a:r>
            <a:r>
              <a:rPr dirty="0" sz="1100" spc="-1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00">
                <a:solidFill>
                  <a:srgbClr val="727272"/>
                </a:solidFill>
                <a:latin typeface="Times New Roman"/>
                <a:cs typeface="Times New Roman"/>
              </a:rPr>
              <a:t>sho.,.vs  </a:t>
            </a:r>
            <a:r>
              <a:rPr dirty="0" sz="1100" spc="145">
                <a:solidFill>
                  <a:srgbClr val="606060"/>
                </a:solidFill>
                <a:latin typeface="Times New Roman"/>
                <a:cs typeface="Times New Roman"/>
              </a:rPr>
              <a:t>no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association </a:t>
            </a:r>
            <a:r>
              <a:rPr dirty="0" sz="1100" spc="310">
                <a:solidFill>
                  <a:srgbClr val="606060"/>
                </a:solidFill>
                <a:latin typeface="Times New Roman"/>
                <a:cs typeface="Times New Roman"/>
              </a:rPr>
              <a:t>with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these </a:t>
            </a:r>
            <a:r>
              <a:rPr dirty="0" sz="1100" spc="145">
                <a:solidFill>
                  <a:srgbClr val="727272"/>
                </a:solidFill>
                <a:latin typeface="Times New Roman"/>
                <a:cs typeface="Times New Roman"/>
              </a:rPr>
              <a:t>var</a:t>
            </a:r>
            <a:r>
              <a:rPr dirty="0" sz="1100" spc="145">
                <a:solidFill>
                  <a:srgbClr val="4D4D4D"/>
                </a:solidFill>
                <a:latin typeface="Times New Roman"/>
                <a:cs typeface="Times New Roman"/>
              </a:rPr>
              <a:t>ia</a:t>
            </a:r>
            <a:r>
              <a:rPr dirty="0" sz="1100" spc="145">
                <a:solidFill>
                  <a:srgbClr val="727272"/>
                </a:solidFill>
                <a:latin typeface="Times New Roman"/>
                <a:cs typeface="Times New Roman"/>
              </a:rPr>
              <a:t>b </a:t>
            </a:r>
            <a:r>
              <a:rPr dirty="0" sz="1100" spc="190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es,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however.</a:t>
            </a:r>
            <a:endParaRPr sz="1100">
              <a:latin typeface="Times New Roman"/>
              <a:cs typeface="Times New Roman"/>
            </a:endParaRPr>
          </a:p>
          <a:p>
            <a:pPr marL="14604" marR="8255">
              <a:lnSpc>
                <a:spcPts val="1180"/>
              </a:lnSpc>
              <a:spcBef>
                <a:spcPts val="645"/>
              </a:spcBef>
              <a:tabLst>
                <a:tab pos="1500505" algn="l"/>
                <a:tab pos="1880235" algn="l"/>
              </a:tabLst>
            </a:pPr>
            <a:r>
              <a:rPr dirty="0" sz="1100" spc="300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psychosocial 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variab </a:t>
            </a:r>
            <a:r>
              <a:rPr dirty="0" sz="1100" spc="70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70">
                <a:solidFill>
                  <a:srgbClr val="727272"/>
                </a:solidFill>
                <a:latin typeface="Times New Roman"/>
                <a:cs typeface="Times New Roman"/>
              </a:rPr>
              <a:t>es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examined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include</a:t>
            </a:r>
            <a:r>
              <a:rPr dirty="0" sz="1100" spc="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27272"/>
                </a:solidFill>
                <a:latin typeface="Times New Roman"/>
                <a:cs typeface="Times New Roman"/>
              </a:rPr>
              <a:t>self-esteem, 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lo </a:t>
            </a:r>
            <a:r>
              <a:rPr dirty="0" sz="1100" spc="-185">
                <a:solidFill>
                  <a:srgbClr val="606060"/>
                </a:solidFill>
                <a:latin typeface="Times New Roman"/>
                <a:cs typeface="Times New Roman"/>
              </a:rPr>
              <a:t>&lt;-.-</a:t>
            </a:r>
            <a:r>
              <a:rPr dirty="0" sz="1100" spc="-185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dirty="0" sz="1100" spc="-185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z="1100" spc="-185">
                <a:solidFill>
                  <a:srgbClr val="A3A3A3"/>
                </a:solidFill>
                <a:latin typeface="Times New Roman"/>
                <a:cs typeface="Times New Roman"/>
              </a:rPr>
              <a:t>.           </a:t>
            </a:r>
            <a:r>
              <a:rPr dirty="0" sz="1100" spc="-35">
                <a:solidFill>
                  <a:srgbClr val="727272"/>
                </a:solidFill>
                <a:latin typeface="Times New Roman"/>
                <a:cs typeface="Times New Roman"/>
              </a:rPr>
              <a:t>of    c </a:t>
            </a:r>
            <a:r>
              <a:rPr dirty="0" sz="1100" spc="-40">
                <a:solidFill>
                  <a:srgbClr val="727272"/>
                </a:solidFill>
                <a:latin typeface="Times New Roman"/>
                <a:cs typeface="Times New Roman"/>
              </a:rPr>
              <a:t>o  n </a:t>
            </a:r>
            <a:r>
              <a:rPr dirty="0" sz="1100" spc="-30">
                <a:solidFill>
                  <a:srgbClr val="727272"/>
                </a:solidFill>
                <a:latin typeface="Times New Roman"/>
                <a:cs typeface="Times New Roman"/>
              </a:rPr>
              <a:t>tr</a:t>
            </a:r>
            <a:r>
              <a:rPr dirty="0" sz="1100" spc="-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-75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100" spc="-75">
                <a:solidFill>
                  <a:srgbClr val="606060"/>
                </a:solidFill>
                <a:latin typeface="Times New Roman"/>
                <a:cs typeface="Times New Roman"/>
              </a:rPr>
              <a:t>,</a:t>
            </a:r>
            <a:r>
              <a:rPr dirty="0" sz="1100" spc="-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333333"/>
                </a:solidFill>
                <a:latin typeface="Times New Roman"/>
                <a:cs typeface="Times New Roman"/>
              </a:rPr>
              <a:t>l	</a:t>
            </a:r>
            <a:r>
              <a:rPr dirty="0" sz="1100" spc="-40">
                <a:solidFill>
                  <a:srgbClr val="606060"/>
                </a:solidFill>
                <a:latin typeface="Times New Roman"/>
                <a:cs typeface="Times New Roman"/>
              </a:rPr>
              <a:t>and	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attitudes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toward </a:t>
            </a:r>
            <a:r>
              <a:rPr dirty="0" sz="1100" spc="320">
                <a:solidFill>
                  <a:srgbClr val="606060"/>
                </a:solidFill>
                <a:latin typeface="Times New Roman"/>
                <a:cs typeface="Times New Roman"/>
              </a:rPr>
              <a:t>women's</a:t>
            </a:r>
            <a:r>
              <a:rPr dirty="0" sz="1100" spc="-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55">
                <a:solidFill>
                  <a:srgbClr val="606060"/>
                </a:solidFill>
                <a:latin typeface="Times New Roman"/>
                <a:cs typeface="Times New Roman"/>
              </a:rPr>
              <a:t>£u:nily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6172" y="1343790"/>
            <a:ext cx="3505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role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4902" y="1494266"/>
            <a:ext cx="2901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loc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2249" y="1652663"/>
            <a:ext cx="3448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8265" y="1803139"/>
            <a:ext cx="3384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00">
                <a:solidFill>
                  <a:srgbClr val="727272"/>
                </a:solidFill>
                <a:latin typeface="Times New Roman"/>
                <a:cs typeface="Times New Roman"/>
              </a:rPr>
              <a:t>rela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62249" y="1961536"/>
            <a:ext cx="3225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can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6172" y="2112013"/>
            <a:ext cx="2806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res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2809" y="2262489"/>
            <a:ext cx="3441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like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701" y="2498545"/>
            <a:ext cx="3505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 i="1">
                <a:solidFill>
                  <a:srgbClr val="727272"/>
                </a:solidFill>
                <a:latin typeface="Times New Roman"/>
                <a:cs typeface="Times New Roman"/>
              </a:rPr>
              <a:t>Ado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69836" y="2663320"/>
            <a:ext cx="3416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215">
                <a:solidFill>
                  <a:srgbClr val="727272"/>
                </a:solidFill>
                <a:latin typeface="Times New Roman"/>
                <a:cs typeface="Times New Roman"/>
              </a:rPr>
              <a:t>(v/2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70154" y="2801037"/>
            <a:ext cx="310515" cy="34480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3175">
              <a:lnSpc>
                <a:spcPts val="1180"/>
              </a:lnSpc>
              <a:spcBef>
                <a:spcPts val="260"/>
              </a:spcBef>
            </a:pP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the  </a:t>
            </a:r>
            <a:r>
              <a:rPr dirty="0" sz="1100" spc="155">
                <a:solidFill>
                  <a:srgbClr val="727272"/>
                </a:solidFill>
                <a:latin typeface="Times New Roman"/>
                <a:cs typeface="Times New Roman"/>
              </a:rPr>
              <a:t>atta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65207" y="3109910"/>
            <a:ext cx="3695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0">
                <a:solidFill>
                  <a:srgbClr val="727272"/>
                </a:solidFill>
                <a:latin typeface="Times New Roman"/>
                <a:cs typeface="Times New Roman"/>
              </a:rPr>
              <a:t>W'O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5600" y="3260386"/>
            <a:ext cx="3321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solidFill>
                  <a:srgbClr val="727272"/>
                </a:solidFill>
                <a:latin typeface="Times New Roman"/>
                <a:cs typeface="Times New Roman"/>
              </a:rPr>
              <a:t>Y </a:t>
            </a:r>
            <a:r>
              <a:rPr dirty="0" sz="1100" spc="-15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100" spc="-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-15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69736" y="3418783"/>
            <a:ext cx="27876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35">
                <a:solidFill>
                  <a:srgbClr val="727272"/>
                </a:solidFill>
                <a:latin typeface="Times New Roman"/>
                <a:cs typeface="Times New Roman"/>
              </a:rPr>
              <a:t>fro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70154" y="3569260"/>
            <a:ext cx="34925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affe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63010" y="3719736"/>
            <a:ext cx="32321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55">
                <a:solidFill>
                  <a:srgbClr val="727272"/>
                </a:solidFill>
                <a:latin typeface="Times New Roman"/>
                <a:cs typeface="Times New Roman"/>
              </a:rPr>
              <a:t>:foc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62950" y="3870214"/>
            <a:ext cx="18986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45">
                <a:solidFill>
                  <a:srgbClr val="606060"/>
                </a:solidFill>
                <a:latin typeface="Times New Roman"/>
                <a:cs typeface="Times New Roman"/>
              </a:rPr>
              <a:t>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70436" y="4028611"/>
            <a:ext cx="3251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90">
                <a:solidFill>
                  <a:srgbClr val="606060"/>
                </a:solidFill>
                <a:latin typeface="Times New Roman"/>
                <a:cs typeface="Times New Roman"/>
              </a:rPr>
              <a:t>diff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65947" y="4179087"/>
            <a:ext cx="302895" cy="35242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905">
              <a:lnSpc>
                <a:spcPts val="1250"/>
              </a:lnSpc>
              <a:spcBef>
                <a:spcPts val="204"/>
              </a:spcBef>
            </a:pP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stu  </a:t>
            </a: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vva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83387" y="4487959"/>
            <a:ext cx="27241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95">
                <a:solidFill>
                  <a:srgbClr val="606060"/>
                </a:solidFill>
                <a:latin typeface="Times New Roman"/>
                <a:cs typeface="Times New Roman"/>
              </a:rPr>
              <a:t>bla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74079" y="4638437"/>
            <a:ext cx="3632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5">
                <a:solidFill>
                  <a:srgbClr val="727272"/>
                </a:solidFill>
                <a:latin typeface="Times New Roman"/>
                <a:cs typeface="Times New Roman"/>
              </a:rPr>
              <a:t>rem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73659" y="4788914"/>
            <a:ext cx="1682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25">
                <a:solidFill>
                  <a:srgbClr val="727272"/>
                </a:solidFill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70154" y="4947310"/>
            <a:ext cx="3244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con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74079" y="5097787"/>
            <a:ext cx="3429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rate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72155" y="5481018"/>
            <a:ext cx="32448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434" b="1">
                <a:solidFill>
                  <a:srgbClr val="606060"/>
                </a:solidFill>
                <a:latin typeface="Times New Roman"/>
                <a:cs typeface="Times New Roman"/>
              </a:rPr>
              <a:t>Ro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71398" y="5729832"/>
            <a:ext cx="298450" cy="49784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just" marL="12700" marR="5080" indent="10160">
              <a:lnSpc>
                <a:spcPct val="90700"/>
              </a:lnSpc>
              <a:spcBef>
                <a:spcPts val="220"/>
              </a:spcBef>
            </a:pPr>
            <a:r>
              <a:rPr dirty="0" sz="1050" spc="229" i="1">
                <a:solidFill>
                  <a:srgbClr val="727272"/>
                </a:solidFill>
                <a:latin typeface="Times New Roman"/>
                <a:cs typeface="Times New Roman"/>
              </a:rPr>
              <a:t>All  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cur  </a:t>
            </a:r>
            <a:r>
              <a:rPr dirty="0" sz="1150" spc="175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z="1150" spc="1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78063" y="6190722"/>
            <a:ext cx="2990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ana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81765" y="6333280"/>
            <a:ext cx="3530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"tie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80724" y="6491675"/>
            <a:ext cx="34925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Pau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73798" y="6650073"/>
            <a:ext cx="304800" cy="34480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60"/>
              </a:spcBef>
            </a:pPr>
            <a:r>
              <a:rPr dirty="0" sz="1100" spc="415">
                <a:solidFill>
                  <a:srgbClr val="727272"/>
                </a:solidFill>
                <a:latin typeface="Times New Roman"/>
                <a:cs typeface="Times New Roman"/>
              </a:rPr>
              <a:t>w</a:t>
            </a:r>
            <a:r>
              <a:rPr dirty="0" sz="1100" spc="65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r>
              <a:rPr dirty="0" sz="1100" spc="150">
                <a:solidFill>
                  <a:srgbClr val="4D4D4D"/>
                </a:solidFill>
                <a:latin typeface="Times New Roman"/>
                <a:cs typeface="Times New Roman"/>
              </a:rPr>
              <a:t>i  </a:t>
            </a:r>
            <a:r>
              <a:rPr dirty="0" sz="1100" spc="390">
                <a:solidFill>
                  <a:srgbClr val="606060"/>
                </a:solidFill>
                <a:latin typeface="Times New Roman"/>
                <a:cs typeface="Times New Roman"/>
              </a:rPr>
              <a:t>mo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74079" y="6951026"/>
            <a:ext cx="2540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45">
                <a:solidFill>
                  <a:srgbClr val="606060"/>
                </a:solidFill>
                <a:latin typeface="Times New Roman"/>
                <a:cs typeface="Times New Roman"/>
              </a:rPr>
              <a:t>hu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72677" y="7101502"/>
            <a:ext cx="3581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Bec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470856" y="7259898"/>
            <a:ext cx="257175" cy="34480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6985">
              <a:lnSpc>
                <a:spcPts val="1180"/>
              </a:lnSpc>
              <a:spcBef>
                <a:spcPts val="260"/>
              </a:spcBef>
            </a:pPr>
            <a:r>
              <a:rPr dirty="0" sz="1100" spc="70">
                <a:solidFill>
                  <a:srgbClr val="606060"/>
                </a:solidFill>
                <a:latin typeface="Times New Roman"/>
                <a:cs typeface="Times New Roman"/>
              </a:rPr>
              <a:t>are  </a:t>
            </a:r>
            <a:r>
              <a:rPr dirty="0" sz="1100" spc="215">
                <a:solidFill>
                  <a:srgbClr val="727272"/>
                </a:solidFill>
                <a:latin typeface="Times New Roman"/>
                <a:cs typeface="Times New Roman"/>
              </a:rPr>
              <a:t>ity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78063" y="7560853"/>
            <a:ext cx="3409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78063" y="7719248"/>
            <a:ext cx="28511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col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70856" y="7869725"/>
            <a:ext cx="3225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5">
                <a:solidFill>
                  <a:srgbClr val="727272"/>
                </a:solidFill>
                <a:latin typeface="Times New Roman"/>
                <a:cs typeface="Times New Roman"/>
              </a:rPr>
              <a:t>ing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78342" y="8020201"/>
            <a:ext cx="2806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dis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86261" y="8264177"/>
            <a:ext cx="3194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 i="1">
                <a:solidFill>
                  <a:srgbClr val="727272"/>
                </a:solidFill>
                <a:latin typeface="Times New Roman"/>
                <a:cs typeface="Times New Roman"/>
              </a:rPr>
              <a:t>For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34686" y="8408273"/>
            <a:ext cx="3695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0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r>
              <a:rPr dirty="0" sz="1100" spc="1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4D4D4D"/>
                </a:solidFill>
                <a:latin typeface="Times New Roman"/>
                <a:cs typeface="Times New Roman"/>
              </a:rPr>
              <a:t>a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74079" y="8558750"/>
            <a:ext cx="2825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rul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75619" y="8717146"/>
            <a:ext cx="3575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20">
                <a:solidFill>
                  <a:srgbClr val="727272"/>
                </a:solidFill>
                <a:latin typeface="Times New Roman"/>
                <a:cs typeface="Times New Roman"/>
              </a:rPr>
              <a:t>pop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81706" y="8867623"/>
            <a:ext cx="3048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90">
                <a:solidFill>
                  <a:srgbClr val="606060"/>
                </a:solidFill>
                <a:latin typeface="Times New Roman"/>
                <a:cs typeface="Times New Roman"/>
              </a:rPr>
              <a:t>mo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182097" y="9439170"/>
            <a:ext cx="3981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20">
                <a:solidFill>
                  <a:srgbClr val="606060"/>
                </a:solidFill>
                <a:latin typeface="Courier New"/>
                <a:cs typeface="Courier New"/>
              </a:rPr>
              <a:t>l2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498" y="831581"/>
            <a:ext cx="7124065" cy="0"/>
          </a:xfrm>
          <a:custGeom>
            <a:avLst/>
            <a:gdLst/>
            <a:ahLst/>
            <a:cxnLst/>
            <a:rect l="l" t="t" r="r" b="b"/>
            <a:pathLst>
              <a:path w="7124065" h="0">
                <a:moveTo>
                  <a:pt x="0" y="0"/>
                </a:moveTo>
                <a:lnTo>
                  <a:pt x="712390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5245" y="9408749"/>
            <a:ext cx="7187565" cy="0"/>
          </a:xfrm>
          <a:custGeom>
            <a:avLst/>
            <a:gdLst/>
            <a:ahLst/>
            <a:cxnLst/>
            <a:rect l="l" t="t" r="r" b="b"/>
            <a:pathLst>
              <a:path w="7187565" h="0">
                <a:moveTo>
                  <a:pt x="0" y="0"/>
                </a:moveTo>
                <a:lnTo>
                  <a:pt x="718715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59740" y="528267"/>
            <a:ext cx="14624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5">
                <a:solidFill>
                  <a:srgbClr val="707070"/>
                </a:solidFill>
                <a:latin typeface="Arial"/>
                <a:cs typeface="Arial"/>
              </a:rPr>
              <a:t>1990 </a:t>
            </a:r>
            <a:r>
              <a:rPr dirty="0" sz="850" spc="235">
                <a:solidFill>
                  <a:srgbClr val="9E9E9E"/>
                </a:solidFill>
                <a:latin typeface="Arial"/>
                <a:cs typeface="Arial"/>
              </a:rPr>
              <a:t>-</a:t>
            </a:r>
            <a:r>
              <a:rPr dirty="0" sz="850" spc="235">
                <a:solidFill>
                  <a:srgbClr val="707070"/>
                </a:solidFill>
                <a:latin typeface="Arial"/>
                <a:cs typeface="Arial"/>
              </a:rPr>
              <a:t>92</a:t>
            </a:r>
            <a:r>
              <a:rPr dirty="0" sz="850" spc="9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850" spc="155">
                <a:solidFill>
                  <a:srgbClr val="707070"/>
                </a:solidFill>
                <a:latin typeface="Arial"/>
                <a:cs typeface="Arial"/>
              </a:rPr>
              <a:t>R..EPORT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91" y="1318490"/>
            <a:ext cx="5017135" cy="554799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43815" marR="346075" indent="8890">
              <a:lnSpc>
                <a:spcPct val="96000"/>
              </a:lnSpc>
              <a:spcBef>
                <a:spcPts val="155"/>
              </a:spcBef>
              <a:tabLst>
                <a:tab pos="1430655" algn="l"/>
              </a:tabLst>
            </a:pP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problem.,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by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allovv:il</a:t>
            </a:r>
            <a:r>
              <a:rPr dirty="0" sz="1050" spc="15">
                <a:solidFill>
                  <a:srgbClr val="AFAFAF"/>
                </a:solidFill>
                <a:latin typeface="Times New Roman"/>
                <a:cs typeface="Times New Roman"/>
              </a:rPr>
              <a:t>: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:i.g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f'ertility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rat:es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t:o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depend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t:he 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age-sex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composition.</a:t>
            </a:r>
            <a:r>
              <a:rPr dirty="0" sz="10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of't:he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population.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These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papen; 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establish 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th</a:t>
            </a:r>
            <a:r>
              <a:rPr dirty="0" sz="1050" spc="145">
                <a:solidFill>
                  <a:srgbClr val="9E9E9E"/>
                </a:solidFill>
                <a:latin typeface="Times New Roman"/>
                <a:cs typeface="Times New Roman"/>
              </a:rPr>
              <a:t>.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existence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equilibrium,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iovestigat:e 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it:s 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uniqueness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105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-105">
                <a:solidFill>
                  <a:srgbClr val="9E9E9E"/>
                </a:solidFill>
                <a:latin typeface="Times New Roman"/>
                <a:cs typeface="Times New Roman"/>
              </a:rPr>
              <a:t>.	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dynamic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stability, 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axid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establish.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the 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conditions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under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which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560">
                <a:solidFill>
                  <a:srgbClr val="707070"/>
                </a:solidFill>
                <a:latin typeface="Times New Roman"/>
                <a:cs typeface="Times New Roman"/>
              </a:rPr>
              <a:t>BMMR</a:t>
            </a:r>
            <a:r>
              <a:rPr dirty="0" sz="10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707070"/>
                </a:solidFill>
                <a:latin typeface="Times New Roman"/>
                <a:cs typeface="Times New Roman"/>
              </a:rPr>
              <a:t>model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coincides 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with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classical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stable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populationt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h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e o ry </a:t>
            </a:r>
            <a:r>
              <a:rPr dirty="0" sz="1050" spc="-10">
                <a:solidFill>
                  <a:srgbClr val="4B4B4B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39370" marR="15875" indent="19685">
              <a:lnSpc>
                <a:spcPct val="95700"/>
              </a:lnSpc>
              <a:spcBef>
                <a:spcPts val="600"/>
              </a:spcBef>
            </a:pPr>
            <a:r>
              <a:rPr dirty="0" sz="1050" spc="280" i="1">
                <a:solidFill>
                  <a:srgbClr val="707070"/>
                </a:solidFill>
                <a:latin typeface="Times New Roman"/>
                <a:cs typeface="Times New Roman"/>
              </a:rPr>
              <a:t>Consu,ner </a:t>
            </a:r>
            <a:r>
              <a:rPr dirty="0" sz="1050" spc="320" i="1">
                <a:solidFill>
                  <a:srgbClr val="707070"/>
                </a:solidFill>
                <a:latin typeface="Times New Roman"/>
                <a:cs typeface="Times New Roman"/>
              </a:rPr>
              <a:t>De,nand </a:t>
            </a:r>
            <a:r>
              <a:rPr dirty="0" sz="1050" spc="235" i="1">
                <a:solidFill>
                  <a:srgbClr val="707070"/>
                </a:solidFill>
                <a:latin typeface="Times New Roman"/>
                <a:cs typeface="Times New Roman"/>
              </a:rPr>
              <a:t>Analysis. </a:t>
            </a:r>
            <a:r>
              <a:rPr dirty="0" sz="1050" spc="415">
                <a:solidFill>
                  <a:srgbClr val="707070"/>
                </a:solidFill>
                <a:latin typeface="Times New Roman"/>
                <a:cs typeface="Times New Roman"/>
              </a:rPr>
              <a:t>My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work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consuin.e.r 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deinand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analysis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bas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cent:ered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bridging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gap  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bet:vveen t:he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pure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theory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consumer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behavior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its 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empirical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unplement:ation..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collaboration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vvi.th</a:t>
            </a:r>
            <a:r>
              <a:rPr dirty="0" sz="105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Terence</a:t>
            </a:r>
            <a:endParaRPr sz="1050">
              <a:latin typeface="Times New Roman"/>
              <a:cs typeface="Times New Roman"/>
            </a:endParaRPr>
          </a:p>
          <a:p>
            <a:pPr marL="38735">
              <a:lnSpc>
                <a:spcPts val="1170"/>
              </a:lnSpc>
            </a:pPr>
            <a:r>
              <a:rPr dirty="0" sz="1300" spc="275" i="1">
                <a:solidFill>
                  <a:srgbClr val="707070"/>
                </a:solidFill>
                <a:latin typeface="Arial"/>
                <a:cs typeface="Arial"/>
              </a:rPr>
              <a:t>J.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Wales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oft:b.e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University</a:t>
            </a:r>
            <a:r>
              <a:rPr dirty="0" sz="10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of'British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Columbia,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I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have</a:t>
            </a:r>
            <a:endParaRPr sz="1050">
              <a:latin typeface="Times New Roman"/>
              <a:cs typeface="Times New Roman"/>
            </a:endParaRPr>
          </a:p>
          <a:p>
            <a:pPr marL="43815">
              <a:lnSpc>
                <a:spcPts val="1190"/>
              </a:lnSpc>
            </a:pP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written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sevexal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papers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35">
                <a:solidFill>
                  <a:srgbClr val="5B5B5B"/>
                </a:solidFill>
                <a:latin typeface="Times New Roman"/>
                <a:cs typeface="Times New Roman"/>
              </a:rPr>
              <a:t>t:l-1.at:</a:t>
            </a:r>
            <a:r>
              <a:rPr dirty="0" sz="1050" spc="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focus</a:t>
            </a:r>
            <a:r>
              <a:rPr dirty="0" sz="10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f'ou.r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5B5B5B"/>
                </a:solidFill>
                <a:latin typeface="Times New Roman"/>
                <a:cs typeface="Times New Roman"/>
              </a:rPr>
              <a:t>import:a.nt:</a:t>
            </a:r>
            <a:endParaRPr sz="1050">
              <a:latin typeface="Times New Roman"/>
              <a:cs typeface="Times New Roman"/>
            </a:endParaRPr>
          </a:p>
          <a:p>
            <a:pPr marL="29845" marR="25400" indent="2540">
              <a:lnSpc>
                <a:spcPct val="95500"/>
              </a:lnSpc>
              <a:spcBef>
                <a:spcPts val="50"/>
              </a:spcBef>
            </a:pP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issues: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assUJ.nptio.o.s </a:t>
            </a:r>
            <a:r>
              <a:rPr dirty="0" sz="1050" spc="385">
                <a:solidFill>
                  <a:srgbClr val="707070"/>
                </a:solidFill>
                <a:latin typeface="Times New Roman"/>
                <a:cs typeface="Times New Roman"/>
              </a:rPr>
              <a:t>made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about 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ch</a:t>
            </a:r>
            <a:r>
              <a:rPr dirty="0" sz="1050" spc="125">
                <a:solidFill>
                  <a:srgbClr val="AFAFAF"/>
                </a:solidFill>
                <a:latin typeface="Times New Roman"/>
                <a:cs typeface="Times New Roman"/>
              </a:rPr>
              <a:t>.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-25">
                <a:solidFill>
                  <a:srgbClr val="707070"/>
                </a:solidFill>
                <a:latin typeface="Times New Roman"/>
                <a:cs typeface="Times New Roman"/>
              </a:rPr>
              <a:t>fu.1</a:t>
            </a:r>
            <a:r>
              <a:rPr dirty="0" sz="1050" spc="-25">
                <a:solidFill>
                  <a:srgbClr val="AFAFAF"/>
                </a:solidFill>
                <a:latin typeface="Times New Roman"/>
                <a:cs typeface="Times New Roman"/>
              </a:rPr>
              <a:t>:</a:t>
            </a:r>
            <a:r>
              <a:rPr dirty="0" sz="1050" spc="-25">
                <a:solidFill>
                  <a:srgbClr val="707070"/>
                </a:solidFill>
                <a:latin typeface="Times New Roman"/>
                <a:cs typeface="Times New Roman"/>
              </a:rPr>
              <a:t>1.c </a:t>
            </a:r>
            <a:r>
              <a:rPr dirty="0" sz="1050" spc="5">
                <a:solidFill>
                  <a:srgbClr val="707070"/>
                </a:solidFill>
                <a:latin typeface="Times New Roman"/>
                <a:cs typeface="Times New Roman"/>
              </a:rPr>
              <a:t>ti 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o n 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al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form 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utility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function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(i.e.,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so:u.ct:ure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ofpxetere.n.ces), 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treatrnent: </a:t>
            </a:r>
            <a:r>
              <a:rPr dirty="0" sz="1050" spc="260" i="1">
                <a:solidFill>
                  <a:srgbClr val="707070"/>
                </a:solidFill>
                <a:latin typeface="Arial"/>
                <a:cs typeface="Arial"/>
              </a:rPr>
              <a:t>of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demographics,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t:rcaonent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dynamics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(e.g., taste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change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th</a:t>
            </a:r>
            <a:r>
              <a:rPr dirty="0" sz="1050" spc="145">
                <a:solidFill>
                  <a:srgbClr val="AFAFAF"/>
                </a:solidFill>
                <a:latin typeface="Times New Roman"/>
                <a:cs typeface="Times New Roman"/>
              </a:rPr>
              <a:t>.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endogenous 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fonna:tion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preferences),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t:he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specification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the 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stochastic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structure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707070"/>
                </a:solidFill>
                <a:latin typeface="Times New Roman"/>
                <a:cs typeface="Times New Roman"/>
              </a:rPr>
              <a:t>demand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system</a:t>
            </a:r>
            <a:r>
              <a:rPr dirty="0" sz="1050" spc="265">
                <a:solidFill>
                  <a:srgbClr val="9E9E9E"/>
                </a:solidFill>
                <a:latin typeface="Times New Roman"/>
                <a:cs typeface="Times New Roman"/>
              </a:rPr>
              <a:t>.</a:t>
            </a:r>
            <a:r>
              <a:rPr dirty="0" sz="1050" spc="90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This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work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is 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s\.unmarized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extended </a:t>
            </a:r>
            <a:r>
              <a:rPr dirty="0" sz="1000" spc="235">
                <a:solidFill>
                  <a:srgbClr val="707070"/>
                </a:solidFill>
                <a:latin typeface="Arial"/>
                <a:cs typeface="Arial"/>
              </a:rPr>
              <a:t>in.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recently</a:t>
            </a:r>
            <a:r>
              <a:rPr dirty="0" sz="1050" spc="-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con-iplet:ed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book,  </a:t>
            </a:r>
            <a:r>
              <a:rPr dirty="0" sz="1050" spc="390">
                <a:solidFill>
                  <a:srgbClr val="707070"/>
                </a:solidFill>
                <a:latin typeface="Times New Roman"/>
                <a:cs typeface="Times New Roman"/>
              </a:rPr>
              <a:t>Demand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System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Specification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 Estimation,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Oxford</a:t>
            </a:r>
            <a:endParaRPr sz="1050">
              <a:latin typeface="Times New Roman"/>
              <a:cs typeface="Times New Roman"/>
            </a:endParaRPr>
          </a:p>
          <a:p>
            <a:pPr marL="35560">
              <a:lnSpc>
                <a:spcPts val="1185"/>
              </a:lnSpc>
            </a:pP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Univers</a:t>
            </a:r>
            <a:r>
              <a:rPr dirty="0" sz="1050" spc="26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ty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Press,</a:t>
            </a:r>
            <a:r>
              <a:rPr dirty="0" sz="10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1050">
              <a:latin typeface="Times New Roman"/>
              <a:cs typeface="Times New Roman"/>
            </a:endParaRPr>
          </a:p>
          <a:p>
            <a:pPr marL="12700" marR="5080" indent="30480">
              <a:lnSpc>
                <a:spcPct val="95600"/>
              </a:lnSpc>
              <a:spcBef>
                <a:spcPts val="670"/>
              </a:spcBef>
              <a:tabLst>
                <a:tab pos="1257935" algn="l"/>
                <a:tab pos="3804285" algn="l"/>
              </a:tabLst>
            </a:pPr>
            <a:r>
              <a:rPr dirty="0" sz="1050" spc="275" i="1">
                <a:solidFill>
                  <a:srgbClr val="707070"/>
                </a:solidFill>
                <a:latin typeface="Times New Roman"/>
                <a:cs typeface="Times New Roman"/>
              </a:rPr>
              <a:t>TheCost-of-Living Index.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M.yvv:ork 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12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cost-of-living  </a:t>
            </a:r>
            <a:r>
              <a:rPr dirty="0" sz="1050" spc="295">
                <a:solidFill>
                  <a:srgbClr val="5B5B5B"/>
                </a:solidFill>
                <a:latin typeface="Times New Roman"/>
                <a:cs typeface="Times New Roman"/>
              </a:rPr>
              <a:t>index</a:t>
            </a:r>
            <a:r>
              <a:rPr dirty="0" sz="1050" spc="6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extends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3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underlying</a:t>
            </a:r>
            <a:r>
              <a:rPr dirty="0" sz="1050" spc="16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theory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deals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vvit:b.</a:t>
            </a:r>
            <a:r>
              <a:rPr dirty="0" sz="1050" spc="-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such 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special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topics</a:t>
            </a:r>
            <a:r>
              <a:rPr dirty="0" sz="1050" spc="12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as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construction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indexes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subsets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goods, 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cb.e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treaon.ent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ofh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u</a:t>
            </a:r>
            <a:r>
              <a:rPr dirty="0" sz="1050" spc="150">
                <a:solidFill>
                  <a:srgbClr val="9E9E9E"/>
                </a:solidFill>
                <a:latin typeface="Times New Roman"/>
                <a:cs typeface="Times New Roman"/>
              </a:rPr>
              <a:t>.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seho</a:t>
            </a:r>
            <a:r>
              <a:rPr dirty="0" sz="1050" spc="15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d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production, </a:t>
            </a:r>
            <a:r>
              <a:rPr dirty="0" sz="1050" spc="290">
                <a:solidFill>
                  <a:srgbClr val="5B5B5B"/>
                </a:solidFill>
                <a:latin typeface="Times New Roman"/>
                <a:cs typeface="Times New Roman"/>
              </a:rPr>
              <a:t>the 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tteattn.ent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qualit.y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differences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quality 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chang</a:t>
            </a:r>
            <a:r>
              <a:rPr dirty="0" sz="1050" spc="85">
                <a:solidFill>
                  <a:srgbClr val="AFAFAF"/>
                </a:solidFill>
                <a:latin typeface="Times New Roman"/>
                <a:cs typeface="Times New Roman"/>
              </a:rPr>
              <a:t>.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e,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and 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construction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175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in.dexes </a:t>
            </a:r>
            <a:r>
              <a:rPr dirty="0" sz="1050" spc="130">
                <a:solidFill>
                  <a:srgbClr val="5B5B5B"/>
                </a:solidFill>
                <a:latin typeface="Times New Roman"/>
                <a:cs typeface="Times New Roman"/>
              </a:rPr>
              <a:t>t:hat: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measure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140">
                <a:solidFill>
                  <a:srgbClr val="5B5B5B"/>
                </a:solidFill>
                <a:latin typeface="Times New Roman"/>
                <a:cs typeface="Times New Roman"/>
              </a:rPr>
              <a:t>in:i.pact 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price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changes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welfare of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group </a:t>
            </a:r>
            <a:r>
              <a:rPr dirty="0" sz="1050" spc="280" i="1">
                <a:solidFill>
                  <a:srgbClr val="707070"/>
                </a:solidFill>
                <a:latin typeface="Arial"/>
                <a:cs typeface="Arial"/>
              </a:rPr>
              <a:t>of: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population of 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households.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95">
                <a:solidFill>
                  <a:srgbClr val="5B5B5B"/>
                </a:solidFill>
                <a:latin typeface="Times New Roman"/>
                <a:cs typeface="Times New Roman"/>
              </a:rPr>
              <a:t>L:u-:tdedyin.g 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t:h</a:t>
            </a:r>
            <a:r>
              <a:rPr dirty="0" sz="1050" spc="35">
                <a:solidFill>
                  <a:srgbClr val="9E9E9E"/>
                </a:solidFill>
                <a:latin typeface="Times New Roman"/>
                <a:cs typeface="Times New Roman"/>
              </a:rPr>
              <a:t>.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m 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this 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'\-vork 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is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that, 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vvhen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sui</a:t>
            </a:r>
            <a:r>
              <a:rPr dirty="0" sz="10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taby</a:t>
            </a:r>
            <a:r>
              <a:rPr dirty="0" sz="1050" spc="65">
                <a:solidFill>
                  <a:srgbClr val="4B4B4B"/>
                </a:solidFill>
                <a:latin typeface="Times New Roman"/>
                <a:cs typeface="Times New Roman"/>
              </a:rPr>
              <a:t>l	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e.laborated, </a:t>
            </a:r>
            <a:r>
              <a:rPr dirty="0" sz="1050" spc="-25">
                <a:solidFill>
                  <a:srgbClr val="707070"/>
                </a:solidFill>
                <a:latin typeface="Times New Roman"/>
                <a:cs typeface="Times New Roman"/>
              </a:rPr>
              <a:t>tl-:i.e  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tl-1.eo1y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the	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cost </a:t>
            </a:r>
            <a:r>
              <a:rPr dirty="0" sz="1050" spc="-15">
                <a:solidFill>
                  <a:srgbClr val="9E9E9E"/>
                </a:solidFill>
                <a:latin typeface="Times New Roman"/>
                <a:cs typeface="Times New Roman"/>
              </a:rPr>
              <a:t>-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1050" spc="-15">
                <a:solidFill>
                  <a:srgbClr val="707070"/>
                </a:solidFill>
                <a:latin typeface="Times New Roman"/>
                <a:cs typeface="Times New Roman"/>
              </a:rPr>
              <a:t>f </a:t>
            </a:r>
            <a:r>
              <a:rPr dirty="0" sz="1050" spc="-15">
                <a:solidFill>
                  <a:srgbClr val="9E9E9E"/>
                </a:solidFill>
                <a:latin typeface="Times New Roman"/>
                <a:cs typeface="Times New Roman"/>
              </a:rPr>
              <a:t>- </a:t>
            </a:r>
            <a:r>
              <a:rPr dirty="0" sz="1050" spc="-20">
                <a:solidFill>
                  <a:srgbClr val="5B5B5B"/>
                </a:solidFill>
                <a:latin typeface="Times New Roman"/>
                <a:cs typeface="Times New Roman"/>
              </a:rPr>
              <a:t>Ji vi ng 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index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provides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princip!ed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answers </a:t>
            </a: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to </a:t>
            </a:r>
            <a:r>
              <a:rPr dirty="0" sz="1050" spc="360">
                <a:solidFill>
                  <a:srgbClr val="5B5B5B"/>
                </a:solidFill>
                <a:latin typeface="Times New Roman"/>
                <a:cs typeface="Times New Roman"/>
              </a:rPr>
              <a:t>many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t:he 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practical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problems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that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arise </a:t>
            </a:r>
            <a:r>
              <a:rPr dirty="0" sz="1000" spc="204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constructing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indexes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consumerp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rices</a:t>
            </a:r>
            <a:r>
              <a:rPr dirty="0" sz="1050" spc="215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1050" spc="475">
                <a:solidFill>
                  <a:srgbClr val="707070"/>
                </a:solidFill>
                <a:latin typeface="Times New Roman"/>
                <a:cs typeface="Times New Roman"/>
              </a:rPr>
              <a:t>My 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researcl-i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this 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t:opic </a:t>
            </a:r>
            <a:r>
              <a:rPr dirty="0" sz="1050" spc="204">
                <a:solidFill>
                  <a:srgbClr val="5B5B5B"/>
                </a:solidFill>
                <a:latin typeface="Times New Roman"/>
                <a:cs typeface="Times New Roman"/>
              </a:rPr>
              <a:t>has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appeared  </a:t>
            </a:r>
            <a:r>
              <a:rPr dirty="0" sz="1000" spc="275">
                <a:solidFill>
                  <a:srgbClr val="707070"/>
                </a:solidFill>
                <a:latin typeface="Arial"/>
                <a:cs typeface="Arial"/>
              </a:rPr>
              <a:t>in.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eight 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joun-ial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articles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boo.k,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Theory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oftl-ie 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Cost-of-Living</a:t>
            </a:r>
            <a:r>
              <a:rPr dirty="0" sz="1050" spc="-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Index,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Oxford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University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Press,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707070"/>
                </a:solidFill>
                <a:latin typeface="Times New Roman"/>
                <a:cs typeface="Times New Roman"/>
              </a:rPr>
              <a:t>1989.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397" y="6965720"/>
            <a:ext cx="4984115" cy="213423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760"/>
              </a:spcBef>
            </a:pPr>
            <a:r>
              <a:rPr dirty="0" sz="1200" spc="240" b="1">
                <a:solidFill>
                  <a:srgbClr val="707070"/>
                </a:solidFill>
                <a:latin typeface="Times New Roman"/>
                <a:cs typeface="Times New Roman"/>
              </a:rPr>
              <a:t>Adrian.</a:t>
            </a:r>
            <a:r>
              <a:rPr dirty="0" sz="1200" spc="9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200" spc="300" b="1">
                <a:solidFill>
                  <a:srgbClr val="707070"/>
                </a:solidFill>
                <a:latin typeface="Times New Roman"/>
                <a:cs typeface="Times New Roman"/>
              </a:rPr>
              <a:t>Raftery</a:t>
            </a:r>
            <a:endParaRPr sz="1200">
              <a:latin typeface="Times New Roman"/>
              <a:cs typeface="Times New Roman"/>
            </a:endParaRPr>
          </a:p>
          <a:p>
            <a:pPr marL="15875" marR="147320" indent="15240">
              <a:lnSpc>
                <a:spcPct val="95500"/>
              </a:lnSpc>
              <a:spcBef>
                <a:spcPts val="640"/>
              </a:spcBef>
              <a:tabLst>
                <a:tab pos="2138045" algn="l"/>
              </a:tabLst>
            </a:pPr>
            <a:r>
              <a:rPr dirty="0" sz="1050" spc="135" i="1">
                <a:solidFill>
                  <a:srgbClr val="707070"/>
                </a:solidFill>
                <a:latin typeface="Times New Roman"/>
                <a:cs typeface="Times New Roman"/>
              </a:rPr>
              <a:t>Assessrnen-c</a:t>
            </a:r>
            <a:r>
              <a:rPr dirty="0" sz="1050" spc="6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25" i="1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28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 i="1">
                <a:solidFill>
                  <a:srgbClr val="707070"/>
                </a:solidFill>
                <a:latin typeface="Times New Roman"/>
                <a:cs typeface="Times New Roman"/>
              </a:rPr>
              <a:t>Population</a:t>
            </a:r>
            <a:r>
              <a:rPr dirty="0" sz="1050" spc="17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 i="1">
                <a:solidFill>
                  <a:srgbClr val="707070"/>
                </a:solidFill>
                <a:latin typeface="Times New Roman"/>
                <a:cs typeface="Times New Roman"/>
              </a:rPr>
              <a:t>Size</a:t>
            </a:r>
            <a:r>
              <a:rPr dirty="0" sz="1050" spc="3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 i="1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50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 i="1">
                <a:solidFill>
                  <a:srgbClr val="707070"/>
                </a:solidFill>
                <a:latin typeface="Times New Roman"/>
                <a:cs typeface="Times New Roman"/>
              </a:rPr>
              <a:t>Trend</a:t>
            </a:r>
            <a:r>
              <a:rPr dirty="0" sz="1050" spc="16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4" i="1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-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10" i="1">
                <a:solidFill>
                  <a:srgbClr val="707070"/>
                </a:solidFill>
                <a:latin typeface="Times New Roman"/>
                <a:cs typeface="Times New Roman"/>
              </a:rPr>
              <a:t>t:he</a:t>
            </a:r>
            <a:r>
              <a:rPr dirty="0" sz="1050" spc="-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 i="1">
                <a:solidFill>
                  <a:srgbClr val="707070"/>
                </a:solidFill>
                <a:latin typeface="Times New Roman"/>
                <a:cs typeface="Times New Roman"/>
              </a:rPr>
              <a:t>B07</a:t>
            </a:r>
            <a:r>
              <a:rPr dirty="0" sz="1050" spc="12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707070"/>
                </a:solidFill>
                <a:latin typeface="Times New Roman"/>
                <a:cs typeface="Times New Roman"/>
              </a:rPr>
              <a:t>head  </a:t>
            </a:r>
            <a:r>
              <a:rPr dirty="0" sz="1050" spc="125" i="1">
                <a:solidFill>
                  <a:srgbClr val="707070"/>
                </a:solidFill>
                <a:latin typeface="Times New Roman"/>
                <a:cs typeface="Times New Roman"/>
              </a:rPr>
              <a:t>VI/ha </a:t>
            </a:r>
            <a:r>
              <a:rPr dirty="0" sz="1050" spc="130" i="1">
                <a:solidFill>
                  <a:srgbClr val="707070"/>
                </a:solidFill>
                <a:latin typeface="Times New Roman"/>
                <a:cs typeface="Times New Roman"/>
              </a:rPr>
              <a:t>te</a:t>
            </a:r>
            <a:r>
              <a:rPr dirty="0" sz="1050" spc="130" i="1">
                <a:solidFill>
                  <a:srgbClr val="212121"/>
                </a:solidFill>
                <a:latin typeface="Times New Roman"/>
                <a:cs typeface="Times New Roman"/>
              </a:rPr>
              <a:t>.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Th.is 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sn.1.dy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develops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new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statistical </a:t>
            </a: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1net:hods 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ot·  </a:t>
            </a:r>
            <a:r>
              <a:rPr dirty="0" sz="1050" spc="285">
                <a:solidFill>
                  <a:srgbClr val="5B5B5B"/>
                </a:solidFill>
                <a:latin typeface="Times New Roman"/>
                <a:cs typeface="Times New Roman"/>
              </a:rPr>
              <a:t>population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estin-:tation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00" spc="165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00" spc="4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order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to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obtain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better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count 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of'Bovvhead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whale 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popu.lations.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Based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acoustic </a:t>
            </a:r>
            <a:r>
              <a:rPr dirty="0" sz="1000" spc="285">
                <a:solidFill>
                  <a:srgbClr val="707070"/>
                </a:solidFill>
                <a:latin typeface="Times New Roman"/>
                <a:cs typeface="Times New Roman"/>
              </a:rPr>
              <a:t>and  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visua.l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census 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dat:a,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an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icnproved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vers</a:t>
            </a:r>
            <a:r>
              <a:rPr dirty="0" sz="1050" spc="245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tl-i.e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Bayes 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empirical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Bayes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approach 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was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used </a:t>
            </a:r>
            <a:r>
              <a:rPr dirty="0" sz="1050" spc="170">
                <a:solidFill>
                  <a:srgbClr val="4B4B4B"/>
                </a:solidFill>
                <a:latin typeface="Times New Roman"/>
                <a:cs typeface="Times New Roman"/>
              </a:rPr>
              <a:t>. 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results 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shovv:  </a:t>
            </a:r>
            <a:r>
              <a:rPr dirty="0" sz="1050" spc="180">
                <a:solidFill>
                  <a:srgbClr val="5B5B5B"/>
                </a:solidFill>
                <a:latin typeface="Times New Roman"/>
                <a:cs typeface="Times New Roman"/>
              </a:rPr>
              <a:t>that:</a:t>
            </a:r>
            <a:r>
              <a:rPr dirty="0" sz="10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tl,e</a:t>
            </a:r>
            <a:r>
              <a:rPr dirty="0" sz="1050" spc="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stoclc</a:t>
            </a:r>
            <a:r>
              <a:rPr dirty="0" sz="1050" spc="-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Bovvhead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-..vhales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is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increasing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not: 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decreasiug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aspr</a:t>
            </a:r>
            <a:r>
              <a:rPr dirty="0" sz="1050" spc="3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eviousy</a:t>
            </a:r>
            <a:r>
              <a:rPr dirty="0" sz="1050" spc="135">
                <a:solidFill>
                  <a:srgbClr val="4B4B4B"/>
                </a:solidFill>
                <a:latin typeface="Times New Roman"/>
                <a:cs typeface="Times New Roman"/>
              </a:rPr>
              <a:t>l	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thought:.</a:t>
            </a:r>
            <a:endParaRPr sz="1050">
              <a:latin typeface="Times New Roman"/>
              <a:cs typeface="Times New Roman"/>
            </a:endParaRPr>
          </a:p>
          <a:p>
            <a:pPr marL="12700" marR="5080" indent="10795">
              <a:lnSpc>
                <a:spcPct val="96500"/>
              </a:lnSpc>
              <a:spcBef>
                <a:spcPts val="590"/>
              </a:spcBef>
            </a:pPr>
            <a:r>
              <a:rPr dirty="0" sz="1050" spc="375" i="1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40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5" i="1">
                <a:solidFill>
                  <a:srgbClr val="707070"/>
                </a:solidFill>
                <a:latin typeface="Times New Roman"/>
                <a:cs typeface="Times New Roman"/>
              </a:rPr>
              <a:t>Socioecononzic</a:t>
            </a:r>
            <a:r>
              <a:rPr dirty="0" sz="1050" spc="1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4" i="1">
                <a:solidFill>
                  <a:srgbClr val="707070"/>
                </a:solidFill>
                <a:latin typeface="Times New Roman"/>
                <a:cs typeface="Times New Roman"/>
              </a:rPr>
              <a:t>Analysis</a:t>
            </a:r>
            <a:r>
              <a:rPr dirty="0" sz="1050" spc="6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35" i="1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5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0" i="1">
                <a:solidFill>
                  <a:srgbClr val="707070"/>
                </a:solidFill>
                <a:latin typeface="Times New Roman"/>
                <a:cs typeface="Times New Roman"/>
              </a:rPr>
              <a:t>Fertility</a:t>
            </a:r>
            <a:r>
              <a:rPr dirty="0" sz="1050" spc="7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 i="1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3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 i="1">
                <a:solidFill>
                  <a:srgbClr val="707070"/>
                </a:solidFill>
                <a:latin typeface="Times New Roman"/>
                <a:cs typeface="Times New Roman"/>
              </a:rPr>
              <a:t>Iran.</a:t>
            </a:r>
            <a:r>
              <a:rPr dirty="0" sz="1050" spc="6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95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14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goal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tlus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project:</a:t>
            </a:r>
            <a:r>
              <a:rPr dirty="0" sz="1050" spc="-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is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to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provide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co1nprchensive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socioeconomic 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analysis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offert:ilit:y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data</a:t>
            </a:r>
            <a:r>
              <a:rPr dirty="0" sz="1050" spc="12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fro</a:t>
            </a:r>
            <a:r>
              <a:rPr dirty="0" sz="1050" spc="215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m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tl.1.e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20">
                <a:solidFill>
                  <a:srgbClr val="707070"/>
                </a:solidFill>
                <a:latin typeface="Times New Roman"/>
                <a:cs typeface="Times New Roman"/>
              </a:rPr>
              <a:t>1976-77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Iran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Fertility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1249" y="1342249"/>
            <a:ext cx="1873250" cy="8045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5875" marR="5080" indent="-3810">
              <a:lnSpc>
                <a:spcPct val="96500"/>
              </a:lnSpc>
              <a:spcBef>
                <a:spcPts val="150"/>
              </a:spcBef>
            </a:pP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Survey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(IFS)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vvit:hin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a 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collaboration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20">
                <a:solidFill>
                  <a:srgbClr val="707070"/>
                </a:solidFill>
                <a:latin typeface="Times New Roman"/>
                <a:cs typeface="Times New Roman"/>
              </a:rPr>
              <a:t>vvi.th 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Professor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of'S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ocio</a:t>
            </a:r>
            <a:r>
              <a:rPr dirty="0" sz="1050" spc="27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og 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former </a:t>
            </a:r>
            <a:r>
              <a:rPr dirty="0" sz="1050" spc="459">
                <a:solidFill>
                  <a:srgbClr val="707070"/>
                </a:solidFill>
                <a:latin typeface="Times New Roman"/>
                <a:cs typeface="Times New Roman"/>
              </a:rPr>
              <a:t>CSDE</a:t>
            </a:r>
            <a:r>
              <a:rPr dirty="0" sz="1050" spc="-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re 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Hirsch.man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9942" y="2110471"/>
            <a:ext cx="18770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began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Fall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 i="1">
                <a:solidFill>
                  <a:srgbClr val="707070"/>
                </a:solidFill>
                <a:latin typeface="Arial"/>
                <a:cs typeface="Arial"/>
              </a:rPr>
              <a:t>of:</a:t>
            </a:r>
            <a:r>
              <a:rPr dirty="0" sz="1050" spc="270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2987" y="2262489"/>
            <a:ext cx="18872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situation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Iran</a:t>
            </a:r>
            <a:r>
              <a:rPr dirty="0" sz="110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120">
                <a:solidFill>
                  <a:srgbClr val="707070"/>
                </a:solidFill>
                <a:latin typeface="Times New Roman"/>
                <a:cs typeface="Times New Roman"/>
              </a:rPr>
              <a:t>t:h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6954" y="2419346"/>
            <a:ext cx="18986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analyzed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that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time.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7622" y="2569822"/>
            <a:ext cx="187134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10795">
              <a:lnSpc>
                <a:spcPts val="1250"/>
              </a:lnSpc>
              <a:spcBef>
                <a:spcPts val="155"/>
              </a:spcBef>
            </a:pP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national-level</a:t>
            </a:r>
            <a:r>
              <a:rPr dirty="0" sz="105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study</a:t>
            </a:r>
            <a:r>
              <a:rPr dirty="0" sz="10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707070"/>
                </a:solidFill>
                <a:latin typeface="Times New Roman"/>
                <a:cs typeface="Times New Roman"/>
              </a:rPr>
              <a:t>o 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Iran.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545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major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goal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08738" y="2878696"/>
            <a:ext cx="19050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n-iodels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using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event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hi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8203" y="3029172"/>
            <a:ext cx="18491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trends</a:t>
            </a:r>
            <a:r>
              <a:rPr dirty="0" sz="1050" spc="-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50" spc="240">
                <a:solidFill>
                  <a:srgbClr val="707070"/>
                </a:solidFill>
                <a:latin typeface="Arial"/>
                <a:cs typeface="Arial"/>
              </a:rPr>
              <a:t>in</a:t>
            </a:r>
            <a:r>
              <a:rPr dirty="0" sz="950" spc="315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Iranian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ferti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99495" y="3258846"/>
            <a:ext cx="19221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Preliminary</a:t>
            </a: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r </a:t>
            </a:r>
            <a:r>
              <a:rPr dirty="0" sz="1050" spc="160">
                <a:solidFill>
                  <a:srgbClr val="5B5B5B"/>
                </a:solidFill>
                <a:latin typeface="Times New Roman"/>
                <a:cs typeface="Times New Roman"/>
              </a:rPr>
              <a:t>esul</a:t>
            </a:r>
            <a:r>
              <a:rPr dirty="0" sz="1050" spc="160">
                <a:solidFill>
                  <a:srgbClr val="AFAFAF"/>
                </a:solidFill>
                <a:latin typeface="Times New Roman"/>
                <a:cs typeface="Times New Roman"/>
              </a:rPr>
              <a:t>.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ts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sho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09942" y="3417243"/>
            <a:ext cx="19119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began 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t:O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decline</a:t>
            </a:r>
            <a:r>
              <a:rPr dirty="0" sz="1050" spc="-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abou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96954" y="3567720"/>
            <a:ext cx="188023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5875" marR="5080" indent="-3810">
              <a:lnSpc>
                <a:spcPts val="1180"/>
              </a:lnSpc>
              <a:spcBef>
                <a:spcPts val="210"/>
              </a:spcBef>
            </a:pP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after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t:he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onset</a:t>
            </a:r>
            <a:r>
              <a:rPr dirty="0" sz="1050" spc="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rapi 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tional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expansion,</a:t>
            </a:r>
            <a:r>
              <a:rPr dirty="0" sz="1050" spc="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but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92925" y="3876593"/>
            <a:ext cx="19037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nation.al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fiuuily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planni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88645" y="4027070"/>
            <a:ext cx="19196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fertility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decline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contin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9313" y="4177547"/>
            <a:ext cx="1871980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4445">
              <a:lnSpc>
                <a:spcPct val="96500"/>
              </a:lnSpc>
              <a:spcBef>
                <a:spcPts val="150"/>
              </a:spcBef>
            </a:pP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1977."While </a:t>
            </a:r>
            <a:r>
              <a:rPr dirty="0" sz="1000" spc="160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00" spc="10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ver  t:he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first: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birtl-i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interval 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declined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dramatically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2792" y="4644816"/>
            <a:ext cx="192341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rw-o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years.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'With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new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81140" y="4787373"/>
            <a:ext cx="19088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continue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t:vvo </a:t>
            </a:r>
            <a:r>
              <a:rPr dirty="0" sz="1050" spc="380">
                <a:solidFill>
                  <a:srgbClr val="707070"/>
                </a:solidFill>
                <a:latin typeface="Times New Roman"/>
                <a:cs typeface="Times New Roman"/>
              </a:rPr>
              <a:t>mor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0543" y="5080804"/>
            <a:ext cx="1893570" cy="6769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760"/>
              </a:spcBef>
            </a:pPr>
            <a:r>
              <a:rPr dirty="0" sz="1200" spc="430" b="1">
                <a:solidFill>
                  <a:srgbClr val="707070"/>
                </a:solidFill>
                <a:latin typeface="Times New Roman"/>
                <a:cs typeface="Times New Roman"/>
              </a:rPr>
              <a:t>JooEanTan</a:t>
            </a:r>
            <a:endParaRPr sz="1200">
              <a:latin typeface="Times New Roman"/>
              <a:cs typeface="Times New Roman"/>
            </a:endParaRPr>
          </a:p>
          <a:p>
            <a:pPr marL="38735">
              <a:lnSpc>
                <a:spcPts val="1220"/>
              </a:lnSpc>
              <a:spcBef>
                <a:spcPts val="580"/>
              </a:spcBef>
            </a:pPr>
            <a:r>
              <a:rPr dirty="0" sz="1050" spc="200" i="1">
                <a:solidFill>
                  <a:srgbClr val="707070"/>
                </a:solidFill>
                <a:latin typeface="Times New Roman"/>
                <a:cs typeface="Times New Roman"/>
              </a:rPr>
              <a:t>Fertility </a:t>
            </a:r>
            <a:r>
              <a:rPr dirty="0" sz="1050" spc="285" i="1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28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707070"/>
                </a:solidFill>
                <a:latin typeface="Times New Roman"/>
                <a:cs typeface="Times New Roman"/>
              </a:rPr>
              <a:t>Fer#lity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20"/>
              </a:lnSpc>
            </a:pP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project:, </a:t>
            </a:r>
            <a:r>
              <a:rPr dirty="0" sz="1000" spc="204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00" spc="6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collaborati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0738" y="5729832"/>
            <a:ext cx="19208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fertility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change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50" spc="4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707070"/>
                </a:solidFill>
                <a:latin typeface="Times New Roman"/>
                <a:cs typeface="Times New Roman"/>
              </a:rPr>
              <a:t>Tha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81140" y="5880309"/>
            <a:ext cx="19272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Malaysia 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vv:ith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cen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3232" y="6030785"/>
            <a:ext cx="1892300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4445">
              <a:lnSpc>
                <a:spcPts val="1250"/>
              </a:lnSpc>
              <a:spcBef>
                <a:spcPts val="155"/>
              </a:spcBef>
            </a:pPr>
            <a:r>
              <a:rPr dirty="0" sz="1050" spc="375">
                <a:solidFill>
                  <a:srgbClr val="707070"/>
                </a:solidFill>
                <a:latin typeface="Times New Roman"/>
                <a:cs typeface="Times New Roman"/>
              </a:rPr>
              <a:t>1990.</a:t>
            </a:r>
            <a:r>
              <a:rPr dirty="0" sz="1050" spc="-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2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-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importanc 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provincial</a:t>
            </a:r>
            <a:r>
              <a:rPr dirty="0" sz="1050" spc="10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B5B5B"/>
                </a:solidFill>
                <a:latin typeface="Times New Roman"/>
                <a:cs typeface="Times New Roman"/>
              </a:rPr>
              <a:t>level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73232" y="6339659"/>
            <a:ext cx="192023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co1npared.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Contexn.1.a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8088" y="6498055"/>
            <a:ext cx="1916430" cy="102616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9685" marR="19050" indent="5080">
              <a:lnSpc>
                <a:spcPts val="1180"/>
              </a:lnSpc>
              <a:spcBef>
                <a:spcPts val="210"/>
              </a:spcBef>
            </a:pP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proportion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t:h</a:t>
            </a:r>
            <a:r>
              <a:rPr dirty="0" sz="1050" spc="45">
                <a:solidFill>
                  <a:srgbClr val="C1C1C1"/>
                </a:solidFill>
                <a:latin typeface="Times New Roman"/>
                <a:cs typeface="Times New Roman"/>
              </a:rPr>
              <a:t>.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285">
                <a:solidFill>
                  <a:srgbClr val="5B5B5B"/>
                </a:solidFill>
                <a:latin typeface="Times New Roman"/>
                <a:cs typeface="Times New Roman"/>
              </a:rPr>
              <a:t>dec 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after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controlling</a:t>
            </a:r>
            <a:r>
              <a:rPr dirty="0" sz="1050" spc="-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5">
                <a:solidFill>
                  <a:srgbClr val="5B5B5B"/>
                </a:solidFill>
                <a:latin typeface="Times New Roman"/>
                <a:cs typeface="Times New Roman"/>
              </a:rPr>
              <a:t>£01·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  <a:p>
            <a:pPr algn="just" marL="12700" marR="5080" indent="6985">
              <a:lnSpc>
                <a:spcPct val="95700"/>
              </a:lnSpc>
              <a:spcBef>
                <a:spcPts val="580"/>
              </a:spcBef>
            </a:pPr>
            <a:r>
              <a:rPr dirty="0" sz="1050" spc="240" i="1">
                <a:solidFill>
                  <a:srgbClr val="707070"/>
                </a:solidFill>
                <a:latin typeface="Times New Roman"/>
                <a:cs typeface="Times New Roman"/>
              </a:rPr>
              <a:t>.Partitioning </a:t>
            </a:r>
            <a:r>
              <a:rPr dirty="0" sz="1050" spc="204" i="1">
                <a:solidFill>
                  <a:srgbClr val="707070"/>
                </a:solidFill>
                <a:latin typeface="Times New Roman"/>
                <a:cs typeface="Times New Roman"/>
              </a:rPr>
              <a:t>Sources</a:t>
            </a:r>
            <a:r>
              <a:rPr dirty="0" sz="1050" spc="-6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 i="1">
                <a:solidFill>
                  <a:srgbClr val="707070"/>
                </a:solidFill>
                <a:latin typeface="Times New Roman"/>
                <a:cs typeface="Times New Roman"/>
              </a:rPr>
              <a:t>o  </a:t>
            </a:r>
            <a:r>
              <a:rPr dirty="0" sz="1050" spc="210" i="1">
                <a:solidFill>
                  <a:srgbClr val="707070"/>
                </a:solidFill>
                <a:latin typeface="Times New Roman"/>
                <a:cs typeface="Times New Roman"/>
              </a:rPr>
              <a:t>Life.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This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project, </a:t>
            </a:r>
            <a:r>
              <a:rPr dirty="0" sz="1050" spc="45">
                <a:solidFill>
                  <a:srgbClr val="4B4B4B"/>
                </a:solidFill>
                <a:latin typeface="Times New Roman"/>
                <a:cs typeface="Times New Roman"/>
              </a:rPr>
              <a:t>u</a:t>
            </a:r>
            <a:r>
              <a:rPr dirty="0" sz="1050" spc="45">
                <a:solidFill>
                  <a:srgbClr val="9E9E9E"/>
                </a:solidFill>
                <a:latin typeface="Times New Roman"/>
                <a:cs typeface="Times New Roman"/>
              </a:rPr>
              <a:t>.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.n  </a:t>
            </a:r>
            <a:r>
              <a:rPr dirty="0" sz="1050" spc="380">
                <a:solidFill>
                  <a:srgbClr val="5B5B5B"/>
                </a:solidFill>
                <a:latin typeface="Times New Roman"/>
                <a:cs typeface="Times New Roman"/>
              </a:rPr>
              <a:t>Thomas</a:t>
            </a:r>
            <a:r>
              <a:rPr dirty="0" sz="1050" spc="380">
                <a:solidFill>
                  <a:srgbClr val="707070"/>
                </a:solidFill>
                <a:latin typeface="Times New Roman"/>
                <a:cs typeface="Times New Roman"/>
              </a:rPr>
              <a:t>P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u</a:t>
            </a:r>
            <a:r>
              <a:rPr dirty="0" sz="1050" spc="285">
                <a:solidFill>
                  <a:srgbClr val="4B4B4B"/>
                </a:solidFill>
                <a:latin typeface="Times New Roman"/>
                <a:cs typeface="Times New Roman"/>
              </a:rPr>
              <a:t>llum</a:t>
            </a:r>
            <a:r>
              <a:rPr dirty="0" sz="1050" spc="-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of't:h 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University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Texas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at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65327" y="7488034"/>
            <a:ext cx="19735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allocating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change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B5B5B"/>
                </a:solidFill>
                <a:latin typeface="Times New Roman"/>
                <a:cs typeface="Times New Roman"/>
              </a:rPr>
              <a:t>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61298" y="7638510"/>
            <a:ext cx="19024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nents</a:t>
            </a:r>
            <a:r>
              <a:rPr dirty="0" sz="1050" spc="-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probabil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57420" y="7796907"/>
            <a:ext cx="19284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also partitions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cha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55547" y="7947383"/>
            <a:ext cx="19208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specific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probabilities</a:t>
            </a:r>
            <a:r>
              <a:rPr dirty="0" sz="1050" spc="-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57420" y="8097860"/>
            <a:ext cx="19589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change</a:t>
            </a:r>
            <a:r>
              <a:rPr dirty="0" sz="1050" spc="-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50" spc="245">
                <a:solidFill>
                  <a:srgbClr val="707070"/>
                </a:solidFill>
                <a:latin typeface="Arial"/>
                <a:cs typeface="Arial"/>
              </a:rPr>
              <a:t>in </a:t>
            </a:r>
            <a:r>
              <a:rPr dirty="0" sz="1050" spc="28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con-ipos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53258" y="8256258"/>
            <a:ext cx="18764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respect: </a:t>
            </a:r>
            <a:r>
              <a:rPr dirty="0" sz="1050" spc="204">
                <a:solidFill>
                  <a:srgbClr val="5B5B5B"/>
                </a:solidFill>
                <a:latin typeface="Times New Roman"/>
                <a:cs typeface="Times New Roman"/>
              </a:rPr>
              <a:t>to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3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relative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56617" y="8406733"/>
            <a:ext cx="19748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(c)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change</a:t>
            </a:r>
            <a:r>
              <a:rPr dirty="0" sz="1050" spc="-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00" spc="150">
                <a:solidFill>
                  <a:srgbClr val="707070"/>
                </a:solidFill>
                <a:latin typeface="Arial"/>
                <a:cs typeface="Arial"/>
              </a:rPr>
              <a:t>in.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tl-ie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incid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69593" y="8628488"/>
            <a:ext cx="18846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5" i="1">
                <a:solidFill>
                  <a:srgbClr val="5B5B5B"/>
                </a:solidFill>
                <a:latin typeface="Times New Roman"/>
                <a:cs typeface="Times New Roman"/>
              </a:rPr>
              <a:t>Wo</a:t>
            </a:r>
            <a:r>
              <a:rPr dirty="0" sz="1050" spc="-110" i="1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185" i="1">
                <a:solidFill>
                  <a:srgbClr val="5B5B5B"/>
                </a:solidFill>
                <a:latin typeface="Times New Roman"/>
                <a:cs typeface="Times New Roman"/>
              </a:rPr>
              <a:t>nen-'s </a:t>
            </a:r>
            <a:r>
              <a:rPr dirty="0" sz="1050" spc="120" i="1">
                <a:solidFill>
                  <a:srgbClr val="707070"/>
                </a:solidFill>
                <a:latin typeface="Times New Roman"/>
                <a:cs typeface="Times New Roman"/>
              </a:rPr>
              <a:t>Ewt.ployn,z,ent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49646" y="8786885"/>
            <a:ext cx="19596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5" i="1">
                <a:solidFill>
                  <a:srgbClr val="707070"/>
                </a:solidFill>
                <a:latin typeface="Times New Roman"/>
                <a:cs typeface="Times New Roman"/>
              </a:rPr>
              <a:t>.Malaysia.</a:t>
            </a:r>
            <a:r>
              <a:rPr dirty="0" sz="1050" spc="1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This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study</a:t>
            </a:r>
            <a:r>
              <a:rPr dirty="0" sz="1050" spc="-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4186" y="9421790"/>
            <a:ext cx="3390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420">
                <a:solidFill>
                  <a:srgbClr val="707070"/>
                </a:solidFill>
                <a:latin typeface="Courier New"/>
                <a:cs typeface="Courier New"/>
              </a:rPr>
              <a:t>13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510" y="839501"/>
            <a:ext cx="5685155" cy="0"/>
          </a:xfrm>
          <a:custGeom>
            <a:avLst/>
            <a:gdLst/>
            <a:ahLst/>
            <a:cxnLst/>
            <a:rect l="l" t="t" r="r" b="b"/>
            <a:pathLst>
              <a:path w="5685155" h="0">
                <a:moveTo>
                  <a:pt x="0" y="0"/>
                </a:moveTo>
                <a:lnTo>
                  <a:pt x="5684888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50763" y="5100365"/>
            <a:ext cx="5621655" cy="0"/>
          </a:xfrm>
          <a:custGeom>
            <a:avLst/>
            <a:gdLst/>
            <a:ahLst/>
            <a:cxnLst/>
            <a:rect l="l" t="t" r="r" b="b"/>
            <a:pathLst>
              <a:path w="5621655" h="0">
                <a:moveTo>
                  <a:pt x="0" y="0"/>
                </a:moveTo>
                <a:lnTo>
                  <a:pt x="562163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6577" y="9424589"/>
            <a:ext cx="5606415" cy="0"/>
          </a:xfrm>
          <a:custGeom>
            <a:avLst/>
            <a:gdLst/>
            <a:ahLst/>
            <a:cxnLst/>
            <a:rect l="l" t="t" r="r" b="b"/>
            <a:pathLst>
              <a:path w="5606415" h="0">
                <a:moveTo>
                  <a:pt x="0" y="0"/>
                </a:moveTo>
                <a:lnTo>
                  <a:pt x="560582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24019" y="559947"/>
            <a:ext cx="28543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65">
                <a:solidFill>
                  <a:srgbClr val="777777"/>
                </a:solidFill>
                <a:latin typeface="Arial"/>
                <a:cs typeface="Arial"/>
              </a:rPr>
              <a:t>CENTER</a:t>
            </a:r>
            <a:r>
              <a:rPr dirty="0" sz="800" spc="1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800" spc="345">
                <a:solidFill>
                  <a:srgbClr val="777777"/>
                </a:solidFill>
                <a:latin typeface="Times New Roman"/>
                <a:cs typeface="Times New Roman"/>
              </a:rPr>
              <a:t>FOR</a:t>
            </a:r>
            <a:r>
              <a:rPr dirty="0" sz="800" spc="1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00" spc="300">
                <a:solidFill>
                  <a:srgbClr val="777777"/>
                </a:solidFill>
                <a:latin typeface="Arial"/>
                <a:cs typeface="Arial"/>
              </a:rPr>
              <a:t>STUDIES</a:t>
            </a:r>
            <a:r>
              <a:rPr dirty="0" sz="800" spc="4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800" spc="310">
                <a:solidFill>
                  <a:srgbClr val="777777"/>
                </a:solidFill>
                <a:latin typeface="Arial"/>
                <a:cs typeface="Arial"/>
              </a:rPr>
              <a:t>1N</a:t>
            </a:r>
            <a:r>
              <a:rPr dirty="0" sz="800" spc="11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850" spc="325">
                <a:solidFill>
                  <a:srgbClr val="666666"/>
                </a:solidFill>
                <a:latin typeface="Times New Roman"/>
                <a:cs typeface="Times New Roman"/>
              </a:rPr>
              <a:t>DEMOGR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7168" y="1350170"/>
            <a:ext cx="4774565" cy="111315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2540">
              <a:lnSpc>
                <a:spcPct val="95000"/>
              </a:lnSpc>
              <a:spcBef>
                <a:spcPts val="165"/>
              </a:spcBef>
            </a:pPr>
            <a:r>
              <a:rPr dirty="0" sz="1050" spc="254">
                <a:solidFill>
                  <a:srgbClr val="666666"/>
                </a:solidFill>
                <a:latin typeface="Times New Roman"/>
                <a:cs typeface="Times New Roman"/>
              </a:rPr>
              <a:t>Malaysia </a:t>
            </a:r>
            <a:r>
              <a:rPr dirty="0" sz="1050" spc="320">
                <a:solidFill>
                  <a:srgbClr val="666666"/>
                </a:solidFill>
                <a:latin typeface="Times New Roman"/>
                <a:cs typeface="Times New Roman"/>
              </a:rPr>
              <a:t>which </a:t>
            </a:r>
            <a:r>
              <a:rPr dirty="0" sz="1050" spc="295">
                <a:solidFill>
                  <a:srgbClr val="666666"/>
                </a:solidFill>
                <a:latin typeface="Times New Roman"/>
                <a:cs typeface="Times New Roman"/>
              </a:rPr>
              <a:t>has </a:t>
            </a:r>
            <a:r>
              <a:rPr dirty="0" sz="1050" spc="275">
                <a:solidFill>
                  <a:srgbClr val="666666"/>
                </a:solidFill>
                <a:latin typeface="Times New Roman"/>
                <a:cs typeface="Times New Roman"/>
              </a:rPr>
              <a:t>declined </a:t>
            </a:r>
            <a:r>
              <a:rPr dirty="0" sz="1050" spc="210">
                <a:solidFill>
                  <a:srgbClr val="777777"/>
                </a:solidFill>
                <a:latin typeface="Times New Roman"/>
                <a:cs typeface="Times New Roman"/>
              </a:rPr>
              <a:t>subst:antially </a:t>
            </a:r>
            <a:r>
              <a:rPr dirty="0" sz="1000" spc="204">
                <a:solidFill>
                  <a:srgbClr val="666666"/>
                </a:solidFill>
                <a:latin typeface="Times New Roman"/>
                <a:cs typeface="Times New Roman"/>
              </a:rPr>
              <a:t>in </a:t>
            </a:r>
            <a:r>
              <a:rPr dirty="0" sz="1050" spc="225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050" spc="210">
                <a:solidFill>
                  <a:srgbClr val="666666"/>
                </a:solidFill>
                <a:latin typeface="Times New Roman"/>
                <a:cs typeface="Times New Roman"/>
              </a:rPr>
              <a:t>last </a:t>
            </a:r>
            <a:r>
              <a:rPr dirty="0" sz="1050" spc="310">
                <a:solidFill>
                  <a:srgbClr val="777777"/>
                </a:solidFill>
                <a:latin typeface="Times New Roman"/>
                <a:cs typeface="Times New Roman"/>
              </a:rPr>
              <a:t>o  </a:t>
            </a:r>
            <a:r>
              <a:rPr dirty="0" sz="1050" spc="280">
                <a:solidFill>
                  <a:srgbClr val="666666"/>
                </a:solidFill>
                <a:latin typeface="Times New Roman"/>
                <a:cs typeface="Times New Roman"/>
              </a:rPr>
              <a:t>decades,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using </a:t>
            </a:r>
            <a:r>
              <a:rPr dirty="0" sz="1000" spc="335">
                <a:solidFill>
                  <a:srgbClr val="666666"/>
                </a:solidFill>
                <a:latin typeface="Times New Roman"/>
                <a:cs typeface="Times New Roman"/>
              </a:rPr>
              <a:t>data </a:t>
            </a:r>
            <a:r>
              <a:rPr dirty="0" sz="1050" spc="245">
                <a:solidFill>
                  <a:srgbClr val="666666"/>
                </a:solidFill>
                <a:latin typeface="Times New Roman"/>
                <a:cs typeface="Times New Roman"/>
              </a:rPr>
              <a:t>froxn </a:t>
            </a:r>
            <a:r>
              <a:rPr dirty="0" sz="1050" spc="225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100" spc="350" b="1">
                <a:solidFill>
                  <a:srgbClr val="666666"/>
                </a:solidFill>
                <a:latin typeface="Times New Roman"/>
                <a:cs typeface="Times New Roman"/>
              </a:rPr>
              <a:t>1988 </a:t>
            </a:r>
            <a:r>
              <a:rPr dirty="0" sz="1050" spc="335">
                <a:solidFill>
                  <a:srgbClr val="777777"/>
                </a:solidFill>
                <a:latin typeface="Times New Roman"/>
                <a:cs typeface="Times New Roman"/>
              </a:rPr>
              <a:t>Second </a:t>
            </a:r>
            <a:r>
              <a:rPr dirty="0" sz="1050" spc="180">
                <a:solidFill>
                  <a:srgbClr val="666666"/>
                </a:solidFill>
                <a:latin typeface="Times New Roman"/>
                <a:cs typeface="Times New Roman"/>
              </a:rPr>
              <a:t>M.alaysia  </a:t>
            </a:r>
            <a:r>
              <a:rPr dirty="0" sz="1050" spc="70">
                <a:solidFill>
                  <a:srgbClr val="666666"/>
                </a:solidFill>
                <a:latin typeface="Times New Roman"/>
                <a:cs typeface="Times New Roman"/>
              </a:rPr>
              <a:t>Fa.r:n.ily </a:t>
            </a:r>
            <a:r>
              <a:rPr dirty="0" sz="1050" spc="265">
                <a:solidFill>
                  <a:srgbClr val="666666"/>
                </a:solidFill>
                <a:latin typeface="Times New Roman"/>
                <a:cs typeface="Times New Roman"/>
              </a:rPr>
              <a:t>LifeS </a:t>
            </a:r>
            <a:r>
              <a:rPr dirty="0" sz="1050" spc="95">
                <a:solidFill>
                  <a:srgbClr val="666666"/>
                </a:solidFill>
                <a:latin typeface="Times New Roman"/>
                <a:cs typeface="Times New Roman"/>
              </a:rPr>
              <a:t>u.i-evy</a:t>
            </a:r>
            <a:r>
              <a:rPr dirty="0" sz="1050" spc="9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1050" spc="95">
                <a:solidFill>
                  <a:srgbClr val="666666"/>
                </a:solidFill>
                <a:latin typeface="Times New Roman"/>
                <a:cs typeface="Times New Roman"/>
              </a:rPr>
              <a:t>Pr </a:t>
            </a:r>
            <a:r>
              <a:rPr dirty="0" sz="1050" spc="135">
                <a:solidFill>
                  <a:srgbClr val="666666"/>
                </a:solidFill>
                <a:latin typeface="Times New Roman"/>
                <a:cs typeface="Times New Roman"/>
              </a:rPr>
              <a:t>e</a:t>
            </a:r>
            <a:r>
              <a:rPr dirty="0" sz="1050" spc="13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135">
                <a:solidFill>
                  <a:srgbClr val="666666"/>
                </a:solidFill>
                <a:latin typeface="Times New Roman"/>
                <a:cs typeface="Times New Roman"/>
              </a:rPr>
              <a:t>irn.ina.ry </a:t>
            </a:r>
            <a:r>
              <a:rPr dirty="0" sz="1050" spc="204">
                <a:solidFill>
                  <a:srgbClr val="666666"/>
                </a:solidFill>
                <a:latin typeface="Times New Roman"/>
                <a:cs typeface="Times New Roman"/>
              </a:rPr>
              <a:t>analysis </a:t>
            </a:r>
            <a:r>
              <a:rPr dirty="0" sz="1050" spc="215">
                <a:solidFill>
                  <a:srgbClr val="777777"/>
                </a:solidFill>
                <a:latin typeface="Times New Roman"/>
                <a:cs typeface="Times New Roman"/>
              </a:rPr>
              <a:t>shovvs </a:t>
            </a:r>
            <a:r>
              <a:rPr dirty="0" sz="1050" spc="204">
                <a:solidFill>
                  <a:srgbClr val="777777"/>
                </a:solidFill>
                <a:latin typeface="Times New Roman"/>
                <a:cs typeface="Times New Roman"/>
              </a:rPr>
              <a:t>that: </a:t>
            </a:r>
            <a:r>
              <a:rPr dirty="0" sz="1050" spc="265">
                <a:solidFill>
                  <a:srgbClr val="666666"/>
                </a:solidFill>
                <a:latin typeface="Times New Roman"/>
                <a:cs typeface="Times New Roman"/>
              </a:rPr>
              <a:t>age  </a:t>
            </a:r>
            <a:r>
              <a:rPr dirty="0" sz="1050" spc="210">
                <a:solidFill>
                  <a:srgbClr val="666666"/>
                </a:solidFill>
                <a:latin typeface="Times New Roman"/>
                <a:cs typeface="Times New Roman"/>
              </a:rPr>
              <a:t>at </a:t>
            </a:r>
            <a:r>
              <a:rPr dirty="0" sz="1050" spc="190">
                <a:solidFill>
                  <a:srgbClr val="666666"/>
                </a:solidFill>
                <a:latin typeface="Times New Roman"/>
                <a:cs typeface="Times New Roman"/>
              </a:rPr>
              <a:t>first </a:t>
            </a:r>
            <a:r>
              <a:rPr dirty="0" sz="1050" spc="275">
                <a:solidFill>
                  <a:srgbClr val="666666"/>
                </a:solidFill>
                <a:latin typeface="Times New Roman"/>
                <a:cs typeface="Times New Roman"/>
              </a:rPr>
              <a:t>marriage </a:t>
            </a:r>
            <a:r>
              <a:rPr dirty="0" sz="1050" spc="295">
                <a:solidFill>
                  <a:srgbClr val="666666"/>
                </a:solidFill>
                <a:latin typeface="Times New Roman"/>
                <a:cs typeface="Times New Roman"/>
              </a:rPr>
              <a:t>accounts </a:t>
            </a:r>
            <a:r>
              <a:rPr dirty="0" sz="1000" spc="110" i="1">
                <a:solidFill>
                  <a:srgbClr val="666666"/>
                </a:solidFill>
                <a:latin typeface="Arial"/>
                <a:cs typeface="Arial"/>
              </a:rPr>
              <a:t>fo1</a:t>
            </a:r>
            <a:r>
              <a:rPr dirty="0" sz="1000" spc="110" i="1">
                <a:solidFill>
                  <a:srgbClr val="909090"/>
                </a:solidFill>
                <a:latin typeface="Arial"/>
                <a:cs typeface="Arial"/>
              </a:rPr>
              <a:t>: </a:t>
            </a:r>
            <a:r>
              <a:rPr dirty="0" sz="1050" spc="365">
                <a:solidFill>
                  <a:srgbClr val="666666"/>
                </a:solidFill>
                <a:latin typeface="Times New Roman"/>
                <a:cs typeface="Times New Roman"/>
              </a:rPr>
              <a:t>more </a:t>
            </a:r>
            <a:r>
              <a:rPr dirty="0" sz="1050" spc="295">
                <a:solidFill>
                  <a:srgbClr val="777777"/>
                </a:solidFill>
                <a:latin typeface="Times New Roman"/>
                <a:cs typeface="Times New Roman"/>
              </a:rPr>
              <a:t>of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050" spc="254">
                <a:solidFill>
                  <a:srgbClr val="777777"/>
                </a:solidFill>
                <a:latin typeface="Times New Roman"/>
                <a:cs typeface="Times New Roman"/>
              </a:rPr>
              <a:t>variation 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in  </a:t>
            </a:r>
            <a:r>
              <a:rPr dirty="0" sz="1050" spc="195">
                <a:solidFill>
                  <a:srgbClr val="666666"/>
                </a:solidFill>
                <a:latin typeface="Times New Roman"/>
                <a:cs typeface="Times New Roman"/>
              </a:rPr>
              <a:t>fertility </a:t>
            </a:r>
            <a:r>
              <a:rPr dirty="0" sz="1050" spc="315">
                <a:solidFill>
                  <a:srgbClr val="666666"/>
                </a:solidFill>
                <a:latin typeface="Times New Roman"/>
                <a:cs typeface="Times New Roman"/>
              </a:rPr>
              <a:t>than </a:t>
            </a:r>
            <a:r>
              <a:rPr dirty="0" sz="1050" spc="300">
                <a:solidFill>
                  <a:srgbClr val="777777"/>
                </a:solidFill>
                <a:latin typeface="Times New Roman"/>
                <a:cs typeface="Times New Roman"/>
              </a:rPr>
              <a:t>education </a:t>
            </a:r>
            <a:r>
              <a:rPr dirty="0" sz="1050" spc="295">
                <a:solidFill>
                  <a:srgbClr val="777777"/>
                </a:solidFill>
                <a:latin typeface="Times New Roman"/>
                <a:cs typeface="Times New Roman"/>
              </a:rPr>
              <a:t>or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occupation. </a:t>
            </a:r>
            <a:r>
              <a:rPr dirty="0" sz="1050" spc="335">
                <a:solidFill>
                  <a:srgbClr val="666666"/>
                </a:solidFill>
                <a:latin typeface="Times New Roman"/>
                <a:cs typeface="Times New Roman"/>
              </a:rPr>
              <a:t>These </a:t>
            </a:r>
            <a:r>
              <a:rPr dirty="0" sz="1050" spc="225">
                <a:solidFill>
                  <a:srgbClr val="666666"/>
                </a:solidFill>
                <a:latin typeface="Times New Roman"/>
                <a:cs typeface="Times New Roman"/>
              </a:rPr>
              <a:t>results  </a:t>
            </a:r>
            <a:r>
              <a:rPr dirty="0" sz="1050" spc="285">
                <a:solidFill>
                  <a:srgbClr val="777777"/>
                </a:solidFill>
                <a:latin typeface="Times New Roman"/>
                <a:cs typeface="Times New Roman"/>
              </a:rPr>
              <a:t>suggest </a:t>
            </a:r>
            <a:r>
              <a:rPr dirty="0" sz="1050" spc="265">
                <a:solidFill>
                  <a:srgbClr val="666666"/>
                </a:solidFill>
                <a:latin typeface="Times New Roman"/>
                <a:cs typeface="Times New Roman"/>
              </a:rPr>
              <a:t>that </a:t>
            </a:r>
            <a:r>
              <a:rPr dirty="0" sz="1050" spc="305">
                <a:solidFill>
                  <a:srgbClr val="777777"/>
                </a:solidFill>
                <a:latin typeface="Times New Roman"/>
                <a:cs typeface="Times New Roman"/>
              </a:rPr>
              <a:t>ethnic </a:t>
            </a:r>
            <a:r>
              <a:rPr dirty="0" sz="1050" spc="235">
                <a:solidFill>
                  <a:srgbClr val="777777"/>
                </a:solidFill>
                <a:latin typeface="Times New Roman"/>
                <a:cs typeface="Times New Roman"/>
              </a:rPr>
              <a:t>differences </a:t>
            </a:r>
            <a:r>
              <a:rPr dirty="0" sz="1000" spc="215">
                <a:solidFill>
                  <a:srgbClr val="666666"/>
                </a:solidFill>
                <a:latin typeface="Times New Roman"/>
                <a:cs typeface="Times New Roman"/>
              </a:rPr>
              <a:t>in </a:t>
            </a:r>
            <a:r>
              <a:rPr dirty="0" sz="1050" spc="210">
                <a:solidFill>
                  <a:srgbClr val="777777"/>
                </a:solidFill>
                <a:latin typeface="Times New Roman"/>
                <a:cs typeface="Times New Roman"/>
              </a:rPr>
              <a:t>fertility </a:t>
            </a:r>
            <a:r>
              <a:rPr dirty="0" sz="1050" spc="360">
                <a:solidFill>
                  <a:srgbClr val="666666"/>
                </a:solidFill>
                <a:latin typeface="Times New Roman"/>
                <a:cs typeface="Times New Roman"/>
              </a:rPr>
              <a:t>may </a:t>
            </a:r>
            <a:r>
              <a:rPr dirty="0" sz="1050" spc="295">
                <a:solidFill>
                  <a:srgbClr val="666666"/>
                </a:solidFill>
                <a:latin typeface="Times New Roman"/>
                <a:cs typeface="Times New Roman"/>
              </a:rPr>
              <a:t>be  </a:t>
            </a:r>
            <a:r>
              <a:rPr dirty="0" sz="1050" spc="285">
                <a:solidFill>
                  <a:srgbClr val="777777"/>
                </a:solidFill>
                <a:latin typeface="Times New Roman"/>
                <a:cs typeface="Times New Roman"/>
              </a:rPr>
              <a:t>compositional.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8253" y="2587350"/>
            <a:ext cx="5020945" cy="203009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150" spc="400" b="1">
                <a:solidFill>
                  <a:srgbClr val="666666"/>
                </a:solidFill>
                <a:latin typeface="Times New Roman"/>
                <a:cs typeface="Times New Roman"/>
              </a:rPr>
              <a:t>David</a:t>
            </a:r>
            <a:r>
              <a:rPr dirty="0" sz="1150" spc="50" b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50" spc="315" b="1">
                <a:solidFill>
                  <a:srgbClr val="666666"/>
                </a:solidFill>
                <a:latin typeface="Times New Roman"/>
                <a:cs typeface="Times New Roman"/>
              </a:rPr>
              <a:t>Tracer</a:t>
            </a:r>
            <a:endParaRPr sz="1150">
              <a:latin typeface="Times New Roman"/>
              <a:cs typeface="Times New Roman"/>
            </a:endParaRPr>
          </a:p>
          <a:p>
            <a:pPr marL="13335" marR="5080" indent="27940">
              <a:lnSpc>
                <a:spcPct val="95100"/>
              </a:lnSpc>
              <a:spcBef>
                <a:spcPts val="590"/>
              </a:spcBef>
              <a:tabLst>
                <a:tab pos="2476500" algn="l"/>
              </a:tabLst>
            </a:pPr>
            <a:r>
              <a:rPr dirty="0" sz="1050" spc="290" i="1">
                <a:solidFill>
                  <a:srgbClr val="666666"/>
                </a:solidFill>
                <a:latin typeface="Times New Roman"/>
                <a:cs typeface="Times New Roman"/>
              </a:rPr>
              <a:t>Nutritional </a:t>
            </a:r>
            <a:r>
              <a:rPr dirty="0" sz="1050" spc="305" i="1">
                <a:solidFill>
                  <a:srgbClr val="666666"/>
                </a:solidFill>
                <a:latin typeface="Times New Roman"/>
                <a:cs typeface="Times New Roman"/>
              </a:rPr>
              <a:t>Mediation </a:t>
            </a:r>
            <a:r>
              <a:rPr dirty="0" sz="1050" spc="260" i="1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1050" spc="254" i="1">
                <a:solidFill>
                  <a:srgbClr val="777777"/>
                </a:solidFill>
                <a:latin typeface="Times New Roman"/>
                <a:cs typeface="Times New Roman"/>
              </a:rPr>
              <a:t>Fecundity </a:t>
            </a:r>
            <a:r>
              <a:rPr dirty="0" sz="1050" spc="225" i="1">
                <a:solidFill>
                  <a:srgbClr val="666666"/>
                </a:solidFill>
                <a:latin typeface="Times New Roman"/>
                <a:cs typeface="Times New Roman"/>
              </a:rPr>
              <a:t>in </a:t>
            </a:r>
            <a:r>
              <a:rPr dirty="0" sz="1050" spc="365" i="1">
                <a:solidFill>
                  <a:srgbClr val="777777"/>
                </a:solidFill>
                <a:latin typeface="Times New Roman"/>
                <a:cs typeface="Times New Roman"/>
              </a:rPr>
              <a:t>Papua </a:t>
            </a:r>
            <a:r>
              <a:rPr dirty="0" sz="1050" spc="275" i="1">
                <a:solidFill>
                  <a:srgbClr val="666666"/>
                </a:solidFill>
                <a:latin typeface="Times New Roman"/>
                <a:cs typeface="Times New Roman"/>
              </a:rPr>
              <a:t>Ne.v  </a:t>
            </a:r>
            <a:r>
              <a:rPr dirty="0" sz="1050" spc="315" i="1">
                <a:solidFill>
                  <a:srgbClr val="666666"/>
                </a:solidFill>
                <a:latin typeface="Times New Roman"/>
                <a:cs typeface="Times New Roman"/>
              </a:rPr>
              <a:t>Guinea. </a:t>
            </a:r>
            <a:r>
              <a:rPr dirty="0" sz="1050" spc="440">
                <a:solidFill>
                  <a:srgbClr val="666666"/>
                </a:solidFill>
                <a:latin typeface="Times New Roman"/>
                <a:cs typeface="Times New Roman"/>
              </a:rPr>
              <a:t>Much </a:t>
            </a:r>
            <a:r>
              <a:rPr dirty="0" sz="1050" spc="330">
                <a:solidFill>
                  <a:srgbClr val="666666"/>
                </a:solidFill>
                <a:latin typeface="Times New Roman"/>
                <a:cs typeface="Times New Roman"/>
              </a:rPr>
              <a:t>debate </a:t>
            </a:r>
            <a:r>
              <a:rPr dirty="0" sz="1050" spc="210">
                <a:solidFill>
                  <a:srgbClr val="777777"/>
                </a:solidFill>
                <a:latin typeface="Times New Roman"/>
                <a:cs typeface="Times New Roman"/>
              </a:rPr>
              <a:t>exists </a:t>
            </a:r>
            <a:r>
              <a:rPr dirty="0" sz="1050" spc="215">
                <a:solidFill>
                  <a:srgbClr val="666666"/>
                </a:solidFill>
                <a:latin typeface="Times New Roman"/>
                <a:cs typeface="Times New Roman"/>
              </a:rPr>
              <a:t>in </a:t>
            </a:r>
            <a:r>
              <a:rPr dirty="0" sz="1050" spc="225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050" spc="265">
                <a:solidFill>
                  <a:srgbClr val="666666"/>
                </a:solidFill>
                <a:latin typeface="Times New Roman"/>
                <a:cs typeface="Times New Roman"/>
              </a:rPr>
              <a:t>an </a:t>
            </a:r>
            <a:r>
              <a:rPr dirty="0" sz="1050" spc="204">
                <a:solidFill>
                  <a:srgbClr val="666666"/>
                </a:solidFill>
                <a:latin typeface="Times New Roman"/>
                <a:cs typeface="Times New Roman"/>
              </a:rPr>
              <a:t>thr 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opolog </a:t>
            </a:r>
            <a:r>
              <a:rPr dirty="0" sz="1050" spc="17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1050" spc="175">
                <a:solidFill>
                  <a:srgbClr val="666666"/>
                </a:solidFill>
                <a:latin typeface="Times New Roman"/>
                <a:cs typeface="Times New Roman"/>
              </a:rPr>
              <a:t>cal </a:t>
            </a:r>
            <a:r>
              <a:rPr dirty="0" sz="1050" spc="270">
                <a:solidFill>
                  <a:srgbClr val="666666"/>
                </a:solidFill>
                <a:latin typeface="Times New Roman"/>
                <a:cs typeface="Times New Roman"/>
              </a:rPr>
              <a:t>and  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den,ographic </a:t>
            </a:r>
            <a:r>
              <a:rPr dirty="0" sz="1050" spc="-16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-160">
                <a:solidFill>
                  <a:srgbClr val="666666"/>
                </a:solidFill>
                <a:latin typeface="Times New Roman"/>
                <a:cs typeface="Times New Roman"/>
              </a:rPr>
              <a:t>it </a:t>
            </a:r>
            <a:r>
              <a:rPr dirty="0" sz="1050" spc="20">
                <a:solidFill>
                  <a:srgbClr val="666666"/>
                </a:solidFill>
                <a:latin typeface="Times New Roman"/>
                <a:cs typeface="Times New Roman"/>
              </a:rPr>
              <a:t>er </a:t>
            </a:r>
            <a:r>
              <a:rPr dirty="0" sz="1050" spc="25">
                <a:solidFill>
                  <a:srgbClr val="666666"/>
                </a:solidFill>
                <a:latin typeface="Times New Roman"/>
                <a:cs typeface="Times New Roman"/>
              </a:rPr>
              <a:t>a </a:t>
            </a:r>
            <a:r>
              <a:rPr dirty="0" sz="1050" spc="20">
                <a:solidFill>
                  <a:srgbClr val="666666"/>
                </a:solidFill>
                <a:latin typeface="Times New Roman"/>
                <a:cs typeface="Times New Roman"/>
              </a:rPr>
              <a:t>tur </a:t>
            </a:r>
            <a:r>
              <a:rPr dirty="0" sz="1050" spc="25">
                <a:solidFill>
                  <a:srgbClr val="666666"/>
                </a:solidFill>
                <a:latin typeface="Times New Roman"/>
                <a:cs typeface="Times New Roman"/>
              </a:rPr>
              <a:t>e 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over </a:t>
            </a:r>
            <a:r>
              <a:rPr dirty="0" sz="1050" spc="270">
                <a:solidFill>
                  <a:srgbClr val="777777"/>
                </a:solidFill>
                <a:latin typeface="Times New Roman"/>
                <a:cs typeface="Times New Roman"/>
              </a:rPr>
              <a:t>the </a:t>
            </a:r>
            <a:r>
              <a:rPr dirty="0" sz="1050" spc="285">
                <a:solidFill>
                  <a:srgbClr val="777777"/>
                </a:solidFill>
                <a:latin typeface="Times New Roman"/>
                <a:cs typeface="Times New Roman"/>
              </a:rPr>
              <a:t>extent </a:t>
            </a:r>
            <a:r>
              <a:rPr dirty="0" sz="1050" spc="275">
                <a:solidFill>
                  <a:srgbClr val="666666"/>
                </a:solidFill>
                <a:latin typeface="Times New Roman"/>
                <a:cs typeface="Times New Roman"/>
              </a:rPr>
              <a:t>to </a:t>
            </a:r>
            <a:r>
              <a:rPr dirty="0" sz="1050" spc="150">
                <a:solidFill>
                  <a:srgbClr val="666666"/>
                </a:solidFill>
                <a:latin typeface="Times New Roman"/>
                <a:cs typeface="Times New Roman"/>
              </a:rPr>
              <a:t>vvb.ich </a:t>
            </a:r>
            <a:r>
              <a:rPr dirty="0" sz="1050" spc="280">
                <a:solidFill>
                  <a:srgbClr val="666666"/>
                </a:solidFill>
                <a:latin typeface="Times New Roman"/>
                <a:cs typeface="Times New Roman"/>
              </a:rPr>
              <a:t>maternal  nutritional </a:t>
            </a:r>
            <a:r>
              <a:rPr dirty="0" sz="1050" spc="254">
                <a:solidFill>
                  <a:srgbClr val="666666"/>
                </a:solidFill>
                <a:latin typeface="Times New Roman"/>
                <a:cs typeface="Times New Roman"/>
              </a:rPr>
              <a:t>status</a:t>
            </a:r>
            <a:r>
              <a:rPr dirty="0" sz="1050" spc="-15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60">
                <a:solidFill>
                  <a:srgbClr val="666666"/>
                </a:solidFill>
                <a:latin typeface="Times New Roman"/>
                <a:cs typeface="Times New Roman"/>
              </a:rPr>
              <a:t>affect:.-;</a:t>
            </a:r>
            <a:r>
              <a:rPr dirty="0" sz="1050" spc="18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75">
                <a:solidFill>
                  <a:srgbClr val="666666"/>
                </a:solidFill>
                <a:latin typeface="Times New Roman"/>
                <a:cs typeface="Times New Roman"/>
              </a:rPr>
              <a:t>the	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duration of </a:t>
            </a:r>
            <a:r>
              <a:rPr dirty="0" sz="1050" spc="215">
                <a:solidFill>
                  <a:srgbClr val="666666"/>
                </a:solidFill>
                <a:latin typeface="Times New Roman"/>
                <a:cs typeface="Times New Roman"/>
              </a:rPr>
              <a:t>postpart:u.m  </a:t>
            </a:r>
            <a:r>
              <a:rPr dirty="0" sz="1050" spc="305">
                <a:solidFill>
                  <a:srgbClr val="666666"/>
                </a:solidFill>
                <a:latin typeface="Times New Roman"/>
                <a:cs typeface="Times New Roman"/>
              </a:rPr>
              <a:t>amenorrhea. </a:t>
            </a:r>
            <a:r>
              <a:rPr dirty="0" sz="1050" spc="320">
                <a:solidFill>
                  <a:srgbClr val="666666"/>
                </a:solidFill>
                <a:latin typeface="Times New Roman"/>
                <a:cs typeface="Times New Roman"/>
              </a:rPr>
              <a:t>While </a:t>
            </a:r>
            <a:r>
              <a:rPr dirty="0" sz="1050" spc="155">
                <a:solidFill>
                  <a:srgbClr val="777777"/>
                </a:solidFill>
                <a:latin typeface="Times New Roman"/>
                <a:cs typeface="Times New Roman"/>
              </a:rPr>
              <a:t>so.1ne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have </a:t>
            </a:r>
            <a:r>
              <a:rPr dirty="0" sz="1050" spc="315">
                <a:solidFill>
                  <a:srgbClr val="666666"/>
                </a:solidFill>
                <a:latin typeface="Times New Roman"/>
                <a:cs typeface="Times New Roman"/>
              </a:rPr>
              <a:t>argued 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that moderate,  </a:t>
            </a:r>
            <a:r>
              <a:rPr dirty="0" sz="1050" spc="290">
                <a:solidFill>
                  <a:srgbClr val="777777"/>
                </a:solidFill>
                <a:latin typeface="Times New Roman"/>
                <a:cs typeface="Times New Roman"/>
              </a:rPr>
              <a:t>chronic </a:t>
            </a:r>
            <a:r>
              <a:rPr dirty="0" sz="1050" spc="245">
                <a:solidFill>
                  <a:srgbClr val="666666"/>
                </a:solidFill>
                <a:latin typeface="Times New Roman"/>
                <a:cs typeface="Times New Roman"/>
              </a:rPr>
              <a:t>und </a:t>
            </a:r>
            <a:r>
              <a:rPr dirty="0" sz="1050" spc="170">
                <a:solidFill>
                  <a:srgbClr val="666666"/>
                </a:solidFill>
                <a:latin typeface="Times New Roman"/>
                <a:cs typeface="Times New Roman"/>
              </a:rPr>
              <a:t>ern</a:t>
            </a:r>
            <a:r>
              <a:rPr dirty="0" sz="1050" spc="170">
                <a:solidFill>
                  <a:srgbClr val="444444"/>
                </a:solidFill>
                <a:latin typeface="Times New Roman"/>
                <a:cs typeface="Times New Roman"/>
              </a:rPr>
              <a:t>u</a:t>
            </a:r>
            <a:r>
              <a:rPr dirty="0" sz="1050" spc="170">
                <a:solidFill>
                  <a:srgbClr val="666666"/>
                </a:solidFill>
                <a:latin typeface="Times New Roman"/>
                <a:cs typeface="Times New Roman"/>
              </a:rPr>
              <a:t>t:rition </a:t>
            </a:r>
            <a:r>
              <a:rPr dirty="0" sz="1050" spc="250">
                <a:solidFill>
                  <a:srgbClr val="666666"/>
                </a:solidFill>
                <a:latin typeface="Times New Roman"/>
                <a:cs typeface="Times New Roman"/>
              </a:rPr>
              <a:t>acts to </a:t>
            </a:r>
            <a:r>
              <a:rPr dirty="0" sz="1050" spc="280">
                <a:solidFill>
                  <a:srgbClr val="666666"/>
                </a:solidFill>
                <a:latin typeface="Times New Roman"/>
                <a:cs typeface="Times New Roman"/>
              </a:rPr>
              <a:t>delay </a:t>
            </a:r>
            <a:r>
              <a:rPr dirty="0" sz="1050" spc="260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050" spc="305">
                <a:solidFill>
                  <a:srgbClr val="666666"/>
                </a:solidFill>
                <a:latin typeface="Times New Roman"/>
                <a:cs typeface="Times New Roman"/>
              </a:rPr>
              <a:t>resumption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of  </a:t>
            </a:r>
            <a:r>
              <a:rPr dirty="0" sz="1050" spc="320">
                <a:solidFill>
                  <a:srgbClr val="666666"/>
                </a:solidFill>
                <a:latin typeface="Times New Roman"/>
                <a:cs typeface="Times New Roman"/>
              </a:rPr>
              <a:t>menses</a:t>
            </a:r>
            <a:r>
              <a:rPr dirty="0" sz="1050" spc="8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66666"/>
                </a:solidFill>
                <a:latin typeface="Times New Roman"/>
                <a:cs typeface="Times New Roman"/>
              </a:rPr>
              <a:t>follovving</a:t>
            </a:r>
            <a:r>
              <a:rPr dirty="0" sz="1050" spc="9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777777"/>
                </a:solidFill>
                <a:latin typeface="Times New Roman"/>
                <a:cs typeface="Times New Roman"/>
              </a:rPr>
              <a:t>childbin::h,</a:t>
            </a:r>
            <a:r>
              <a:rPr dirty="0" sz="1050" spc="1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others</a:t>
            </a:r>
            <a:r>
              <a:rPr dirty="0" sz="1050" spc="8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66666"/>
                </a:solidFill>
                <a:latin typeface="Times New Roman"/>
                <a:cs typeface="Times New Roman"/>
              </a:rPr>
              <a:t>have</a:t>
            </a:r>
            <a:r>
              <a:rPr dirty="0" sz="1050" spc="9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maintained</a:t>
            </a:r>
            <a:r>
              <a:rPr dirty="0" sz="1050" spc="2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66666"/>
                </a:solidFill>
                <a:latin typeface="Times New Roman"/>
                <a:cs typeface="Times New Roman"/>
              </a:rPr>
              <a:t>that  </a:t>
            </a:r>
            <a:r>
              <a:rPr dirty="0" sz="1050" spc="295">
                <a:solidFill>
                  <a:srgbClr val="777777"/>
                </a:solidFill>
                <a:latin typeface="Times New Roman"/>
                <a:cs typeface="Times New Roman"/>
              </a:rPr>
              <a:t>except </a:t>
            </a:r>
            <a:r>
              <a:rPr dirty="0" sz="1050" spc="345">
                <a:solidFill>
                  <a:srgbClr val="666666"/>
                </a:solidFill>
                <a:latin typeface="Times New Roman"/>
                <a:cs typeface="Times New Roman"/>
              </a:rPr>
              <a:t>under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conditions </a:t>
            </a:r>
            <a:r>
              <a:rPr dirty="0" sz="1050" spc="290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1050" spc="254">
                <a:solidFill>
                  <a:srgbClr val="777777"/>
                </a:solidFill>
                <a:latin typeface="Times New Roman"/>
                <a:cs typeface="Times New Roman"/>
              </a:rPr>
              <a:t>severe </a:t>
            </a:r>
            <a:r>
              <a:rPr dirty="0" sz="1050" spc="245">
                <a:solidFill>
                  <a:srgbClr val="666666"/>
                </a:solidFill>
                <a:latin typeface="Times New Roman"/>
                <a:cs typeface="Times New Roman"/>
              </a:rPr>
              <a:t>starvation, </a:t>
            </a:r>
            <a:r>
              <a:rPr dirty="0" sz="1050" spc="275">
                <a:solidFill>
                  <a:srgbClr val="666666"/>
                </a:solidFill>
                <a:latin typeface="Times New Roman"/>
                <a:cs typeface="Times New Roman"/>
              </a:rPr>
              <a:t>nutrition  </a:t>
            </a:r>
            <a:r>
              <a:rPr dirty="0" sz="1050" spc="320">
                <a:solidFill>
                  <a:srgbClr val="666666"/>
                </a:solidFill>
                <a:latin typeface="Times New Roman"/>
                <a:cs typeface="Times New Roman"/>
              </a:rPr>
              <a:t>has </a:t>
            </a:r>
            <a:r>
              <a:rPr dirty="0" sz="1050" spc="215">
                <a:solidFill>
                  <a:srgbClr val="666666"/>
                </a:solidFill>
                <a:latin typeface="Times New Roman"/>
                <a:cs typeface="Times New Roman"/>
              </a:rPr>
              <a:t>little </a:t>
            </a:r>
            <a:r>
              <a:rPr dirty="0" sz="1050" spc="305">
                <a:solidFill>
                  <a:srgbClr val="666666"/>
                </a:solidFill>
                <a:latin typeface="Times New Roman"/>
                <a:cs typeface="Times New Roman"/>
              </a:rPr>
              <a:t>impact </a:t>
            </a:r>
            <a:r>
              <a:rPr dirty="0" sz="1050" spc="340">
                <a:solidFill>
                  <a:srgbClr val="666666"/>
                </a:solidFill>
                <a:latin typeface="Times New Roman"/>
                <a:cs typeface="Times New Roman"/>
              </a:rPr>
              <a:t>on </a:t>
            </a:r>
            <a:r>
              <a:rPr dirty="0" sz="1050" spc="275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return </a:t>
            </a:r>
            <a:r>
              <a:rPr dirty="0" sz="1050" spc="315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1050" spc="305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n,other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to </a:t>
            </a:r>
            <a:r>
              <a:rPr dirty="0" sz="1050" spc="330">
                <a:solidFill>
                  <a:srgbClr val="666666"/>
                </a:solidFill>
                <a:latin typeface="Times New Roman"/>
                <a:cs typeface="Times New Roman"/>
              </a:rPr>
              <a:t>a  </a:t>
            </a:r>
            <a:r>
              <a:rPr dirty="0" sz="1050" spc="275">
                <a:solidFill>
                  <a:srgbClr val="666666"/>
                </a:solidFill>
                <a:latin typeface="Times New Roman"/>
                <a:cs typeface="Times New Roman"/>
              </a:rPr>
              <a:t>fecundables </a:t>
            </a:r>
            <a:r>
              <a:rPr dirty="0" sz="1050" spc="235">
                <a:solidFill>
                  <a:srgbClr val="666666"/>
                </a:solidFill>
                <a:latin typeface="Times New Roman"/>
                <a:cs typeface="Times New Roman"/>
              </a:rPr>
              <a:t>tate</a:t>
            </a:r>
            <a:r>
              <a:rPr dirty="0" sz="1050" spc="235">
                <a:solidFill>
                  <a:srgbClr val="444444"/>
                </a:solidFill>
                <a:latin typeface="Times New Roman"/>
                <a:cs typeface="Times New Roman"/>
              </a:rPr>
              <a:t>.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In </a:t>
            </a:r>
            <a:r>
              <a:rPr dirty="0" sz="1050" spc="175">
                <a:solidFill>
                  <a:srgbClr val="666666"/>
                </a:solidFill>
                <a:latin typeface="Times New Roman"/>
                <a:cs typeface="Times New Roman"/>
              </a:rPr>
              <a:t>ligh </a:t>
            </a:r>
            <a:r>
              <a:rPr dirty="0" sz="1050" spc="190">
                <a:solidFill>
                  <a:srgbClr val="444444"/>
                </a:solidFill>
                <a:latin typeface="Times New Roman"/>
                <a:cs typeface="Times New Roman"/>
              </a:rPr>
              <a:t>t </a:t>
            </a: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1050" spc="250">
                <a:solidFill>
                  <a:srgbClr val="666666"/>
                </a:solidFill>
                <a:latin typeface="Times New Roman"/>
                <a:cs typeface="Times New Roman"/>
              </a:rPr>
              <a:t>this </a:t>
            </a:r>
            <a:r>
              <a:rPr dirty="0" sz="1050" spc="350">
                <a:solidFill>
                  <a:srgbClr val="666666"/>
                </a:solidFill>
                <a:latin typeface="Times New Roman"/>
                <a:cs typeface="Times New Roman"/>
              </a:rPr>
              <a:t>ongoing</a:t>
            </a:r>
            <a:r>
              <a:rPr dirty="0" sz="1050" spc="350">
                <a:solidFill>
                  <a:srgbClr val="444444"/>
                </a:solidFill>
                <a:latin typeface="Times New Roman"/>
                <a:cs typeface="Times New Roman"/>
              </a:rPr>
              <a:t>d </a:t>
            </a:r>
            <a:r>
              <a:rPr dirty="0" sz="1050" spc="275">
                <a:solidFill>
                  <a:srgbClr val="777777"/>
                </a:solidFill>
                <a:latin typeface="Times New Roman"/>
                <a:cs typeface="Times New Roman"/>
              </a:rPr>
              <a:t>ebate, </a:t>
            </a:r>
            <a:r>
              <a:rPr dirty="0" sz="1100" spc="254">
                <a:solidFill>
                  <a:srgbClr val="666666"/>
                </a:solidFill>
                <a:latin typeface="Times New Roman"/>
                <a:cs typeface="Times New Roman"/>
              </a:rPr>
              <a:t>I </a:t>
            </a: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have  </a:t>
            </a:r>
            <a:r>
              <a:rPr dirty="0" sz="1050" spc="315">
                <a:solidFill>
                  <a:srgbClr val="666666"/>
                </a:solidFill>
                <a:latin typeface="Times New Roman"/>
                <a:cs typeface="Times New Roman"/>
              </a:rPr>
              <a:t>been </a:t>
            </a:r>
            <a:r>
              <a:rPr dirty="0" sz="1050" spc="265">
                <a:solidFill>
                  <a:srgbClr val="666666"/>
                </a:solidFill>
                <a:latin typeface="Times New Roman"/>
                <a:cs typeface="Times New Roman"/>
              </a:rPr>
              <a:t>engage</a:t>
            </a:r>
            <a:r>
              <a:rPr dirty="0" sz="1050" spc="265">
                <a:solidFill>
                  <a:srgbClr val="444444"/>
                </a:solidFill>
                <a:latin typeface="Times New Roman"/>
                <a:cs typeface="Times New Roman"/>
              </a:rPr>
              <a:t>d </a:t>
            </a:r>
            <a:r>
              <a:rPr dirty="0" sz="1000" spc="245">
                <a:solidFill>
                  <a:srgbClr val="666666"/>
                </a:solidFill>
                <a:latin typeface="Times New Roman"/>
                <a:cs typeface="Times New Roman"/>
              </a:rPr>
              <a:t>in </a:t>
            </a:r>
            <a:r>
              <a:rPr dirty="0" sz="1050" spc="270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dirty="0" sz="1050" spc="204">
                <a:solidFill>
                  <a:srgbClr val="666666"/>
                </a:solidFill>
                <a:latin typeface="Times New Roman"/>
                <a:cs typeface="Times New Roman"/>
              </a:rPr>
              <a:t>analysis </a:t>
            </a:r>
            <a:r>
              <a:rPr dirty="0" sz="1050" spc="220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1050" spc="315">
                <a:solidFill>
                  <a:srgbClr val="666666"/>
                </a:solidFill>
                <a:latin typeface="Times New Roman"/>
                <a:cs typeface="Times New Roman"/>
              </a:rPr>
              <a:t>data </a:t>
            </a:r>
            <a:r>
              <a:rPr dirty="0" sz="1050" spc="380">
                <a:solidFill>
                  <a:srgbClr val="666666"/>
                </a:solidFill>
                <a:latin typeface="Times New Roman"/>
                <a:cs typeface="Times New Roman"/>
              </a:rPr>
              <a:t>on</a:t>
            </a:r>
            <a:r>
              <a:rPr dirty="0" sz="1050" spc="-2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66666"/>
                </a:solidFill>
                <a:latin typeface="Times New Roman"/>
                <a:cs typeface="Times New Roman"/>
              </a:rPr>
              <a:t>maternal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5658" y="1334329"/>
            <a:ext cx="4425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666666"/>
                </a:solidFill>
                <a:latin typeface="Times New Roman"/>
                <a:cs typeface="Times New Roman"/>
              </a:rPr>
              <a:t>nutri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4540" y="1484807"/>
            <a:ext cx="4438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666666"/>
                </a:solidFill>
                <a:latin typeface="Times New Roman"/>
                <a:cs typeface="Times New Roman"/>
              </a:rPr>
              <a:t>inter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63029" y="1574301"/>
            <a:ext cx="415290" cy="48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43500"/>
              </a:lnSpc>
              <a:spcBef>
                <a:spcPts val="100"/>
              </a:spcBef>
            </a:pPr>
            <a:r>
              <a:rPr dirty="0" sz="1050" spc="285">
                <a:solidFill>
                  <a:srgbClr val="666666"/>
                </a:solidFill>
                <a:latin typeface="Times New Roman"/>
                <a:cs typeface="Times New Roman"/>
              </a:rPr>
              <a:t>tion  </a:t>
            </a:r>
            <a:r>
              <a:rPr dirty="0" sz="1050" spc="155">
                <a:solidFill>
                  <a:srgbClr val="777777"/>
                </a:solidFill>
                <a:latin typeface="Times New Roman"/>
                <a:cs typeface="Times New Roman"/>
              </a:rPr>
              <a:t>Usi.n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9284" y="2023355"/>
            <a:ext cx="44830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777777"/>
                </a:solidFill>
                <a:latin typeface="Times New Roman"/>
                <a:cs typeface="Times New Roman"/>
              </a:rPr>
              <a:t>fatne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3162" y="2173831"/>
            <a:ext cx="396240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7620">
              <a:lnSpc>
                <a:spcPts val="1250"/>
              </a:lnSpc>
              <a:spcBef>
                <a:spcPts val="155"/>
              </a:spcBef>
            </a:pPr>
            <a:r>
              <a:rPr dirty="0" sz="1050" spc="270">
                <a:solidFill>
                  <a:srgbClr val="666666"/>
                </a:solidFill>
                <a:latin typeface="Times New Roman"/>
                <a:cs typeface="Times New Roman"/>
              </a:rPr>
              <a:t>ther  </a:t>
            </a:r>
            <a:r>
              <a:rPr dirty="0" sz="1050" spc="365">
                <a:solidFill>
                  <a:srgbClr val="666666"/>
                </a:solidFill>
                <a:latin typeface="Times New Roman"/>
                <a:cs typeface="Times New Roman"/>
              </a:rPr>
              <a:t>men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70936" y="2482704"/>
            <a:ext cx="4171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0">
                <a:solidFill>
                  <a:srgbClr val="666666"/>
                </a:solidFill>
                <a:latin typeface="Times New Roman"/>
                <a:cs typeface="Times New Roman"/>
              </a:rPr>
              <a:t>time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63537" y="2633181"/>
            <a:ext cx="4273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5">
                <a:solidFill>
                  <a:srgbClr val="777777"/>
                </a:solidFill>
                <a:latin typeface="Times New Roman"/>
                <a:cs typeface="Times New Roman"/>
              </a:rPr>
              <a:t>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0580" y="2791578"/>
            <a:ext cx="4000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65">
                <a:solidFill>
                  <a:srgbClr val="666666"/>
                </a:solidFill>
                <a:latin typeface="Times New Roman"/>
                <a:cs typeface="Times New Roman"/>
              </a:rPr>
              <a:t>bet:v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64901" y="2942054"/>
            <a:ext cx="4635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9">
                <a:solidFill>
                  <a:srgbClr val="666666"/>
                </a:solidFill>
                <a:latin typeface="Times New Roman"/>
                <a:cs typeface="Times New Roman"/>
              </a:rPr>
              <a:t>postp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80580" y="3100451"/>
            <a:ext cx="3937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666666"/>
                </a:solidFill>
                <a:latin typeface="Times New Roman"/>
                <a:cs typeface="Times New Roman"/>
              </a:rPr>
              <a:t>brea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1443" y="3250928"/>
            <a:ext cx="4724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65">
                <a:solidFill>
                  <a:srgbClr val="777777"/>
                </a:solidFill>
                <a:latin typeface="Times New Roman"/>
                <a:cs typeface="Times New Roman"/>
              </a:rPr>
              <a:t>wom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5498" y="3401404"/>
            <a:ext cx="3860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666666"/>
                </a:solidFill>
                <a:latin typeface="Times New Roman"/>
                <a:cs typeface="Times New Roman"/>
              </a:rPr>
              <a:t>aver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2808" y="3559801"/>
            <a:ext cx="4489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0">
                <a:solidFill>
                  <a:srgbClr val="666666"/>
                </a:solidFill>
                <a:latin typeface="Times New Roman"/>
                <a:cs typeface="Times New Roman"/>
              </a:rPr>
              <a:t>postp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86749" y="3710277"/>
            <a:ext cx="4241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666666"/>
                </a:solidFill>
                <a:latin typeface="Times New Roman"/>
                <a:cs typeface="Times New Roman"/>
              </a:rPr>
              <a:t>their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96395" y="3868674"/>
            <a:ext cx="3486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666666"/>
                </a:solidFill>
                <a:latin typeface="Times New Roman"/>
                <a:cs typeface="Times New Roman"/>
              </a:rPr>
              <a:t>bod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78041" y="4090429"/>
            <a:ext cx="4502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45">
                <a:solidFill>
                  <a:srgbClr val="777777"/>
                </a:solidFill>
                <a:latin typeface="Times New Roman"/>
                <a:cs typeface="Times New Roman"/>
              </a:rPr>
              <a:t>Futu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78976" y="4248825"/>
            <a:ext cx="4457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666666"/>
                </a:solidFill>
                <a:latin typeface="Times New Roman"/>
                <a:cs typeface="Times New Roman"/>
              </a:rPr>
              <a:t>mate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6395" y="4399302"/>
            <a:ext cx="3771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666666"/>
                </a:solidFill>
                <a:latin typeface="Times New Roman"/>
                <a:cs typeface="Times New Roman"/>
              </a:rPr>
              <a:t>buti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1312" y="4557698"/>
            <a:ext cx="4216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777777"/>
                </a:solidFill>
                <a:latin typeface="Times New Roman"/>
                <a:cs typeface="Times New Roman"/>
              </a:rPr>
              <a:t>acqu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58344" y="5485050"/>
            <a:ext cx="3255010" cy="19945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3335" marR="35560">
              <a:lnSpc>
                <a:spcPct val="111900"/>
              </a:lnSpc>
              <a:spcBef>
                <a:spcPts val="60"/>
              </a:spcBef>
            </a:pPr>
            <a:r>
              <a:rPr dirty="0" sz="900" spc="300" b="1">
                <a:solidFill>
                  <a:srgbClr val="666666"/>
                </a:solidFill>
                <a:latin typeface="Times New Roman"/>
                <a:cs typeface="Times New Roman"/>
              </a:rPr>
              <a:t>l?UBLICATrONS </a:t>
            </a:r>
            <a:r>
              <a:rPr dirty="0" sz="900" spc="350" b="1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950" spc="310" b="1">
                <a:solidFill>
                  <a:srgbClr val="666666"/>
                </a:solidFill>
                <a:latin typeface="Times New Roman"/>
                <a:cs typeface="Times New Roman"/>
              </a:rPr>
              <a:t>FACULTY  </a:t>
            </a:r>
            <a:r>
              <a:rPr dirty="0" sz="900" spc="320" b="1">
                <a:solidFill>
                  <a:srgbClr val="666666"/>
                </a:solidFill>
                <a:latin typeface="Times New Roman"/>
                <a:cs typeface="Times New Roman"/>
              </a:rPr>
              <a:t>ASSOCIATES </a:t>
            </a:r>
            <a:r>
              <a:rPr dirty="0" sz="900" spc="370" b="1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dirty="0" sz="900" spc="180" b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375" b="1">
                <a:solidFill>
                  <a:srgbClr val="666666"/>
                </a:solidFill>
                <a:latin typeface="Times New Roman"/>
                <a:cs typeface="Times New Roman"/>
              </a:rPr>
              <a:t>POSTDOCTORAL  </a:t>
            </a:r>
            <a:r>
              <a:rPr dirty="0" sz="900" spc="345" b="1">
                <a:solidFill>
                  <a:srgbClr val="666666"/>
                </a:solidFill>
                <a:latin typeface="Times New Roman"/>
                <a:cs typeface="Times New Roman"/>
              </a:rPr>
              <a:t>FELLOWS</a:t>
            </a:r>
            <a:endParaRPr sz="9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595"/>
              </a:spcBef>
            </a:pPr>
            <a:r>
              <a:rPr dirty="0" sz="850" spc="310" b="1">
                <a:solidFill>
                  <a:srgbClr val="666666"/>
                </a:solidFill>
                <a:latin typeface="Times New Roman"/>
                <a:cs typeface="Times New Roman"/>
              </a:rPr>
              <a:t>Gunnar</a:t>
            </a:r>
            <a:r>
              <a:rPr dirty="0" sz="850" spc="25" b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40" b="1">
                <a:solidFill>
                  <a:srgbClr val="666666"/>
                </a:solidFill>
                <a:latin typeface="Times New Roman"/>
                <a:cs typeface="Times New Roman"/>
              </a:rPr>
              <a:t>A.hngren</a:t>
            </a:r>
            <a:endParaRPr sz="850">
              <a:latin typeface="Times New Roman"/>
              <a:cs typeface="Times New Roman"/>
            </a:endParaRPr>
          </a:p>
          <a:p>
            <a:pPr marL="29209" marR="113664" indent="-17145">
              <a:lnSpc>
                <a:spcPts val="1060"/>
              </a:lnSpc>
              <a:spcBef>
                <a:spcPts val="350"/>
              </a:spcBef>
            </a:pPr>
            <a:r>
              <a:rPr dirty="0" sz="900" spc="260">
                <a:solidFill>
                  <a:srgbClr val="777777"/>
                </a:solidFill>
                <a:latin typeface="Times New Roman"/>
                <a:cs typeface="Times New Roman"/>
              </a:rPr>
              <a:t>The </a:t>
            </a:r>
            <a:r>
              <a:rPr dirty="0" sz="850" spc="270">
                <a:solidFill>
                  <a:srgbClr val="666666"/>
                </a:solidFill>
                <a:latin typeface="Times New Roman"/>
                <a:cs typeface="Times New Roman"/>
              </a:rPr>
              <a:t>demographic </a:t>
            </a:r>
            <a:r>
              <a:rPr dirty="0" sz="850" spc="165">
                <a:solidFill>
                  <a:srgbClr val="666666"/>
                </a:solidFill>
                <a:latin typeface="Times New Roman"/>
                <a:cs typeface="Times New Roman"/>
              </a:rPr>
              <a:t>t:ransition. </a:t>
            </a:r>
            <a:r>
              <a:rPr dirty="0" sz="850" spc="245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dirty="0" sz="850" spc="-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55" i="1">
                <a:solidFill>
                  <a:srgbClr val="777777"/>
                </a:solidFill>
                <a:latin typeface="Times New Roman"/>
                <a:cs typeface="Times New Roman"/>
              </a:rPr>
              <a:t>Encyclope</a:t>
            </a:r>
            <a:r>
              <a:rPr dirty="0" sz="900" spc="155" i="1">
                <a:solidFill>
                  <a:srgbClr val="909090"/>
                </a:solidFill>
                <a:latin typeface="Times New Roman"/>
                <a:cs typeface="Times New Roman"/>
              </a:rPr>
              <a:t>­  </a:t>
            </a:r>
            <a:r>
              <a:rPr dirty="0" sz="900" spc="215" i="1">
                <a:solidFill>
                  <a:srgbClr val="666666"/>
                </a:solidFill>
                <a:latin typeface="Times New Roman"/>
                <a:cs typeface="Times New Roman"/>
              </a:rPr>
              <a:t>dia</a:t>
            </a:r>
            <a:r>
              <a:rPr dirty="0" sz="900" spc="145" i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95" i="1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900" spc="65" i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14" i="1">
                <a:solidFill>
                  <a:srgbClr val="777777"/>
                </a:solidFill>
                <a:latin typeface="Times New Roman"/>
                <a:cs typeface="Times New Roman"/>
              </a:rPr>
              <a:t>Sociology</a:t>
            </a:r>
            <a:r>
              <a:rPr dirty="0" sz="900" spc="114" i="1">
                <a:solidFill>
                  <a:srgbClr val="909090"/>
                </a:solidFill>
                <a:latin typeface="Times New Roman"/>
                <a:cs typeface="Times New Roman"/>
              </a:rPr>
              <a:t>,</a:t>
            </a:r>
            <a:r>
              <a:rPr dirty="0" sz="900" spc="90" i="1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666666"/>
                </a:solidFill>
                <a:latin typeface="Times New Roman"/>
                <a:cs typeface="Times New Roman"/>
              </a:rPr>
              <a:t>Vol.</a:t>
            </a:r>
            <a:r>
              <a:rPr dirty="0" sz="850" spc="5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666666"/>
                </a:solidFill>
                <a:latin typeface="Times New Roman"/>
                <a:cs typeface="Times New Roman"/>
              </a:rPr>
              <a:t>1 </a:t>
            </a:r>
            <a:r>
              <a:rPr dirty="0" sz="850" spc="195">
                <a:solidFill>
                  <a:srgbClr val="777777"/>
                </a:solidFill>
                <a:latin typeface="Times New Roman"/>
                <a:cs typeface="Times New Roman"/>
              </a:rPr>
              <a:t>(Ed.gar</a:t>
            </a:r>
            <a:r>
              <a:rPr dirty="0" sz="850" spc="10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777777"/>
                </a:solidFill>
                <a:latin typeface="Times New Roman"/>
                <a:cs typeface="Times New Roman"/>
              </a:rPr>
              <a:t>and</a:t>
            </a:r>
            <a:r>
              <a:rPr dirty="0" sz="850" spc="32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666666"/>
                </a:solidFill>
                <a:latin typeface="Times New Roman"/>
                <a:cs typeface="Times New Roman"/>
              </a:rPr>
              <a:t>Marie</a:t>
            </a:r>
            <a:endParaRPr sz="850">
              <a:latin typeface="Times New Roman"/>
              <a:cs typeface="Times New Roman"/>
            </a:endParaRPr>
          </a:p>
          <a:p>
            <a:pPr marL="14604">
              <a:lnSpc>
                <a:spcPts val="925"/>
              </a:lnSpc>
            </a:pPr>
            <a:r>
              <a:rPr dirty="0" sz="850" spc="210">
                <a:solidFill>
                  <a:srgbClr val="666666"/>
                </a:solidFill>
                <a:latin typeface="Times New Roman"/>
                <a:cs typeface="Times New Roman"/>
              </a:rPr>
              <a:t>:Sorgatta,</a:t>
            </a:r>
            <a:r>
              <a:rPr dirty="0" sz="850" spc="6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66666"/>
                </a:solidFill>
                <a:latin typeface="Times New Roman"/>
                <a:cs typeface="Times New Roman"/>
              </a:rPr>
              <a:t>eds.),</a:t>
            </a:r>
            <a:r>
              <a:rPr dirty="0" sz="850" spc="10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666666"/>
                </a:solidFill>
                <a:latin typeface="Times New Roman"/>
                <a:cs typeface="Times New Roman"/>
              </a:rPr>
              <a:t>pp.</a:t>
            </a:r>
            <a:r>
              <a:rPr dirty="0" sz="850" spc="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666666"/>
                </a:solidFill>
                <a:latin typeface="Times New Roman"/>
                <a:cs typeface="Times New Roman"/>
              </a:rPr>
              <a:t>4-45-451.</a:t>
            </a:r>
            <a:r>
              <a:rPr dirty="0" sz="900" spc="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77777"/>
                </a:solidFill>
                <a:latin typeface="Times New Roman"/>
                <a:cs typeface="Times New Roman"/>
              </a:rPr>
              <a:t>New</a:t>
            </a:r>
            <a:endParaRPr sz="850">
              <a:latin typeface="Times New Roman"/>
              <a:cs typeface="Times New Roman"/>
            </a:endParaRPr>
          </a:p>
          <a:p>
            <a:pPr marL="22225">
              <a:lnSpc>
                <a:spcPts val="1040"/>
              </a:lnSpc>
            </a:pPr>
            <a:r>
              <a:rPr dirty="0" sz="850" spc="155">
                <a:solidFill>
                  <a:srgbClr val="666666"/>
                </a:solidFill>
                <a:latin typeface="Times New Roman"/>
                <a:cs typeface="Times New Roman"/>
              </a:rPr>
              <a:t>York </a:t>
            </a:r>
            <a:r>
              <a:rPr dirty="0" sz="850" spc="280">
                <a:solidFill>
                  <a:srgbClr val="444444"/>
                </a:solidFill>
                <a:latin typeface="Times New Roman"/>
                <a:cs typeface="Times New Roman"/>
              </a:rPr>
              <a:t>:</a:t>
            </a:r>
            <a:r>
              <a:rPr dirty="0" sz="850" spc="280">
                <a:solidFill>
                  <a:srgbClr val="777777"/>
                </a:solidFill>
                <a:latin typeface="Times New Roman"/>
                <a:cs typeface="Times New Roman"/>
              </a:rPr>
              <a:t>MacM</a:t>
            </a:r>
            <a:r>
              <a:rPr dirty="0" sz="850" spc="-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777777"/>
                </a:solidFill>
                <a:latin typeface="Times New Roman"/>
                <a:cs typeface="Times New Roman"/>
              </a:rPr>
              <a:t>illan </a:t>
            </a:r>
            <a:r>
              <a:rPr dirty="0" sz="850" spc="270">
                <a:solidFill>
                  <a:srgbClr val="777777"/>
                </a:solidFill>
                <a:latin typeface="Times New Roman"/>
                <a:cs typeface="Times New Roman"/>
              </a:rPr>
              <a:t>P </a:t>
            </a:r>
            <a:r>
              <a:rPr dirty="0" sz="850" spc="195">
                <a:solidFill>
                  <a:srgbClr val="777777"/>
                </a:solidFill>
                <a:latin typeface="Times New Roman"/>
                <a:cs typeface="Times New Roman"/>
              </a:rPr>
              <a:t>ublish</a:t>
            </a:r>
            <a:r>
              <a:rPr dirty="0" sz="850" spc="19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850" spc="195">
                <a:solidFill>
                  <a:srgbClr val="666666"/>
                </a:solidFill>
                <a:latin typeface="Times New Roman"/>
                <a:cs typeface="Times New Roman"/>
              </a:rPr>
              <a:t>ng </a:t>
            </a:r>
            <a:r>
              <a:rPr dirty="0" sz="850" spc="150">
                <a:solidFill>
                  <a:srgbClr val="777777"/>
                </a:solidFill>
                <a:latin typeface="Times New Roman"/>
                <a:cs typeface="Times New Roman"/>
              </a:rPr>
              <a:t>CornpaLi.y. 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1992 </a:t>
            </a:r>
            <a:r>
              <a:rPr dirty="0" sz="900" spc="2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7940">
              <a:lnSpc>
                <a:spcPts val="1070"/>
              </a:lnSpc>
              <a:spcBef>
                <a:spcPts val="295"/>
              </a:spcBef>
            </a:pPr>
            <a:r>
              <a:rPr dirty="0" sz="850" spc="55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850" spc="40">
                <a:solidFill>
                  <a:srgbClr val="777777"/>
                </a:solidFill>
                <a:latin typeface="Times New Roman"/>
                <a:cs typeface="Times New Roman"/>
              </a:rPr>
              <a:t>o n </a:t>
            </a:r>
            <a:r>
              <a:rPr dirty="0" sz="850" spc="65">
                <a:solidFill>
                  <a:srgbClr val="777777"/>
                </a:solidFill>
                <a:latin typeface="Times New Roman"/>
                <a:cs typeface="Times New Roman"/>
              </a:rPr>
              <a:t>m </a:t>
            </a:r>
            <a:r>
              <a:rPr dirty="0" sz="850" spc="40">
                <a:solidFill>
                  <a:srgbClr val="444444"/>
                </a:solidFill>
                <a:latin typeface="Times New Roman"/>
                <a:cs typeface="Times New Roman"/>
              </a:rPr>
              <a:t>u </a:t>
            </a:r>
            <a:r>
              <a:rPr dirty="0" sz="850" spc="30">
                <a:solidFill>
                  <a:srgbClr val="666666"/>
                </a:solidFill>
                <a:latin typeface="Times New Roman"/>
                <a:cs typeface="Times New Roman"/>
              </a:rPr>
              <a:t>n. </a:t>
            </a:r>
            <a:r>
              <a:rPr dirty="0" sz="850" spc="4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850" spc="45">
                <a:solidFill>
                  <a:srgbClr val="666666"/>
                </a:solidFill>
                <a:latin typeface="Times New Roman"/>
                <a:cs typeface="Times New Roman"/>
              </a:rPr>
              <a:t>cy </a:t>
            </a:r>
            <a:r>
              <a:rPr dirty="0" sz="850" spc="20">
                <a:solidFill>
                  <a:srgbClr val="666666"/>
                </a:solidFill>
                <a:latin typeface="Times New Roman"/>
                <a:cs typeface="Times New Roman"/>
              </a:rPr>
              <a:t>. </a:t>
            </a:r>
            <a:r>
              <a:rPr dirty="0" sz="900" spc="125" i="1">
                <a:solidFill>
                  <a:srgbClr val="666666"/>
                </a:solidFill>
                <a:latin typeface="Times New Roman"/>
                <a:cs typeface="Times New Roman"/>
              </a:rPr>
              <a:t>T'he </a:t>
            </a:r>
            <a:r>
              <a:rPr dirty="0" sz="900" spc="165" i="1">
                <a:solidFill>
                  <a:srgbClr val="777777"/>
                </a:solidFill>
                <a:latin typeface="Times New Roman"/>
                <a:cs typeface="Times New Roman"/>
              </a:rPr>
              <a:t>Encyclopedia </a:t>
            </a:r>
            <a:r>
              <a:rPr dirty="0" sz="900" spc="145" i="1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900" spc="-65" i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20" i="1">
                <a:solidFill>
                  <a:srgbClr val="777777"/>
                </a:solidFill>
                <a:latin typeface="Times New Roman"/>
                <a:cs typeface="Times New Roman"/>
              </a:rPr>
              <a:t>Sociology</a:t>
            </a:r>
            <a:r>
              <a:rPr dirty="0" sz="900" spc="120" i="1">
                <a:solidFill>
                  <a:srgbClr val="909090"/>
                </a:solidFill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  <a:p>
            <a:pPr marL="22860">
              <a:lnSpc>
                <a:spcPts val="1030"/>
              </a:lnSpc>
            </a:pPr>
            <a:r>
              <a:rPr dirty="0" sz="850" spc="270">
                <a:solidFill>
                  <a:srgbClr val="666666"/>
                </a:solidFill>
                <a:latin typeface="Times New Roman"/>
                <a:cs typeface="Times New Roman"/>
              </a:rPr>
              <a:t>Vo </a:t>
            </a:r>
            <a:r>
              <a:rPr dirty="0" sz="850" spc="90">
                <a:solidFill>
                  <a:srgbClr val="444444"/>
                </a:solidFill>
                <a:latin typeface="Times New Roman"/>
                <a:cs typeface="Times New Roman"/>
              </a:rPr>
              <a:t>l. </a:t>
            </a:r>
            <a:r>
              <a:rPr dirty="0" sz="900" spc="105">
                <a:solidFill>
                  <a:srgbClr val="666666"/>
                </a:solidFill>
                <a:latin typeface="Times New Roman"/>
                <a:cs typeface="Times New Roman"/>
              </a:rPr>
              <a:t>l </a:t>
            </a:r>
            <a:r>
              <a:rPr dirty="0" sz="850" spc="260">
                <a:solidFill>
                  <a:srgbClr val="777777"/>
                </a:solidFill>
                <a:latin typeface="Times New Roman"/>
                <a:cs typeface="Times New Roman"/>
              </a:rPr>
              <a:t>(Edgar </a:t>
            </a:r>
            <a:r>
              <a:rPr dirty="0" sz="850" spc="280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850" spc="235">
                <a:solidFill>
                  <a:srgbClr val="666666"/>
                </a:solidFill>
                <a:latin typeface="Times New Roman"/>
                <a:cs typeface="Times New Roman"/>
              </a:rPr>
              <a:t>Maxie </a:t>
            </a:r>
            <a:r>
              <a:rPr dirty="0" sz="850" spc="140">
                <a:solidFill>
                  <a:srgbClr val="777777"/>
                </a:solidFill>
                <a:latin typeface="Times New Roman"/>
                <a:cs typeface="Times New Roman"/>
              </a:rPr>
              <a:t>Bo</a:t>
            </a:r>
            <a:r>
              <a:rPr dirty="0" sz="850" spc="140">
                <a:solidFill>
                  <a:srgbClr val="B6B6B6"/>
                </a:solidFill>
                <a:latin typeface="Times New Roman"/>
                <a:cs typeface="Times New Roman"/>
              </a:rPr>
              <a:t>.</a:t>
            </a:r>
            <a:r>
              <a:rPr dirty="0" sz="850" spc="140">
                <a:solidFill>
                  <a:srgbClr val="666666"/>
                </a:solidFill>
                <a:latin typeface="Times New Roman"/>
                <a:cs typeface="Times New Roman"/>
              </a:rPr>
              <a:t>rgat:ta,</a:t>
            </a:r>
            <a:r>
              <a:rPr dirty="0" sz="850" spc="-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eds</a:t>
            </a:r>
            <a:r>
              <a:rPr dirty="0" sz="900" spc="18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),</a:t>
            </a:r>
            <a:endParaRPr sz="900">
              <a:latin typeface="Times New Roman"/>
              <a:cs typeface="Times New Roman"/>
            </a:endParaRPr>
          </a:p>
          <a:p>
            <a:pPr marL="32384">
              <a:lnSpc>
                <a:spcPts val="1000"/>
              </a:lnSpc>
            </a:pPr>
            <a:r>
              <a:rPr dirty="0" sz="850" spc="195">
                <a:solidFill>
                  <a:srgbClr val="777777"/>
                </a:solidFill>
                <a:latin typeface="Times New Roman"/>
                <a:cs typeface="Times New Roman"/>
              </a:rPr>
              <a:t>pp.</a:t>
            </a:r>
            <a:r>
              <a:rPr dirty="0" sz="850" spc="28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77777"/>
                </a:solidFill>
                <a:latin typeface="Times New Roman"/>
                <a:cs typeface="Times New Roman"/>
              </a:rPr>
              <a:t>244-250.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370">
                <a:solidFill>
                  <a:srgbClr val="666666"/>
                </a:solidFill>
                <a:latin typeface="Times New Roman"/>
                <a:cs typeface="Times New Roman"/>
              </a:rPr>
              <a:t>New</a:t>
            </a:r>
            <a:r>
              <a:rPr dirty="0" sz="850" spc="1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666666"/>
                </a:solidFill>
                <a:latin typeface="Times New Roman"/>
                <a:cs typeface="Times New Roman"/>
              </a:rPr>
              <a:t>York:MacMillan</a:t>
            </a:r>
            <a:r>
              <a:rPr dirty="0" sz="850" spc="240">
                <a:solidFill>
                  <a:srgbClr val="777777"/>
                </a:solidFill>
                <a:latin typeface="Times New Roman"/>
                <a:cs typeface="Times New Roman"/>
              </a:rPr>
              <a:t>P</a:t>
            </a:r>
            <a:r>
              <a:rPr dirty="0" sz="850" spc="2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777777"/>
                </a:solidFill>
                <a:latin typeface="Times New Roman"/>
                <a:cs typeface="Times New Roman"/>
              </a:rPr>
              <a:t>ub</a:t>
            </a:r>
            <a:r>
              <a:rPr dirty="0" sz="850" spc="-10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5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850" spc="55">
                <a:solidFill>
                  <a:srgbClr val="777777"/>
                </a:solidFill>
                <a:latin typeface="Times New Roman"/>
                <a:cs typeface="Times New Roman"/>
              </a:rPr>
              <a:t>s</a:t>
            </a:r>
            <a:r>
              <a:rPr dirty="0" sz="850" spc="5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850" spc="55">
                <a:solidFill>
                  <a:srgbClr val="777777"/>
                </a:solidFill>
                <a:latin typeface="Times New Roman"/>
                <a:cs typeface="Times New Roman"/>
              </a:rPr>
              <a:t>h</a:t>
            </a:r>
            <a:r>
              <a:rPr dirty="0" sz="850" spc="17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65">
                <a:solidFill>
                  <a:srgbClr val="909090"/>
                </a:solidFill>
                <a:latin typeface="Times New Roman"/>
                <a:cs typeface="Times New Roman"/>
              </a:rPr>
              <a:t>­</a:t>
            </a:r>
            <a:endParaRPr sz="850">
              <a:latin typeface="Times New Roman"/>
              <a:cs typeface="Times New Roman"/>
            </a:endParaRPr>
          </a:p>
          <a:p>
            <a:pPr marL="20320">
              <a:lnSpc>
                <a:spcPts val="1040"/>
              </a:lnSpc>
            </a:pP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ing </a:t>
            </a:r>
            <a:r>
              <a:rPr dirty="0" sz="850" spc="295">
                <a:solidFill>
                  <a:srgbClr val="777777"/>
                </a:solidFill>
                <a:latin typeface="Times New Roman"/>
                <a:cs typeface="Times New Roman"/>
              </a:rPr>
              <a:t>Company.</a:t>
            </a:r>
            <a:r>
              <a:rPr dirty="0" sz="850" spc="-1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666666"/>
                </a:solidFill>
                <a:latin typeface="Times New Roman"/>
                <a:cs typeface="Times New Roman"/>
              </a:rPr>
              <a:t>1992 </a:t>
            </a:r>
            <a:r>
              <a:rPr dirty="0" sz="900" spc="1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7940">
              <a:lnSpc>
                <a:spcPct val="100000"/>
              </a:lnSpc>
              <a:spcBef>
                <a:spcPts val="340"/>
              </a:spcBef>
            </a:pPr>
            <a:r>
              <a:rPr dirty="0" sz="850" spc="165">
                <a:solidFill>
                  <a:srgbClr val="777777"/>
                </a:solidFill>
                <a:latin typeface="Times New Roman"/>
                <a:cs typeface="Times New Roman"/>
              </a:rPr>
              <a:t>Comni.cnt:ayr</a:t>
            </a:r>
            <a:r>
              <a:rPr dirty="0" sz="850" spc="-3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777777"/>
                </a:solidFill>
                <a:latin typeface="Times New Roman"/>
                <a:cs typeface="Times New Roman"/>
              </a:rPr>
              <a:t>-overpop</a:t>
            </a:r>
            <a:r>
              <a:rPr dirty="0" sz="850" spc="-12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20">
                <a:solidFill>
                  <a:srgbClr val="777777"/>
                </a:solidFill>
                <a:latin typeface="Times New Roman"/>
                <a:cs typeface="Times New Roman"/>
              </a:rPr>
              <a:t>ula</a:t>
            </a:r>
            <a:r>
              <a:rPr dirty="0" sz="850" spc="120">
                <a:solidFill>
                  <a:srgbClr val="909090"/>
                </a:solidFill>
                <a:latin typeface="Times New Roman"/>
                <a:cs typeface="Times New Roman"/>
              </a:rPr>
              <a:t>:</a:t>
            </a:r>
            <a:r>
              <a:rPr dirty="0" sz="850" spc="120">
                <a:solidFill>
                  <a:srgbClr val="666666"/>
                </a:solidFill>
                <a:latin typeface="Times New Roman"/>
                <a:cs typeface="Times New Roman"/>
              </a:rPr>
              <a:t>cion</a:t>
            </a:r>
            <a:r>
              <a:rPr dirty="0" sz="850" spc="1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850" spc="220">
                <a:solidFill>
                  <a:srgbClr val="666666"/>
                </a:solidFill>
                <a:latin typeface="Times New Roman"/>
                <a:cs typeface="Times New Roman"/>
              </a:rPr>
              <a:t>n</a:t>
            </a:r>
            <a:r>
              <a:rPr dirty="0" sz="850" spc="1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666666"/>
                </a:solidFill>
                <a:latin typeface="Times New Roman"/>
                <a:cs typeface="Times New Roman"/>
              </a:rPr>
              <a:t>lnclia</a:t>
            </a:r>
            <a:r>
              <a:rPr dirty="0" sz="850" spc="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777777"/>
                </a:solidFill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70951" y="7456575"/>
            <a:ext cx="289179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7725" algn="l"/>
              </a:tabLst>
            </a:pPr>
            <a:r>
              <a:rPr dirty="0" sz="800" spc="-70" b="1">
                <a:solidFill>
                  <a:srgbClr val="CACACA"/>
                </a:solidFill>
                <a:latin typeface="Arial"/>
                <a:cs typeface="Arial"/>
              </a:rPr>
              <a:t>,</a:t>
            </a:r>
            <a:r>
              <a:rPr dirty="0" sz="800" spc="-70" b="1">
                <a:solidFill>
                  <a:srgbClr val="666666"/>
                </a:solidFill>
                <a:latin typeface="Arial"/>
                <a:cs typeface="Arial"/>
              </a:rPr>
              <a:t>t;l"\e    </a:t>
            </a:r>
            <a:r>
              <a:rPr dirty="0" sz="800" spc="140" b="1">
                <a:solidFill>
                  <a:srgbClr val="777777"/>
                </a:solidFill>
                <a:latin typeface="Arial"/>
                <a:cs typeface="Arial"/>
              </a:rPr>
              <a:t>cducacionaJ </a:t>
            </a:r>
            <a:r>
              <a:rPr dirty="0" sz="800" spc="185" b="1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dirty="0" sz="800" spc="185" b="1">
                <a:solidFill>
                  <a:srgbClr val="666666"/>
                </a:solidFill>
                <a:latin typeface="Arial"/>
                <a:cs typeface="Arial"/>
              </a:rPr>
              <a:t>mp </a:t>
            </a:r>
            <a:r>
              <a:rPr dirty="0" sz="800" spc="-20" b="1">
                <a:solidFill>
                  <a:srgbClr val="666666"/>
                </a:solidFill>
                <a:latin typeface="Arial"/>
                <a:cs typeface="Arial"/>
              </a:rPr>
              <a:t>ea:a </a:t>
            </a:r>
            <a:r>
              <a:rPr dirty="0" sz="800" spc="-50" b="1">
                <a:solidFill>
                  <a:srgbClr val="666666"/>
                </a:solidFill>
                <a:latin typeface="Arial"/>
                <a:cs typeface="Arial"/>
              </a:rPr>
              <a:t>tl</a:t>
            </a:r>
            <a:r>
              <a:rPr dirty="0" sz="800" spc="1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800" spc="-90" b="1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dirty="0" sz="800" spc="-13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800" spc="-90" b="1">
                <a:solidFill>
                  <a:srgbClr val="666666"/>
                </a:solidFill>
                <a:latin typeface="Arial"/>
                <a:cs typeface="Arial"/>
              </a:rPr>
              <a:t>e </a:t>
            </a:r>
            <a:r>
              <a:rPr dirty="0" sz="800" spc="-7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800" spc="-55" b="1">
                <a:solidFill>
                  <a:srgbClr val="666666"/>
                </a:solidFill>
                <a:latin typeface="Arial"/>
                <a:cs typeface="Arial"/>
              </a:rPr>
              <a:t>:	</a:t>
            </a:r>
            <a:r>
              <a:rPr dirty="0" sz="800" spc="120" b="1">
                <a:solidFill>
                  <a:srgbClr val="777777"/>
                </a:solidFill>
                <a:latin typeface="Arial"/>
                <a:cs typeface="Arial"/>
              </a:rPr>
              <a:t>cheoret:ical</a:t>
            </a:r>
            <a:endParaRPr sz="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dirty="0" sz="850" spc="130">
                <a:solidFill>
                  <a:srgbClr val="777777"/>
                </a:solidFill>
                <a:latin typeface="Times New Roman"/>
                <a:cs typeface="Times New Roman"/>
              </a:rPr>
              <a:t>cd </a:t>
            </a:r>
            <a:r>
              <a:rPr dirty="0" sz="850" spc="35">
                <a:solidFill>
                  <a:srgbClr val="777777"/>
                </a:solidFill>
                <a:latin typeface="Times New Roman"/>
                <a:cs typeface="Times New Roman"/>
              </a:rPr>
              <a:t>t:</a:t>
            </a:r>
            <a:r>
              <a:rPr dirty="0" sz="850" spc="3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850" spc="35">
                <a:solidFill>
                  <a:srgbClr val="777777"/>
                </a:solidFill>
                <a:latin typeface="Times New Roman"/>
                <a:cs typeface="Times New Roman"/>
              </a:rPr>
              <a:t>g </a:t>
            </a:r>
            <a:r>
              <a:rPr dirty="0" sz="850" spc="175">
                <a:solidFill>
                  <a:srgbClr val="777777"/>
                </a:solidFill>
                <a:latin typeface="Times New Roman"/>
                <a:cs typeface="Times New Roman"/>
              </a:rPr>
              <a:t>uc </a:t>
            </a:r>
            <a:r>
              <a:rPr dirty="0" sz="850" spc="70">
                <a:solidFill>
                  <a:srgbClr val="777777"/>
                </a:solidFill>
                <a:latin typeface="Times New Roman"/>
                <a:cs typeface="Times New Roman"/>
              </a:rPr>
              <a:t>. </a:t>
            </a:r>
            <a:r>
              <a:rPr dirty="0" sz="900" spc="160" i="1">
                <a:solidFill>
                  <a:srgbClr val="777777"/>
                </a:solidFill>
                <a:latin typeface="Times New Roman"/>
                <a:cs typeface="Times New Roman"/>
              </a:rPr>
              <a:t>Social </a:t>
            </a:r>
            <a:r>
              <a:rPr dirty="0" sz="900" spc="150" i="1">
                <a:solidFill>
                  <a:srgbClr val="777777"/>
                </a:solidFill>
                <a:latin typeface="Times New Roman"/>
                <a:cs typeface="Times New Roman"/>
              </a:rPr>
              <a:t>Service </a:t>
            </a:r>
            <a:r>
              <a:rPr dirty="0" sz="900" spc="225" i="1">
                <a:solidFill>
                  <a:srgbClr val="777777"/>
                </a:solidFill>
                <a:latin typeface="Times New Roman"/>
                <a:cs typeface="Times New Roman"/>
              </a:rPr>
              <a:t>Review</a:t>
            </a:r>
            <a:r>
              <a:rPr dirty="0" sz="900" spc="-15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66(2).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76736" y="7752688"/>
            <a:ext cx="3241675" cy="11614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7145" marR="219075" indent="1270">
              <a:lnSpc>
                <a:spcPts val="1000"/>
              </a:lnSpc>
              <a:spcBef>
                <a:spcPts val="204"/>
              </a:spcBef>
              <a:tabLst>
                <a:tab pos="2226310" algn="l"/>
              </a:tabLst>
            </a:pPr>
            <a:r>
              <a:rPr dirty="0" sz="850" spc="220">
                <a:solidFill>
                  <a:srgbClr val="777777"/>
                </a:solidFill>
                <a:latin typeface="Times New Roman"/>
                <a:cs typeface="Times New Roman"/>
              </a:rPr>
              <a:t>Living </a:t>
            </a:r>
            <a:r>
              <a:rPr dirty="0" sz="900" spc="25">
                <a:solidFill>
                  <a:srgbClr val="666666"/>
                </a:solidFill>
                <a:latin typeface="Arial"/>
                <a:cs typeface="Arial"/>
              </a:rPr>
              <a:t>,vi.I.I </a:t>
            </a:r>
            <a:r>
              <a:rPr dirty="0" sz="850" spc="5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850" spc="50">
                <a:solidFill>
                  <a:srgbClr val="777777"/>
                </a:solidFill>
                <a:latin typeface="Times New Roman"/>
                <a:cs typeface="Times New Roman"/>
              </a:rPr>
              <a:t>eg  </a:t>
            </a:r>
            <a:r>
              <a:rPr dirty="0" sz="850" spc="30">
                <a:solidFill>
                  <a:srgbClr val="777777"/>
                </a:solidFill>
                <a:latin typeface="Times New Roman"/>
                <a:cs typeface="Times New Roman"/>
              </a:rPr>
              <a:t>is </a:t>
            </a:r>
            <a:r>
              <a:rPr dirty="0" sz="850" spc="35">
                <a:solidFill>
                  <a:srgbClr val="777777"/>
                </a:solidFill>
                <a:latin typeface="Times New Roman"/>
                <a:cs typeface="Times New Roman"/>
              </a:rPr>
              <a:t>la </a:t>
            </a:r>
            <a:r>
              <a:rPr dirty="0" sz="850" spc="25">
                <a:solidFill>
                  <a:srgbClr val="777777"/>
                </a:solidFill>
                <a:latin typeface="Times New Roman"/>
                <a:cs typeface="Times New Roman"/>
              </a:rPr>
              <a:t>ti </a:t>
            </a:r>
            <a:r>
              <a:rPr dirty="0" sz="850" spc="50">
                <a:solidFill>
                  <a:srgbClr val="777777"/>
                </a:solidFill>
                <a:latin typeface="Times New Roman"/>
                <a:cs typeface="Times New Roman"/>
              </a:rPr>
              <a:t>o n </a:t>
            </a:r>
            <a:r>
              <a:rPr dirty="0" sz="850" spc="25">
                <a:solidFill>
                  <a:srgbClr val="777777"/>
                </a:solidFill>
                <a:latin typeface="Times New Roman"/>
                <a:cs typeface="Times New Roman"/>
              </a:rPr>
              <a:t>,  </a:t>
            </a:r>
            <a:r>
              <a:rPr dirty="0" sz="850" spc="50">
                <a:solidFill>
                  <a:srgbClr val="666666"/>
                </a:solidFill>
                <a:latin typeface="Times New Roman"/>
                <a:cs typeface="Times New Roman"/>
              </a:rPr>
              <a:t>n</a:t>
            </a:r>
            <a:r>
              <a:rPr dirty="0" sz="850" spc="-7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40">
                <a:solidFill>
                  <a:srgbClr val="666666"/>
                </a:solidFill>
                <a:latin typeface="Times New Roman"/>
                <a:cs typeface="Times New Roman"/>
              </a:rPr>
              <a:t>urs</a:t>
            </a:r>
            <a:r>
              <a:rPr dirty="0" sz="850" spc="28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850" spc="20">
                <a:solidFill>
                  <a:srgbClr val="666666"/>
                </a:solidFill>
                <a:latin typeface="Times New Roman"/>
                <a:cs typeface="Times New Roman"/>
              </a:rPr>
              <a:t>ng	</a:t>
            </a:r>
            <a:r>
              <a:rPr dirty="0" sz="850" spc="265">
                <a:solidFill>
                  <a:srgbClr val="666666"/>
                </a:solidFill>
                <a:latin typeface="Times New Roman"/>
                <a:cs typeface="Times New Roman"/>
              </a:rPr>
              <a:t>ho,ne</a:t>
            </a:r>
            <a:r>
              <a:rPr dirty="0" sz="850" spc="-1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140">
                <a:solidFill>
                  <a:srgbClr val="777777"/>
                </a:solidFill>
                <a:latin typeface="Times New Roman"/>
                <a:cs typeface="Times New Roman"/>
              </a:rPr>
              <a:t>cai·e,  </a:t>
            </a:r>
            <a:r>
              <a:rPr dirty="0" sz="850" spc="190">
                <a:solidFill>
                  <a:srgbClr val="666666"/>
                </a:solidFill>
                <a:latin typeface="Times New Roman"/>
                <a:cs typeface="Times New Roman"/>
              </a:rPr>
              <a:t>and </a:t>
            </a:r>
            <a:r>
              <a:rPr dirty="0" sz="850" spc="240">
                <a:solidFill>
                  <a:srgbClr val="666666"/>
                </a:solidFill>
                <a:latin typeface="Times New Roman"/>
                <a:cs typeface="Times New Roman"/>
              </a:rPr>
              <a:t>me </a:t>
            </a:r>
            <a:r>
              <a:rPr dirty="0" sz="850" spc="204">
                <a:solidFill>
                  <a:srgbClr val="666666"/>
                </a:solidFill>
                <a:latin typeface="Times New Roman"/>
                <a:cs typeface="Times New Roman"/>
              </a:rPr>
              <a:t>rejection </a:t>
            </a:r>
            <a:r>
              <a:rPr dirty="0" sz="850" spc="265">
                <a:solidFill>
                  <a:srgbClr val="666666"/>
                </a:solidFill>
                <a:latin typeface="Times New Roman"/>
                <a:cs typeface="Times New Roman"/>
              </a:rPr>
              <a:t>o </a:t>
            </a:r>
            <a:r>
              <a:rPr dirty="0" sz="850" spc="175">
                <a:solidFill>
                  <a:srgbClr val="666666"/>
                </a:solidFill>
                <a:latin typeface="Times New Roman"/>
                <a:cs typeface="Times New Roman"/>
              </a:rPr>
              <a:t>r </a:t>
            </a:r>
            <a:r>
              <a:rPr dirty="0" sz="850" spc="-30">
                <a:solidFill>
                  <a:srgbClr val="666666"/>
                </a:solidFill>
                <a:latin typeface="Times New Roman"/>
                <a:cs typeface="Times New Roman"/>
              </a:rPr>
              <a:t>ru:-t:</a:t>
            </a:r>
            <a:r>
              <a:rPr dirty="0" sz="850" spc="-3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850" spc="-3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850" spc="-30">
                <a:solidFill>
                  <a:srgbClr val="666666"/>
                </a:solidFill>
                <a:latin typeface="Times New Roman"/>
                <a:cs typeface="Times New Roman"/>
              </a:rPr>
              <a:t>fi ci al </a:t>
            </a:r>
            <a:r>
              <a:rPr dirty="0" sz="850" spc="-35">
                <a:solidFill>
                  <a:srgbClr val="444444"/>
                </a:solidFill>
                <a:latin typeface="Times New Roman"/>
                <a:cs typeface="Times New Roman"/>
              </a:rPr>
              <a:t>n </a:t>
            </a:r>
            <a:r>
              <a:rPr dirty="0" sz="850" spc="-35">
                <a:solidFill>
                  <a:srgbClr val="666666"/>
                </a:solidFill>
                <a:latin typeface="Times New Roman"/>
                <a:cs typeface="Times New Roman"/>
              </a:rPr>
              <a:t>u </a:t>
            </a:r>
            <a:r>
              <a:rPr dirty="0" sz="850" spc="-25">
                <a:solidFill>
                  <a:srgbClr val="666666"/>
                </a:solidFill>
                <a:latin typeface="Times New Roman"/>
                <a:cs typeface="Times New Roman"/>
              </a:rPr>
              <a:t>tr </a:t>
            </a:r>
            <a:r>
              <a:rPr dirty="0" sz="850" spc="-20">
                <a:solidFill>
                  <a:srgbClr val="666666"/>
                </a:solidFill>
                <a:latin typeface="Times New Roman"/>
                <a:cs typeface="Times New Roman"/>
              </a:rPr>
              <a:t>i </a:t>
            </a:r>
            <a:r>
              <a:rPr dirty="0" sz="850" spc="-25">
                <a:solidFill>
                  <a:srgbClr val="666666"/>
                </a:solidFill>
                <a:latin typeface="Times New Roman"/>
                <a:cs typeface="Times New Roman"/>
              </a:rPr>
              <a:t>ti </a:t>
            </a:r>
            <a:r>
              <a:rPr dirty="0" sz="850" spc="-35">
                <a:solidFill>
                  <a:srgbClr val="666666"/>
                </a:solidFill>
                <a:latin typeface="Times New Roman"/>
                <a:cs typeface="Times New Roman"/>
              </a:rPr>
              <a:t>o n </a:t>
            </a:r>
            <a:r>
              <a:rPr dirty="0" sz="850" spc="-40">
                <a:solidFill>
                  <a:srgbClr val="666666"/>
                </a:solidFill>
                <a:latin typeface="Times New Roman"/>
                <a:cs typeface="Times New Roman"/>
              </a:rPr>
              <a:t>and  </a:t>
            </a:r>
            <a:r>
              <a:rPr dirty="0" sz="900" spc="215">
                <a:solidFill>
                  <a:srgbClr val="666666"/>
                </a:solidFill>
                <a:latin typeface="Times New Roman"/>
                <a:cs typeface="Times New Roman"/>
              </a:rPr>
              <a:t>hydration:</a:t>
            </a:r>
            <a:r>
              <a:rPr dirty="0" sz="900" spc="5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666666"/>
                </a:solidFill>
                <a:latin typeface="Times New Roman"/>
                <a:cs typeface="Times New Roman"/>
              </a:rPr>
              <a:t>an</a:t>
            </a:r>
            <a:r>
              <a:rPr dirty="0" sz="900" spc="1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666666"/>
                </a:solidFill>
                <a:latin typeface="Times New Roman"/>
                <a:cs typeface="Times New Roman"/>
              </a:rPr>
              <a:t>analysis</a:t>
            </a:r>
            <a:r>
              <a:rPr dirty="0" sz="850" spc="14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777777"/>
                </a:solidFill>
                <a:latin typeface="Times New Roman"/>
                <a:cs typeface="Times New Roman"/>
              </a:rPr>
              <a:t>or</a:t>
            </a:r>
            <a:r>
              <a:rPr dirty="0" sz="850" spc="2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666666"/>
                </a:solidFill>
                <a:latin typeface="Times New Roman"/>
                <a:cs typeface="Times New Roman"/>
              </a:rPr>
              <a:t>bedside</a:t>
            </a:r>
            <a:r>
              <a:rPr dirty="0" sz="850" spc="3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666666"/>
                </a:solidFill>
                <a:latin typeface="Times New Roman"/>
                <a:cs typeface="Times New Roman"/>
              </a:rPr>
              <a:t>decision</a:t>
            </a:r>
            <a:endParaRPr sz="850">
              <a:latin typeface="Times New Roman"/>
              <a:cs typeface="Times New Roman"/>
            </a:endParaRPr>
          </a:p>
          <a:p>
            <a:pPr marL="28575">
              <a:lnSpc>
                <a:spcPts val="965"/>
              </a:lnSpc>
            </a:pPr>
            <a:r>
              <a:rPr dirty="0" sz="850" spc="145">
                <a:solidFill>
                  <a:srgbClr val="666666"/>
                </a:solidFill>
                <a:latin typeface="Times New Roman"/>
                <a:cs typeface="Times New Roman"/>
              </a:rPr>
              <a:t>n</a:t>
            </a:r>
            <a:r>
              <a:rPr dirty="0" sz="850" spc="145">
                <a:solidFill>
                  <a:srgbClr val="444444"/>
                </a:solidFill>
                <a:latin typeface="Times New Roman"/>
                <a:cs typeface="Times New Roman"/>
              </a:rPr>
              <a:t>,</a:t>
            </a:r>
            <a:r>
              <a:rPr dirty="0" sz="850" spc="-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170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850" spc="170">
                <a:solidFill>
                  <a:srgbClr val="444444"/>
                </a:solidFill>
                <a:latin typeface="Times New Roman"/>
                <a:cs typeface="Times New Roman"/>
              </a:rPr>
              <a:t>J</a:t>
            </a:r>
            <a:r>
              <a:rPr dirty="0" sz="850" spc="170">
                <a:solidFill>
                  <a:srgbClr val="666666"/>
                </a:solidFill>
                <a:latin typeface="Times New Roman"/>
                <a:cs typeface="Times New Roman"/>
              </a:rPr>
              <a:t>cing</a:t>
            </a:r>
            <a:r>
              <a:rPr dirty="0" sz="850" spc="-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66666"/>
                </a:solidFill>
                <a:latin typeface="Times New Roman"/>
                <a:cs typeface="Times New Roman"/>
              </a:rPr>
              <a:t>in</a:t>
            </a:r>
            <a:r>
              <a:rPr dirty="0" sz="850" spc="26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666666"/>
                </a:solidFill>
                <a:latin typeface="Times New Roman"/>
                <a:cs typeface="Times New Roman"/>
              </a:rPr>
              <a:t>three</a:t>
            </a:r>
            <a:r>
              <a:rPr dirty="0" sz="850" spc="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90">
                <a:solidFill>
                  <a:srgbClr val="777777"/>
                </a:solidFill>
                <a:latin typeface="Times New Roman"/>
                <a:cs typeface="Times New Roman"/>
              </a:rPr>
              <a:t>st:at:es.</a:t>
            </a:r>
            <a:r>
              <a:rPr dirty="0" sz="850" spc="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5" i="1">
                <a:solidFill>
                  <a:srgbClr val="666666"/>
                </a:solidFill>
                <a:latin typeface="Times New Roman"/>
                <a:cs typeface="Times New Roman"/>
              </a:rPr>
              <a:t>Journal</a:t>
            </a:r>
            <a:r>
              <a:rPr dirty="0" sz="900" spc="105" i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00" i="1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900" spc="25" i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25" i="1">
                <a:solidFill>
                  <a:srgbClr val="777777"/>
                </a:solidFill>
                <a:latin typeface="Times New Roman"/>
                <a:cs typeface="Times New Roman"/>
              </a:rPr>
              <a:t>Health</a:t>
            </a:r>
            <a:r>
              <a:rPr dirty="0" sz="900" spc="65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45" b="1" i="1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  <a:p>
            <a:pPr marL="24130">
              <a:lnSpc>
                <a:spcPts val="1070"/>
              </a:lnSpc>
            </a:pPr>
            <a:r>
              <a:rPr dirty="0" sz="900" spc="165" i="1">
                <a:solidFill>
                  <a:srgbClr val="777777"/>
                </a:solidFill>
                <a:latin typeface="Times New Roman"/>
                <a:cs typeface="Times New Roman"/>
              </a:rPr>
              <a:t>P,,blic</a:t>
            </a:r>
            <a:r>
              <a:rPr dirty="0" sz="900" spc="-160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14" i="1">
                <a:solidFill>
                  <a:srgbClr val="777777"/>
                </a:solidFill>
                <a:latin typeface="Times New Roman"/>
                <a:cs typeface="Times New Roman"/>
              </a:rPr>
              <a:t>.Policy, </a:t>
            </a:r>
            <a:r>
              <a:rPr dirty="0" sz="900" spc="190">
                <a:solidFill>
                  <a:srgbClr val="666666"/>
                </a:solidFill>
                <a:latin typeface="Times New Roman"/>
                <a:cs typeface="Times New Roman"/>
              </a:rPr>
              <a:t>fori:hconung.</a:t>
            </a:r>
            <a:endParaRPr sz="9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340"/>
              </a:spcBef>
            </a:pPr>
            <a:r>
              <a:rPr dirty="0" sz="850" spc="300" b="1">
                <a:solidFill>
                  <a:srgbClr val="666666"/>
                </a:solidFill>
                <a:latin typeface="Times New Roman"/>
                <a:cs typeface="Times New Roman"/>
              </a:rPr>
              <a:t>Edgar</a:t>
            </a:r>
            <a:r>
              <a:rPr dirty="0" sz="850" spc="35" b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>
                <a:solidFill>
                  <a:srgbClr val="777777"/>
                </a:solidFill>
                <a:latin typeface="Times New Roman"/>
                <a:cs typeface="Times New Roman"/>
              </a:rPr>
              <a:t>Borgatta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  <a:spcBef>
                <a:spcPts val="365"/>
              </a:spcBef>
            </a:pPr>
            <a:r>
              <a:rPr dirty="0" sz="850" spc="300">
                <a:solidFill>
                  <a:srgbClr val="777777"/>
                </a:solidFill>
                <a:latin typeface="Times New Roman"/>
                <a:cs typeface="Times New Roman"/>
              </a:rPr>
              <a:t>Age </a:t>
            </a:r>
            <a:r>
              <a:rPr dirty="0" sz="850" spc="175">
                <a:solidFill>
                  <a:srgbClr val="777777"/>
                </a:solidFill>
                <a:latin typeface="Times New Roman"/>
                <a:cs typeface="Times New Roman"/>
              </a:rPr>
              <a:t>discri,n,inacion</a:t>
            </a:r>
            <a:r>
              <a:rPr dirty="0" sz="850" spc="-1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666666"/>
                </a:solidFill>
                <a:latin typeface="Times New Roman"/>
                <a:cs typeface="Times New Roman"/>
              </a:rPr>
              <a:t>issues</a:t>
            </a:r>
            <a:r>
              <a:rPr dirty="0" sz="900" spc="155">
                <a:solidFill>
                  <a:srgbClr val="909090"/>
                </a:solidFill>
                <a:latin typeface="Times New Roman"/>
                <a:cs typeface="Times New Roman"/>
              </a:rPr>
              <a:t>. </a:t>
            </a:r>
            <a:r>
              <a:rPr dirty="0" sz="900" spc="145" i="1">
                <a:solidFill>
                  <a:srgbClr val="777777"/>
                </a:solidFill>
                <a:latin typeface="Times New Roman"/>
                <a:cs typeface="Times New Roman"/>
              </a:rPr>
              <a:t>Resear&amp;h </a:t>
            </a:r>
            <a:r>
              <a:rPr dirty="0" sz="900" spc="150" i="1">
                <a:solidFill>
                  <a:srgbClr val="666666"/>
                </a:solidFill>
                <a:latin typeface="Times New Roman"/>
                <a:cs typeface="Times New Roman"/>
              </a:rPr>
              <a:t>on </a:t>
            </a:r>
            <a:r>
              <a:rPr dirty="0" sz="800" spc="220" i="1">
                <a:solidFill>
                  <a:srgbClr val="777777"/>
                </a:solidFill>
                <a:latin typeface="Arial"/>
                <a:cs typeface="Arial"/>
              </a:rPr>
              <a:t>.Aging</a:t>
            </a:r>
            <a:endParaRPr sz="800">
              <a:latin typeface="Arial"/>
              <a:cs typeface="Arial"/>
            </a:endParaRPr>
          </a:p>
          <a:p>
            <a:pPr marL="23495">
              <a:lnSpc>
                <a:spcPts val="1040"/>
              </a:lnSpc>
            </a:pP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13:47</a:t>
            </a:r>
            <a:r>
              <a:rPr dirty="0" sz="900" spc="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6-</a:t>
            </a:r>
            <a:r>
              <a:rPr dirty="0" sz="900" spc="-1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84</a:t>
            </a:r>
            <a:r>
              <a:rPr dirty="0" sz="900" spc="23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900" spc="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199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444444"/>
                </a:solidFill>
                <a:latin typeface="Times New Roman"/>
                <a:cs typeface="Times New Roman"/>
              </a:rPr>
              <a:t>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55502" y="5471779"/>
            <a:ext cx="2129155" cy="5435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 indent="14604">
              <a:lnSpc>
                <a:spcPts val="1000"/>
              </a:lnSpc>
              <a:spcBef>
                <a:spcPts val="204"/>
              </a:spcBef>
            </a:pPr>
            <a:r>
              <a:rPr dirty="0" sz="900" spc="165">
                <a:solidFill>
                  <a:srgbClr val="666666"/>
                </a:solidFill>
                <a:latin typeface="Times New Roman"/>
                <a:cs typeface="Times New Roman"/>
              </a:rPr>
              <a:t>Measu</a:t>
            </a:r>
            <a:r>
              <a:rPr dirty="0" sz="900" spc="165">
                <a:solidFill>
                  <a:srgbClr val="B6B6B6"/>
                </a:solidFill>
                <a:latin typeface="Times New Roman"/>
                <a:cs typeface="Times New Roman"/>
              </a:rPr>
              <a:t>.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re</a:t>
            </a:r>
            <a:r>
              <a:rPr dirty="0" sz="900" spc="165">
                <a:solidFill>
                  <a:srgbClr val="444444"/>
                </a:solidFill>
                <a:latin typeface="Times New Roman"/>
                <a:cs typeface="Times New Roman"/>
              </a:rPr>
              <a:t>,</a:t>
            </a:r>
            <a:r>
              <a:rPr dirty="0" sz="900" spc="165">
                <a:solidFill>
                  <a:srgbClr val="666666"/>
                </a:solidFill>
                <a:latin typeface="Times New Roman"/>
                <a:cs typeface="Times New Roman"/>
              </a:rPr>
              <a:t>n</a:t>
            </a:r>
            <a:r>
              <a:rPr dirty="0" sz="900" spc="-114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666666"/>
                </a:solidFill>
                <a:latin typeface="Times New Roman"/>
                <a:cs typeface="Times New Roman"/>
              </a:rPr>
              <a:t>e.nt:.</a:t>
            </a:r>
            <a:r>
              <a:rPr dirty="0" sz="800" spc="155">
                <a:solidFill>
                  <a:srgbClr val="777777"/>
                </a:solidFill>
                <a:latin typeface="Arial"/>
                <a:cs typeface="Arial"/>
              </a:rPr>
              <a:t>Ln</a:t>
            </a:r>
            <a:r>
              <a:rPr dirty="0" sz="800" spc="3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900" spc="145" i="1">
                <a:solidFill>
                  <a:srgbClr val="777777"/>
                </a:solidFill>
                <a:latin typeface="Times New Roman"/>
                <a:cs typeface="Times New Roman"/>
              </a:rPr>
              <a:t>Encyclopedi  </a:t>
            </a:r>
            <a:r>
              <a:rPr dirty="0" sz="850" spc="215">
                <a:solidFill>
                  <a:srgbClr val="777777"/>
                </a:solidFill>
                <a:latin typeface="Times New Roman"/>
                <a:cs typeface="Times New Roman"/>
              </a:rPr>
              <a:t>V</a:t>
            </a:r>
            <a:r>
              <a:rPr dirty="0" sz="850" spc="-7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777777"/>
                </a:solidFill>
                <a:latin typeface="Times New Roman"/>
                <a:cs typeface="Times New Roman"/>
              </a:rPr>
              <a:t>o</a:t>
            </a:r>
            <a:r>
              <a:rPr dirty="0" sz="850" spc="-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444444"/>
                </a:solidFill>
                <a:latin typeface="Times New Roman"/>
                <a:cs typeface="Times New Roman"/>
              </a:rPr>
              <a:t>l.</a:t>
            </a:r>
            <a:r>
              <a:rPr dirty="0" sz="850" spc="34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777777"/>
                </a:solidFill>
                <a:latin typeface="Times New Roman"/>
                <a:cs typeface="Times New Roman"/>
              </a:rPr>
              <a:t>3</a:t>
            </a:r>
            <a:r>
              <a:rPr dirty="0" sz="850" spc="26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(Ed.gar</a:t>
            </a:r>
            <a:r>
              <a:rPr dirty="0" sz="900" spc="1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850" spc="-1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8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850" spc="80">
                <a:solidFill>
                  <a:srgbClr val="666666"/>
                </a:solidFill>
                <a:latin typeface="Times New Roman"/>
                <a:cs typeface="Times New Roman"/>
              </a:rPr>
              <a:t>d</a:t>
            </a:r>
            <a:r>
              <a:rPr dirty="0" sz="850" spc="2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666666"/>
                </a:solidFill>
                <a:latin typeface="Times New Roman"/>
                <a:cs typeface="Times New Roman"/>
              </a:rPr>
              <a:t>Mar</a:t>
            </a:r>
            <a:r>
              <a:rPr dirty="0" sz="900" spc="-12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900" spc="114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777777"/>
                </a:solidFill>
                <a:latin typeface="Times New Roman"/>
                <a:cs typeface="Times New Roman"/>
              </a:rPr>
              <a:t>Bor  </a:t>
            </a:r>
            <a:r>
              <a:rPr dirty="0" sz="900" spc="260">
                <a:solidFill>
                  <a:srgbClr val="666666"/>
                </a:solidFill>
                <a:latin typeface="Times New Roman"/>
                <a:cs typeface="Times New Roman"/>
              </a:rPr>
              <a:t>pp.1226-1236.</a:t>
            </a:r>
            <a:r>
              <a:rPr dirty="0" sz="900" spc="1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345">
                <a:solidFill>
                  <a:srgbClr val="777777"/>
                </a:solidFill>
                <a:latin typeface="Times New Roman"/>
                <a:cs typeface="Times New Roman"/>
              </a:rPr>
              <a:t>New</a:t>
            </a:r>
            <a:r>
              <a:rPr dirty="0" sz="850" spc="1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66666"/>
                </a:solidFill>
                <a:latin typeface="Times New Roman"/>
                <a:cs typeface="Times New Roman"/>
              </a:rPr>
              <a:t>Yor</a:t>
            </a:r>
            <a:r>
              <a:rPr dirty="0" sz="850" spc="-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666666"/>
                </a:solidFill>
                <a:latin typeface="Times New Roman"/>
                <a:cs typeface="Times New Roman"/>
              </a:rPr>
              <a:t>k</a:t>
            </a:r>
            <a:r>
              <a:rPr dirty="0" sz="850" spc="270">
                <a:solidFill>
                  <a:srgbClr val="909090"/>
                </a:solidFill>
                <a:latin typeface="Times New Roman"/>
                <a:cs typeface="Times New Roman"/>
              </a:rPr>
              <a:t>:</a:t>
            </a:r>
            <a:r>
              <a:rPr dirty="0" sz="850" spc="270">
                <a:solidFill>
                  <a:srgbClr val="666666"/>
                </a:solidFill>
                <a:latin typeface="Times New Roman"/>
                <a:cs typeface="Times New Roman"/>
              </a:rPr>
              <a:t>M  </a:t>
            </a:r>
            <a:r>
              <a:rPr dirty="0" sz="900" spc="180">
                <a:solidFill>
                  <a:srgbClr val="666666"/>
                </a:solidFill>
                <a:latin typeface="Times New Roman"/>
                <a:cs typeface="Times New Roman"/>
              </a:rPr>
              <a:t>Ushing</a:t>
            </a:r>
            <a:r>
              <a:rPr dirty="0" sz="900" spc="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777777"/>
                </a:solidFill>
                <a:latin typeface="Times New Roman"/>
                <a:cs typeface="Times New Roman"/>
              </a:rPr>
              <a:t>Co</a:t>
            </a:r>
            <a:r>
              <a:rPr dirty="0" sz="850" spc="-3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25">
                <a:solidFill>
                  <a:srgbClr val="444444"/>
                </a:solidFill>
                <a:latin typeface="Times New Roman"/>
                <a:cs typeface="Times New Roman"/>
              </a:rPr>
              <a:t>,</a:t>
            </a:r>
            <a:r>
              <a:rPr dirty="0" sz="850" spc="125">
                <a:solidFill>
                  <a:srgbClr val="777777"/>
                </a:solidFill>
                <a:latin typeface="Times New Roman"/>
                <a:cs typeface="Times New Roman"/>
              </a:rPr>
              <a:t>np</a:t>
            </a:r>
            <a:r>
              <a:rPr dirty="0" sz="850" spc="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70">
                <a:solidFill>
                  <a:srgbClr val="777777"/>
                </a:solidFill>
                <a:latin typeface="Times New Roman"/>
                <a:cs typeface="Times New Roman"/>
              </a:rPr>
              <a:t>an</a:t>
            </a:r>
            <a:r>
              <a:rPr dirty="0" sz="850" spc="-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777777"/>
                </a:solidFill>
                <a:latin typeface="Times New Roman"/>
                <a:cs typeface="Times New Roman"/>
              </a:rPr>
              <a:t>y</a:t>
            </a:r>
            <a:r>
              <a:rPr dirty="0" sz="850" spc="-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90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r>
              <a:rPr dirty="0" sz="850" spc="1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65233" y="6019786"/>
            <a:ext cx="2127250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666666"/>
                </a:solidFill>
                <a:latin typeface="Times New Roman"/>
                <a:cs typeface="Times New Roman"/>
              </a:rPr>
              <a:t>Sociological </a:t>
            </a:r>
            <a:r>
              <a:rPr dirty="0" sz="900" spc="10">
                <a:solidFill>
                  <a:srgbClr val="666666"/>
                </a:solidFill>
                <a:latin typeface="Times New Roman"/>
                <a:cs typeface="Times New Roman"/>
              </a:rPr>
              <a:t>org </a:t>
            </a:r>
            <a:r>
              <a:rPr dirty="0" sz="900" spc="185">
                <a:solidFill>
                  <a:srgbClr val="666666"/>
                </a:solidFill>
                <a:latin typeface="Times New Roman"/>
                <a:cs typeface="Times New Roman"/>
              </a:rPr>
              <a:t>a</a:t>
            </a:r>
            <a:r>
              <a:rPr dirty="0" sz="900" spc="185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izations.</a:t>
            </a:r>
            <a:r>
              <a:rPr dirty="0" sz="900" spc="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50" spc="200">
                <a:solidFill>
                  <a:srgbClr val="777777"/>
                </a:solidFill>
                <a:latin typeface="Times New Roman"/>
                <a:cs typeface="Times New Roman"/>
              </a:rPr>
              <a:t>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79446" y="6160803"/>
            <a:ext cx="20021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30" i="1">
                <a:solidFill>
                  <a:srgbClr val="777777"/>
                </a:solidFill>
                <a:latin typeface="Times New Roman"/>
                <a:cs typeface="Times New Roman"/>
              </a:rPr>
              <a:t>Sociology, 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Vol.</a:t>
            </a:r>
            <a:r>
              <a:rPr dirty="0" sz="850" spc="229">
                <a:solidFill>
                  <a:srgbClr val="666666"/>
                </a:solidFill>
                <a:latin typeface="Times New Roman"/>
                <a:cs typeface="Times New Roman"/>
              </a:rPr>
              <a:t>4 </a:t>
            </a:r>
            <a:r>
              <a:rPr dirty="0" sz="850" spc="260">
                <a:solidFill>
                  <a:srgbClr val="777777"/>
                </a:solidFill>
                <a:latin typeface="Times New Roman"/>
                <a:cs typeface="Times New Roman"/>
              </a:rPr>
              <a:t>(Edgar</a:t>
            </a:r>
            <a:r>
              <a:rPr dirty="0" sz="850" spc="254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68100" y="6287520"/>
            <a:ext cx="21742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9620" algn="l"/>
              </a:tabLst>
            </a:pP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eds.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),</a:t>
            </a:r>
            <a:r>
              <a:rPr dirty="0" sz="900" spc="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777777"/>
                </a:solidFill>
                <a:latin typeface="Times New Roman"/>
                <a:cs typeface="Times New Roman"/>
              </a:rPr>
              <a:t>pp</a:t>
            </a:r>
            <a:r>
              <a:rPr dirty="0" sz="850" spc="170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r>
              <a:rPr dirty="0" sz="900" spc="295">
                <a:solidFill>
                  <a:srgbClr val="666666"/>
                </a:solidFill>
                <a:latin typeface="Times New Roman"/>
                <a:cs typeface="Times New Roman"/>
              </a:rPr>
              <a:t>2</a:t>
            </a:r>
            <a:r>
              <a:rPr dirty="0" sz="900" spc="290">
                <a:solidFill>
                  <a:srgbClr val="666666"/>
                </a:solidFill>
                <a:latin typeface="Times New Roman"/>
                <a:cs typeface="Times New Roman"/>
              </a:rPr>
              <a:t>0</a:t>
            </a:r>
            <a:r>
              <a:rPr dirty="0" sz="900" spc="6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666666"/>
                </a:solidFill>
                <a:latin typeface="Times New Roman"/>
                <a:cs typeface="Times New Roman"/>
              </a:rPr>
              <a:t>1</a:t>
            </a:r>
            <a:r>
              <a:rPr dirty="0" sz="900" spc="45">
                <a:solidFill>
                  <a:srgbClr val="666666"/>
                </a:solidFill>
                <a:latin typeface="Times New Roman"/>
                <a:cs typeface="Times New Roman"/>
              </a:rPr>
              <a:t>2</a:t>
            </a:r>
            <a:r>
              <a:rPr dirty="0" sz="900">
                <a:solidFill>
                  <a:srgbClr val="666666"/>
                </a:solidFill>
                <a:latin typeface="Times New Roman"/>
                <a:cs typeface="Times New Roman"/>
              </a:rPr>
              <a:t>   </a:t>
            </a:r>
            <a:r>
              <a:rPr dirty="0" sz="900" spc="-3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666666"/>
                </a:solidFill>
                <a:latin typeface="Times New Roman"/>
                <a:cs typeface="Times New Roman"/>
              </a:rPr>
              <a:t>2</a:t>
            </a:r>
            <a:r>
              <a:rPr dirty="0" sz="900">
                <a:solidFill>
                  <a:srgbClr val="666666"/>
                </a:solidFill>
                <a:latin typeface="Times New Roman"/>
                <a:cs typeface="Times New Roman"/>
              </a:rPr>
              <a:t>  </a:t>
            </a:r>
            <a:r>
              <a:rPr dirty="0" sz="900" spc="-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666666"/>
                </a:solidFill>
                <a:latin typeface="Times New Roman"/>
                <a:cs typeface="Times New Roman"/>
              </a:rPr>
              <a:t>0</a:t>
            </a:r>
            <a:r>
              <a:rPr dirty="0" sz="900" spc="-5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666666"/>
                </a:solidFill>
                <a:latin typeface="Times New Roman"/>
                <a:cs typeface="Times New Roman"/>
              </a:rPr>
              <a:t>1</a:t>
            </a:r>
            <a:r>
              <a:rPr dirty="0" sz="900" spc="9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666666"/>
                </a:solidFill>
                <a:latin typeface="Times New Roman"/>
                <a:cs typeface="Times New Roman"/>
              </a:rPr>
              <a:t>3</a:t>
            </a:r>
            <a:r>
              <a:rPr dirty="0" sz="900" spc="-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666666"/>
                </a:solidFill>
                <a:latin typeface="Times New Roman"/>
                <a:cs typeface="Times New Roman"/>
              </a:rPr>
              <a:t>.</a:t>
            </a:r>
            <a:r>
              <a:rPr dirty="0" sz="9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45">
                <a:solidFill>
                  <a:srgbClr val="777777"/>
                </a:solidFill>
                <a:latin typeface="Times New Roman"/>
                <a:cs typeface="Times New Roman"/>
              </a:rPr>
              <a:t>Ne</a:t>
            </a:r>
            <a:r>
              <a:rPr dirty="0" sz="850" spc="60">
                <a:solidFill>
                  <a:srgbClr val="777777"/>
                </a:solidFill>
                <a:latin typeface="Times New Roman"/>
                <a:cs typeface="Times New Roman"/>
              </a:rPr>
              <a:t>w</a:t>
            </a:r>
            <a:r>
              <a:rPr dirty="0" sz="850">
                <a:solidFill>
                  <a:srgbClr val="777777"/>
                </a:solidFill>
                <a:latin typeface="Times New Roman"/>
                <a:cs typeface="Times New Roman"/>
              </a:rPr>
              <a:t>	</a:t>
            </a:r>
            <a:r>
              <a:rPr dirty="0" sz="850" spc="335">
                <a:solidFill>
                  <a:srgbClr val="777777"/>
                </a:solidFill>
                <a:latin typeface="Times New Roman"/>
                <a:cs typeface="Times New Roman"/>
              </a:rPr>
              <a:t>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39477" y="6414237"/>
            <a:ext cx="20828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260">
                <a:solidFill>
                  <a:srgbClr val="666666"/>
                </a:solidFill>
                <a:latin typeface="Times New Roman"/>
                <a:cs typeface="Times New Roman"/>
              </a:rPr>
              <a:t>P </a:t>
            </a:r>
            <a:r>
              <a:rPr dirty="0" sz="850" spc="160">
                <a:solidFill>
                  <a:srgbClr val="666666"/>
                </a:solidFill>
                <a:latin typeface="Times New Roman"/>
                <a:cs typeface="Times New Roman"/>
              </a:rPr>
              <a:t>ub</a:t>
            </a:r>
            <a:r>
              <a:rPr dirty="0" sz="850" spc="160">
                <a:solidFill>
                  <a:srgbClr val="444444"/>
                </a:solidFill>
                <a:latin typeface="Times New Roman"/>
                <a:cs typeface="Times New Roman"/>
              </a:rPr>
              <a:t>li</a:t>
            </a:r>
            <a:r>
              <a:rPr dirty="0" sz="850" spc="160">
                <a:solidFill>
                  <a:srgbClr val="777777"/>
                </a:solidFill>
                <a:latin typeface="Times New Roman"/>
                <a:cs typeface="Times New Roman"/>
              </a:rPr>
              <a:t>shing </a:t>
            </a:r>
            <a:r>
              <a:rPr dirty="0" sz="850" spc="290">
                <a:solidFill>
                  <a:srgbClr val="777777"/>
                </a:solidFill>
                <a:latin typeface="Times New Roman"/>
                <a:cs typeface="Times New Roman"/>
              </a:rPr>
              <a:t>Company. </a:t>
            </a:r>
            <a:r>
              <a:rPr dirty="0" sz="900" spc="195">
                <a:solidFill>
                  <a:srgbClr val="666666"/>
                </a:solidFill>
                <a:latin typeface="Times New Roman"/>
                <a:cs typeface="Times New Roman"/>
              </a:rPr>
              <a:t>1992</a:t>
            </a:r>
            <a:r>
              <a:rPr dirty="0" sz="900" spc="-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70609" y="6596393"/>
            <a:ext cx="2107565" cy="72453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7780" marR="5080" indent="1905">
              <a:lnSpc>
                <a:spcPts val="1000"/>
              </a:lnSpc>
              <a:spcBef>
                <a:spcPts val="204"/>
              </a:spcBef>
            </a:pPr>
            <a:r>
              <a:rPr dirty="0" sz="900" spc="60">
                <a:solidFill>
                  <a:srgbClr val="666666"/>
                </a:solidFill>
                <a:latin typeface="Times New Roman"/>
                <a:cs typeface="Times New Roman"/>
              </a:rPr>
              <a:t>Desc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900" spc="60">
                <a:solidFill>
                  <a:srgbClr val="666666"/>
                </a:solidFill>
                <a:latin typeface="Times New Roman"/>
                <a:cs typeface="Times New Roman"/>
              </a:rPr>
              <a:t>p</a:t>
            </a:r>
            <a:r>
              <a:rPr dirty="0" sz="900" spc="60">
                <a:solidFill>
                  <a:srgbClr val="444444"/>
                </a:solidFill>
                <a:latin typeface="Times New Roman"/>
                <a:cs typeface="Times New Roman"/>
              </a:rPr>
              <a:t>i </a:t>
            </a:r>
            <a:r>
              <a:rPr dirty="0" sz="900" spc="160">
                <a:solidFill>
                  <a:srgbClr val="666666"/>
                </a:solidFill>
                <a:latin typeface="Times New Roman"/>
                <a:cs typeface="Times New Roman"/>
              </a:rPr>
              <a:t>tive </a:t>
            </a:r>
            <a:r>
              <a:rPr dirty="0" sz="900" spc="114">
                <a:solidFill>
                  <a:srgbClr val="777777"/>
                </a:solidFill>
                <a:latin typeface="Times New Roman"/>
                <a:cs typeface="Times New Roman"/>
              </a:rPr>
              <a:t>st:atistics. </a:t>
            </a:r>
            <a:r>
              <a:rPr dirty="0" sz="800" spc="90">
                <a:solidFill>
                  <a:srgbClr val="444444"/>
                </a:solidFill>
                <a:latin typeface="Times New Roman"/>
                <a:cs typeface="Times New Roman"/>
              </a:rPr>
              <a:t>l </a:t>
            </a:r>
            <a:r>
              <a:rPr dirty="0" sz="800" spc="165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900" spc="185" i="1">
                <a:solidFill>
                  <a:srgbClr val="777777"/>
                </a:solidFill>
                <a:latin typeface="Times New Roman"/>
                <a:cs typeface="Times New Roman"/>
              </a:rPr>
              <a:t>Ency  </a:t>
            </a:r>
            <a:r>
              <a:rPr dirty="0" sz="900" spc="130" i="1">
                <a:solidFill>
                  <a:srgbClr val="777777"/>
                </a:solidFill>
                <a:latin typeface="Times New Roman"/>
                <a:cs typeface="Times New Roman"/>
              </a:rPr>
              <a:t>Sociology, </a:t>
            </a:r>
            <a:r>
              <a:rPr dirty="0" sz="900" spc="210">
                <a:solidFill>
                  <a:srgbClr val="666666"/>
                </a:solidFill>
                <a:latin typeface="Times New Roman"/>
                <a:cs typeface="Times New Roman"/>
              </a:rPr>
              <a:t>Vol. </a:t>
            </a:r>
            <a:r>
              <a:rPr dirty="0" sz="850" spc="130">
                <a:solidFill>
                  <a:srgbClr val="666666"/>
                </a:solidFill>
                <a:latin typeface="Times New Roman"/>
                <a:cs typeface="Times New Roman"/>
              </a:rPr>
              <a:t>l </a:t>
            </a:r>
            <a:r>
              <a:rPr dirty="0" sz="850" spc="254">
                <a:solidFill>
                  <a:srgbClr val="666666"/>
                </a:solidFill>
                <a:latin typeface="Times New Roman"/>
                <a:cs typeface="Times New Roman"/>
              </a:rPr>
              <a:t>(Edgar </a:t>
            </a:r>
            <a:r>
              <a:rPr dirty="0" sz="850" spc="270">
                <a:solidFill>
                  <a:srgbClr val="666666"/>
                </a:solidFill>
                <a:latin typeface="Times New Roman"/>
                <a:cs typeface="Times New Roman"/>
              </a:rPr>
              <a:t>and  </a:t>
            </a:r>
            <a:r>
              <a:rPr dirty="0" sz="850" spc="225">
                <a:solidFill>
                  <a:srgbClr val="777777"/>
                </a:solidFill>
                <a:latin typeface="Times New Roman"/>
                <a:cs typeface="Times New Roman"/>
              </a:rPr>
              <a:t>eds.),</a:t>
            </a:r>
            <a:r>
              <a:rPr dirty="0" sz="850" spc="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777777"/>
                </a:solidFill>
                <a:latin typeface="Times New Roman"/>
                <a:cs typeface="Times New Roman"/>
              </a:rPr>
              <a:t>pp.</a:t>
            </a:r>
            <a:r>
              <a:rPr dirty="0" sz="850" spc="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77777"/>
                </a:solidFill>
                <a:latin typeface="Times New Roman"/>
                <a:cs typeface="Times New Roman"/>
              </a:rPr>
              <a:t>466-468.</a:t>
            </a:r>
            <a:r>
              <a:rPr dirty="0" sz="900" spc="7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95">
                <a:solidFill>
                  <a:srgbClr val="666666"/>
                </a:solidFill>
                <a:latin typeface="Times New Roman"/>
                <a:cs typeface="Times New Roman"/>
              </a:rPr>
              <a:t>New</a:t>
            </a:r>
            <a:r>
              <a:rPr dirty="0" sz="900" spc="-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666666"/>
                </a:solidFill>
                <a:latin typeface="Times New Roman"/>
                <a:cs typeface="Times New Roman"/>
              </a:rPr>
              <a:t>Yor  </a:t>
            </a:r>
            <a:r>
              <a:rPr dirty="0" sz="850" spc="229">
                <a:solidFill>
                  <a:srgbClr val="777777"/>
                </a:solidFill>
                <a:latin typeface="Times New Roman"/>
                <a:cs typeface="Times New Roman"/>
              </a:rPr>
              <a:t>Publishing</a:t>
            </a:r>
            <a:r>
              <a:rPr dirty="0" sz="850" spc="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320">
                <a:solidFill>
                  <a:srgbClr val="777777"/>
                </a:solidFill>
                <a:latin typeface="Times New Roman"/>
                <a:cs typeface="Times New Roman"/>
              </a:rPr>
              <a:t>Co</a:t>
            </a:r>
            <a:r>
              <a:rPr dirty="0" sz="850" spc="-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777777"/>
                </a:solidFill>
                <a:latin typeface="Times New Roman"/>
                <a:cs typeface="Times New Roman"/>
              </a:rPr>
              <a:t>mpany</a:t>
            </a:r>
            <a:r>
              <a:rPr dirty="0" sz="850" spc="254">
                <a:solidFill>
                  <a:srgbClr val="2B2D2A"/>
                </a:solidFill>
                <a:latin typeface="Times New Roman"/>
                <a:cs typeface="Times New Roman"/>
              </a:rPr>
              <a:t>.</a:t>
            </a:r>
            <a:r>
              <a:rPr dirty="0" sz="850" spc="135">
                <a:solidFill>
                  <a:srgbClr val="2B2D2A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666666"/>
                </a:solidFill>
                <a:latin typeface="Times New Roman"/>
                <a:cs typeface="Times New Roman"/>
              </a:rPr>
              <a:t>1992</a:t>
            </a:r>
            <a:r>
              <a:rPr dirty="0" sz="900" spc="26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850" spc="325">
                <a:solidFill>
                  <a:srgbClr val="666666"/>
                </a:solidFill>
                <a:latin typeface="Times New Roman"/>
                <a:cs typeface="Times New Roman"/>
              </a:rPr>
              <a:t>Paul</a:t>
            </a:r>
            <a:r>
              <a:rPr dirty="0" sz="850" spc="12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666666"/>
                </a:solidFill>
                <a:latin typeface="Times New Roman"/>
                <a:cs typeface="Times New Roman"/>
              </a:rPr>
              <a:t>Burstein.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77955" y="7332937"/>
            <a:ext cx="21348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Essay </a:t>
            </a:r>
            <a:r>
              <a:rPr dirty="0" sz="850" spc="204">
                <a:solidFill>
                  <a:srgbClr val="666666"/>
                </a:solidFill>
                <a:latin typeface="Times New Roman"/>
                <a:cs typeface="Times New Roman"/>
              </a:rPr>
              <a:t>review: </a:t>
            </a:r>
            <a:r>
              <a:rPr dirty="0" sz="900" spc="229" i="1">
                <a:solidFill>
                  <a:srgbClr val="666666"/>
                </a:solidFill>
                <a:latin typeface="Times New Roman"/>
                <a:cs typeface="Times New Roman"/>
              </a:rPr>
              <a:t>After</a:t>
            </a:r>
            <a:r>
              <a:rPr dirty="0" sz="900" spc="-75" i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35" i="1">
                <a:solidFill>
                  <a:srgbClr val="666666"/>
                </a:solidFill>
                <a:latin typeface="Times New Roman"/>
                <a:cs typeface="Times New Roman"/>
              </a:rPr>
              <a:t>theRights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38569" y="7459654"/>
            <a:ext cx="2134870" cy="290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7785">
              <a:lnSpc>
                <a:spcPts val="1040"/>
              </a:lnSpc>
              <a:spcBef>
                <a:spcPts val="105"/>
              </a:spcBef>
            </a:pPr>
            <a:r>
              <a:rPr dirty="0" sz="850" spc="235">
                <a:solidFill>
                  <a:srgbClr val="777777"/>
                </a:solidFill>
                <a:latin typeface="Times New Roman"/>
                <a:cs typeface="Times New Roman"/>
              </a:rPr>
              <a:t>Cass </a:t>
            </a:r>
            <a:r>
              <a:rPr dirty="0" sz="850" spc="175">
                <a:solidFill>
                  <a:srgbClr val="777777"/>
                </a:solidFill>
                <a:latin typeface="Times New Roman"/>
                <a:cs typeface="Times New Roman"/>
              </a:rPr>
              <a:t>Su</a:t>
            </a:r>
            <a:r>
              <a:rPr dirty="0" sz="850" spc="175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850" spc="175">
                <a:solidFill>
                  <a:srgbClr val="777777"/>
                </a:solidFill>
                <a:latin typeface="Times New Roman"/>
                <a:cs typeface="Times New Roman"/>
              </a:rPr>
              <a:t>st:ein.</a:t>
            </a:r>
            <a:r>
              <a:rPr dirty="0" sz="850" spc="-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0" i="1">
                <a:solidFill>
                  <a:srgbClr val="777777"/>
                </a:solidFill>
                <a:latin typeface="Times New Roman"/>
                <a:cs typeface="Times New Roman"/>
              </a:rPr>
              <a:t>Conte,nporary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dirty="0" sz="900" spc="150">
                <a:solidFill>
                  <a:srgbClr val="666666"/>
                </a:solidFill>
                <a:latin typeface="Times New Roman"/>
                <a:cs typeface="Times New Roman"/>
              </a:rPr>
              <a:t>2</a:t>
            </a:r>
            <a:r>
              <a:rPr dirty="0" sz="900" spc="2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666666"/>
                </a:solidFill>
                <a:latin typeface="Times New Roman"/>
                <a:cs typeface="Times New Roman"/>
              </a:rPr>
              <a:t>1</a:t>
            </a:r>
            <a:r>
              <a:rPr dirty="0" sz="900" spc="-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666666"/>
                </a:solidFill>
                <a:latin typeface="Times New Roman"/>
                <a:cs typeface="Times New Roman"/>
              </a:rPr>
              <a:t>:4</a:t>
            </a:r>
            <a:r>
              <a:rPr dirty="0" sz="900" spc="-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666666"/>
                </a:solidFill>
                <a:latin typeface="Times New Roman"/>
                <a:cs typeface="Times New Roman"/>
              </a:rPr>
              <a:t>5</a:t>
            </a:r>
            <a:r>
              <a:rPr dirty="0" sz="900" spc="-8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444444"/>
                </a:solidFill>
                <a:latin typeface="Times New Roman"/>
                <a:cs typeface="Times New Roman"/>
              </a:rPr>
              <a:t>1</a:t>
            </a:r>
            <a:r>
              <a:rPr dirty="0" sz="900" spc="135">
                <a:solidFill>
                  <a:srgbClr val="777777"/>
                </a:solidFill>
                <a:latin typeface="Times New Roman"/>
                <a:cs typeface="Times New Roman"/>
              </a:rPr>
              <a:t>-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5</a:t>
            </a:r>
            <a:r>
              <a:rPr dirty="0" sz="900" spc="-7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3</a:t>
            </a:r>
            <a:r>
              <a:rPr dirty="0" sz="900" spc="-11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44444"/>
                </a:solidFill>
                <a:latin typeface="Times New Roman"/>
                <a:cs typeface="Times New Roman"/>
              </a:rPr>
              <a:t>1</a:t>
            </a:r>
            <a:r>
              <a:rPr dirty="0" sz="900" spc="15">
                <a:solidFill>
                  <a:srgbClr val="666666"/>
                </a:solidFill>
                <a:latin typeface="Times New Roman"/>
                <a:cs typeface="Times New Roman"/>
              </a:rPr>
              <a:t>9</a:t>
            </a:r>
            <a:r>
              <a:rPr dirty="0" sz="900" spc="-8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666666"/>
                </a:solidFill>
                <a:latin typeface="Times New Roman"/>
                <a:cs typeface="Times New Roman"/>
              </a:rPr>
              <a:t>9</a:t>
            </a:r>
            <a:r>
              <a:rPr dirty="0" sz="900" spc="-8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666666"/>
                </a:solidFill>
                <a:latin typeface="Times New Roman"/>
                <a:cs typeface="Times New Roman"/>
              </a:rPr>
              <a:t>2</a:t>
            </a:r>
            <a:r>
              <a:rPr dirty="0" sz="900" spc="2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66666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94329" y="7774907"/>
            <a:ext cx="209486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>
                <a:solidFill>
                  <a:srgbClr val="666666"/>
                </a:solidFill>
                <a:latin typeface="Times New Roman"/>
                <a:cs typeface="Times New Roman"/>
              </a:rPr>
              <a:t>Policyd </a:t>
            </a:r>
            <a:r>
              <a:rPr dirty="0" sz="850" spc="100">
                <a:solidFill>
                  <a:srgbClr val="666666"/>
                </a:solidFill>
                <a:latin typeface="Times New Roman"/>
                <a:cs typeface="Times New Roman"/>
              </a:rPr>
              <a:t>omai,</a:t>
            </a:r>
            <a:r>
              <a:rPr dirty="0" sz="850" spc="100">
                <a:solidFill>
                  <a:srgbClr val="777777"/>
                </a:solidFill>
                <a:latin typeface="Times New Roman"/>
                <a:cs typeface="Times New Roman"/>
              </a:rPr>
              <a:t>s</a:t>
            </a:r>
            <a:r>
              <a:rPr dirty="0" sz="850" spc="100">
                <a:solidFill>
                  <a:srgbClr val="666666"/>
                </a:solidFill>
                <a:latin typeface="Times New Roman"/>
                <a:cs typeface="Times New Roman"/>
              </a:rPr>
              <a:t>,</a:t>
            </a:r>
            <a:r>
              <a:rPr dirty="0" sz="850" spc="100">
                <a:latin typeface="Times New Roman"/>
                <a:cs typeface="Times New Roman"/>
              </a:rPr>
              <a:t>. </a:t>
            </a:r>
            <a:r>
              <a:rPr dirty="0" sz="850" spc="135">
                <a:solidFill>
                  <a:srgbClr val="777777"/>
                </a:solidFill>
                <a:latin typeface="Times New Roman"/>
                <a:cs typeface="Times New Roman"/>
              </a:rPr>
              <a:t>:</a:t>
            </a:r>
            <a:r>
              <a:rPr dirty="0" sz="850" spc="-6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77777"/>
                </a:solidFill>
                <a:latin typeface="Times New Roman"/>
                <a:cs typeface="Times New Roman"/>
              </a:rPr>
              <a:t>organization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88587" y="7895244"/>
            <a:ext cx="2068830" cy="4629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040"/>
              </a:lnSpc>
              <a:spcBef>
                <a:spcPts val="105"/>
              </a:spcBef>
            </a:pPr>
            <a:r>
              <a:rPr dirty="0" sz="850" spc="210">
                <a:solidFill>
                  <a:srgbClr val="666666"/>
                </a:solidFill>
                <a:latin typeface="Times New Roman"/>
                <a:cs typeface="Times New Roman"/>
              </a:rPr>
              <a:t>policy </a:t>
            </a:r>
            <a:r>
              <a:rPr dirty="0" sz="850" spc="260">
                <a:solidFill>
                  <a:srgbClr val="777777"/>
                </a:solidFill>
                <a:latin typeface="Times New Roman"/>
                <a:cs typeface="Times New Roman"/>
              </a:rPr>
              <a:t>outcomes. </a:t>
            </a:r>
            <a:r>
              <a:rPr dirty="0" sz="850" spc="195" i="1">
                <a:solidFill>
                  <a:srgbClr val="777777"/>
                </a:solidFill>
                <a:latin typeface="Times New Roman"/>
                <a:cs typeface="Times New Roman"/>
              </a:rPr>
              <a:t>Ann.uaJ</a:t>
            </a:r>
            <a:r>
              <a:rPr dirty="0" sz="850" spc="55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9" i="1">
                <a:solidFill>
                  <a:srgbClr val="666666"/>
                </a:solidFill>
                <a:latin typeface="Times New Roman"/>
                <a:cs typeface="Times New Roman"/>
              </a:rPr>
              <a:t>Re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ts val="1040"/>
              </a:lnSpc>
            </a:pPr>
            <a:r>
              <a:rPr dirty="0" sz="900" spc="265">
                <a:solidFill>
                  <a:srgbClr val="666666"/>
                </a:solidFill>
                <a:latin typeface="Times New Roman"/>
                <a:cs typeface="Times New Roman"/>
              </a:rPr>
              <a:t>17:327-50.</a:t>
            </a:r>
            <a:r>
              <a:rPr dirty="0" sz="900" spc="6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1991..</a:t>
            </a:r>
            <a:endParaRPr sz="9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340"/>
              </a:spcBef>
            </a:pPr>
            <a:r>
              <a:rPr dirty="0" sz="850" spc="165" b="1">
                <a:solidFill>
                  <a:srgbClr val="666666"/>
                </a:solidFill>
                <a:latin typeface="Times New Roman"/>
                <a:cs typeface="Times New Roman"/>
              </a:rPr>
              <a:t>&lt;Reverse </a:t>
            </a:r>
            <a:r>
              <a:rPr dirty="0" sz="850" spc="150" b="1">
                <a:solidFill>
                  <a:srgbClr val="666666"/>
                </a:solidFill>
                <a:latin typeface="Times New Roman"/>
                <a:cs typeface="Times New Roman"/>
              </a:rPr>
              <a:t>d.iscrinllnation,</a:t>
            </a:r>
            <a:r>
              <a:rPr dirty="0" sz="850" spc="70" b="1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175" b="1">
                <a:solidFill>
                  <a:srgbClr val="777777"/>
                </a:solidFill>
                <a:latin typeface="Times New Roman"/>
                <a:cs typeface="Times New Roman"/>
              </a:rPr>
              <a:t>case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99854" y="8337215"/>
            <a:ext cx="20980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75">
                <a:solidFill>
                  <a:srgbClr val="777777"/>
                </a:solidFill>
                <a:latin typeface="Times New Roman"/>
                <a:cs typeface="Times New Roman"/>
              </a:rPr>
              <a:t>federaJ </a:t>
            </a:r>
            <a:r>
              <a:rPr dirty="0" sz="850" spc="215">
                <a:solidFill>
                  <a:srgbClr val="777777"/>
                </a:solidFill>
                <a:latin typeface="Times New Roman"/>
                <a:cs typeface="Times New Roman"/>
              </a:rPr>
              <a:t>courts: </a:t>
            </a:r>
            <a:r>
              <a:rPr dirty="0" sz="850" spc="-14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850" spc="-145">
                <a:solidFill>
                  <a:srgbClr val="777777"/>
                </a:solidFill>
                <a:latin typeface="Times New Roman"/>
                <a:cs typeface="Times New Roman"/>
              </a:rPr>
              <a:t>eg </a:t>
            </a:r>
            <a:r>
              <a:rPr dirty="0" sz="850" spc="-80">
                <a:solidFill>
                  <a:srgbClr val="777777"/>
                </a:solidFill>
                <a:latin typeface="Times New Roman"/>
                <a:cs typeface="Times New Roman"/>
              </a:rPr>
              <a:t>al</a:t>
            </a:r>
            <a:r>
              <a:rPr dirty="0" sz="850" spc="-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666666"/>
                </a:solidFill>
                <a:latin typeface="Times New Roman"/>
                <a:cs typeface="Times New Roman"/>
              </a:rPr>
              <a:t>n,obilizat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92271" y="8457551"/>
            <a:ext cx="2089150" cy="290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040"/>
              </a:lnSpc>
              <a:spcBef>
                <a:spcPts val="105"/>
              </a:spcBef>
            </a:pPr>
            <a:r>
              <a:rPr dirty="0" sz="850" spc="215">
                <a:solidFill>
                  <a:srgbClr val="777777"/>
                </a:solidFill>
                <a:latin typeface="Times New Roman"/>
                <a:cs typeface="Times New Roman"/>
              </a:rPr>
              <a:t>co</a:t>
            </a:r>
            <a:r>
              <a:rPr dirty="0" sz="850" spc="-6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777777"/>
                </a:solidFill>
                <a:latin typeface="Times New Roman"/>
                <a:cs typeface="Times New Roman"/>
              </a:rPr>
              <a:t>u</a:t>
            </a:r>
            <a:r>
              <a:rPr dirty="0" sz="850" spc="15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850" spc="150">
                <a:solidFill>
                  <a:srgbClr val="777777"/>
                </a:solidFill>
                <a:latin typeface="Times New Roman"/>
                <a:cs typeface="Times New Roman"/>
              </a:rPr>
              <a:t>nt:e.</a:t>
            </a:r>
            <a:r>
              <a:rPr dirty="0" sz="850" spc="150">
                <a:solidFill>
                  <a:srgbClr val="A3A3A3"/>
                </a:solidFill>
                <a:latin typeface="Times New Roman"/>
                <a:cs typeface="Times New Roman"/>
              </a:rPr>
              <a:t>-</a:t>
            </a:r>
            <a:r>
              <a:rPr dirty="0" sz="850" spc="150">
                <a:solidFill>
                  <a:srgbClr val="777777"/>
                </a:solidFill>
                <a:latin typeface="Times New Roman"/>
                <a:cs typeface="Times New Roman"/>
              </a:rPr>
              <a:t>r</a:t>
            </a:r>
            <a:r>
              <a:rPr dirty="0" sz="850" spc="150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850" spc="150">
                <a:solidFill>
                  <a:srgbClr val="666666"/>
                </a:solidFill>
                <a:latin typeface="Times New Roman"/>
                <a:cs typeface="Times New Roman"/>
              </a:rPr>
              <a:t>noveme</a:t>
            </a:r>
            <a:r>
              <a:rPr dirty="0" sz="850" spc="-1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666666"/>
                </a:solidFill>
                <a:latin typeface="Times New Roman"/>
                <a:cs typeface="Times New Roman"/>
              </a:rPr>
              <a:t>n1;</a:t>
            </a:r>
            <a:r>
              <a:rPr dirty="0" sz="850" spc="10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r>
              <a:rPr dirty="0" sz="850" spc="4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00" spc="145" i="1">
                <a:solidFill>
                  <a:srgbClr val="777777"/>
                </a:solidFill>
                <a:latin typeface="Times New Roman"/>
                <a:cs typeface="Times New Roman"/>
              </a:rPr>
              <a:t>Socioiogi</a:t>
            </a:r>
            <a:endParaRPr sz="900">
              <a:latin typeface="Times New Roman"/>
              <a:cs typeface="Times New Roman"/>
            </a:endParaRPr>
          </a:p>
          <a:p>
            <a:pPr marL="19685">
              <a:lnSpc>
                <a:spcPts val="1040"/>
              </a:lnSpc>
            </a:pPr>
            <a:r>
              <a:rPr dirty="0" sz="900" spc="105">
                <a:solidFill>
                  <a:srgbClr val="777777"/>
                </a:solidFill>
                <a:latin typeface="Times New Roman"/>
                <a:cs typeface="Times New Roman"/>
              </a:rPr>
              <a:t>32 </a:t>
            </a:r>
            <a:r>
              <a:rPr dirty="0" sz="900" spc="55">
                <a:solidFill>
                  <a:srgbClr val="777777"/>
                </a:solidFill>
                <a:latin typeface="Times New Roman"/>
                <a:cs typeface="Times New Roman"/>
              </a:rPr>
              <a:t>: 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5</a:t>
            </a:r>
            <a:r>
              <a:rPr dirty="0" sz="900" spc="170">
                <a:solidFill>
                  <a:srgbClr val="444444"/>
                </a:solidFill>
                <a:latin typeface="Times New Roman"/>
                <a:cs typeface="Times New Roman"/>
              </a:rPr>
              <a:t>1 </a:t>
            </a:r>
            <a:r>
              <a:rPr dirty="0" sz="900" spc="50">
                <a:solidFill>
                  <a:srgbClr val="777777"/>
                </a:solidFill>
                <a:latin typeface="Times New Roman"/>
                <a:cs typeface="Times New Roman"/>
              </a:rPr>
              <a:t>1.</a:t>
            </a:r>
            <a:r>
              <a:rPr dirty="0" sz="900" spc="50">
                <a:solidFill>
                  <a:srgbClr val="A3A3A3"/>
                </a:solidFill>
                <a:latin typeface="Times New Roman"/>
                <a:cs typeface="Times New Roman"/>
              </a:rPr>
              <a:t>-</a:t>
            </a:r>
            <a:r>
              <a:rPr dirty="0" sz="900" spc="50">
                <a:solidFill>
                  <a:srgbClr val="777777"/>
                </a:solidFill>
                <a:latin typeface="Times New Roman"/>
                <a:cs typeface="Times New Roman"/>
              </a:rPr>
              <a:t>2 </a:t>
            </a:r>
            <a:r>
              <a:rPr dirty="0" sz="900" spc="105">
                <a:solidFill>
                  <a:srgbClr val="777777"/>
                </a:solidFill>
                <a:latin typeface="Times New Roman"/>
                <a:cs typeface="Times New Roman"/>
              </a:rPr>
              <a:t>8 </a:t>
            </a:r>
            <a:r>
              <a:rPr dirty="0" sz="900" spc="5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dirty="0" sz="900" spc="-100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39584" y="9444010"/>
            <a:ext cx="26924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305">
                <a:solidFill>
                  <a:srgbClr val="777777"/>
                </a:solidFill>
                <a:latin typeface="Times New Roman"/>
                <a:cs typeface="Times New Roman"/>
              </a:rPr>
              <a:t>14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8389" y="0"/>
            <a:ext cx="3368675" cy="0"/>
          </a:xfrm>
          <a:custGeom>
            <a:avLst/>
            <a:gdLst/>
            <a:ahLst/>
            <a:cxnLst/>
            <a:rect l="l" t="t" r="r" b="b"/>
            <a:pathLst>
              <a:path w="3368675" h="0">
                <a:moveTo>
                  <a:pt x="0" y="0"/>
                </a:moveTo>
                <a:lnTo>
                  <a:pt x="3368236" y="0"/>
                </a:lnTo>
              </a:path>
            </a:pathLst>
          </a:custGeom>
          <a:ln w="3175">
            <a:solidFill>
              <a:srgbClr val="3434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1059" y="823661"/>
            <a:ext cx="7171690" cy="0"/>
          </a:xfrm>
          <a:custGeom>
            <a:avLst/>
            <a:gdLst/>
            <a:ahLst/>
            <a:cxnLst/>
            <a:rect l="l" t="t" r="r" b="b"/>
            <a:pathLst>
              <a:path w="7171690" h="0">
                <a:moveTo>
                  <a:pt x="0" y="0"/>
                </a:moveTo>
                <a:lnTo>
                  <a:pt x="717134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1992" y="9400830"/>
            <a:ext cx="7250430" cy="0"/>
          </a:xfrm>
          <a:custGeom>
            <a:avLst/>
            <a:gdLst/>
            <a:ahLst/>
            <a:cxnLst/>
            <a:rect l="l" t="t" r="r" b="b"/>
            <a:pathLst>
              <a:path w="7250430" h="0">
                <a:moveTo>
                  <a:pt x="0" y="0"/>
                </a:moveTo>
                <a:lnTo>
                  <a:pt x="7250407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03019" y="507588"/>
            <a:ext cx="1473835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235">
                <a:solidFill>
                  <a:srgbClr val="727272"/>
                </a:solidFill>
                <a:latin typeface="Arial"/>
                <a:cs typeface="Arial"/>
              </a:rPr>
              <a:t>1990 </a:t>
            </a:r>
            <a:r>
              <a:rPr dirty="0" sz="950" spc="145">
                <a:solidFill>
                  <a:srgbClr val="A0A0A0"/>
                </a:solidFill>
                <a:latin typeface="Arial"/>
                <a:cs typeface="Arial"/>
              </a:rPr>
              <a:t>-</a:t>
            </a:r>
            <a:r>
              <a:rPr dirty="0" sz="950" spc="145">
                <a:solidFill>
                  <a:srgbClr val="727272"/>
                </a:solidFill>
                <a:latin typeface="Arial"/>
                <a:cs typeface="Arial"/>
              </a:rPr>
              <a:t>92</a:t>
            </a:r>
            <a:r>
              <a:rPr dirty="0" sz="950" spc="27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950" spc="235">
                <a:solidFill>
                  <a:srgbClr val="727272"/>
                </a:solidFill>
                <a:latin typeface="Arial"/>
                <a:cs typeface="Arial"/>
              </a:rPr>
              <a:t>REPORT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693" y="1305951"/>
            <a:ext cx="3333750" cy="76479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91440" marR="26670" indent="1905">
              <a:lnSpc>
                <a:spcPts val="1000"/>
              </a:lnSpc>
              <a:spcBef>
                <a:spcPts val="204"/>
              </a:spcBef>
            </a:pP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Post:-1949 </a:t>
            </a:r>
            <a:r>
              <a:rPr dirty="0" sz="900" spc="210">
                <a:solidFill>
                  <a:srgbClr val="727272"/>
                </a:solidFill>
                <a:latin typeface="Times New Roman"/>
                <a:cs typeface="Times New Roman"/>
              </a:rPr>
              <a:t>urbanization </a:t>
            </a:r>
            <a:r>
              <a:rPr dirty="0" sz="900" spc="130">
                <a:solidFill>
                  <a:srgbClr val="727272"/>
                </a:solidFill>
                <a:latin typeface="Times New Roman"/>
                <a:cs typeface="Times New Roman"/>
              </a:rPr>
              <a:t>tre,:ids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policies:  </a:t>
            </a:r>
            <a:r>
              <a:rPr dirty="0" sz="850" spc="190">
                <a:solidFill>
                  <a:srgbClr val="727272"/>
                </a:solidFill>
                <a:latin typeface="Times New Roman"/>
                <a:cs typeface="Times New Roman"/>
              </a:rPr>
              <a:t>an</a:t>
            </a:r>
            <a:r>
              <a:rPr dirty="0" sz="850" spc="2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ove</a:t>
            </a:r>
            <a:r>
              <a:rPr dirty="0" sz="900" spc="-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rvjew</a:t>
            </a:r>
            <a:r>
              <a:rPr dirty="0" sz="900" spc="-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dirty="0" sz="900" spc="28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850" spc="160" i="1">
                <a:solidFill>
                  <a:srgbClr val="838383"/>
                </a:solidFill>
                <a:latin typeface="Times New Roman"/>
                <a:cs typeface="Times New Roman"/>
              </a:rPr>
              <a:t>U.,..banizing</a:t>
            </a:r>
            <a:r>
              <a:rPr dirty="0" sz="850" spc="45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229" i="1">
                <a:solidFill>
                  <a:srgbClr val="838383"/>
                </a:solidFill>
                <a:latin typeface="Times New Roman"/>
                <a:cs typeface="Times New Roman"/>
              </a:rPr>
              <a:t>Chinn.</a:t>
            </a:r>
            <a:r>
              <a:rPr dirty="0" sz="850" spc="-90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(G.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838383"/>
                </a:solidFill>
                <a:latin typeface="Times New Roman"/>
                <a:cs typeface="Times New Roman"/>
              </a:rPr>
              <a:t>G</a:t>
            </a:r>
            <a:r>
              <a:rPr dirty="0" sz="900" spc="220">
                <a:solidFill>
                  <a:srgbClr val="5B5B5B"/>
                </a:solidFill>
                <a:latin typeface="Times New Roman"/>
                <a:cs typeface="Times New Roman"/>
              </a:rPr>
              <a:t>uldin, 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ed</a:t>
            </a:r>
            <a:r>
              <a:rPr dirty="0" sz="900" spc="204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dirty="0" sz="900" spc="-11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),</a:t>
            </a:r>
            <a:r>
              <a:rPr dirty="0" sz="900" spc="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pp.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27272"/>
                </a:solidFill>
                <a:latin typeface="Times New Roman"/>
                <a:cs typeface="Times New Roman"/>
              </a:rPr>
              <a:t>41-63.</a:t>
            </a:r>
            <a:r>
              <a:rPr dirty="0" sz="9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W-escpo,-t.:Grccnwood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Press.</a:t>
            </a:r>
            <a:endParaRPr sz="900">
              <a:latin typeface="Times New Roman"/>
              <a:cs typeface="Times New Roman"/>
            </a:endParaRPr>
          </a:p>
          <a:p>
            <a:pPr marL="91440">
              <a:lnSpc>
                <a:spcPts val="975"/>
              </a:lnSpc>
            </a:pPr>
            <a:r>
              <a:rPr dirty="0" sz="900" spc="300">
                <a:solidFill>
                  <a:srgbClr val="727272"/>
                </a:solidFill>
                <a:latin typeface="Times New Roman"/>
                <a:cs typeface="Times New Roman"/>
              </a:rPr>
              <a:t>]992.</a:t>
            </a:r>
            <a:endParaRPr sz="900">
              <a:latin typeface="Times New Roman"/>
              <a:cs typeface="Times New Roman"/>
            </a:endParaRPr>
          </a:p>
          <a:p>
            <a:pPr marL="67945" marR="69850" indent="4445">
              <a:lnSpc>
                <a:spcPts val="1000"/>
              </a:lnSpc>
              <a:spcBef>
                <a:spcPts val="450"/>
              </a:spcBef>
            </a:pPr>
            <a:r>
              <a:rPr dirty="0" sz="800" spc="125" b="1">
                <a:solidFill>
                  <a:srgbClr val="727272"/>
                </a:solidFill>
                <a:latin typeface="Arial"/>
                <a:cs typeface="Arial"/>
              </a:rPr>
              <a:t>Econo.n"lic </a:t>
            </a:r>
            <a:r>
              <a:rPr dirty="0" sz="800" spc="20" b="1">
                <a:solidFill>
                  <a:srgbClr val="838383"/>
                </a:solidFill>
                <a:latin typeface="Arial"/>
                <a:cs typeface="Arial"/>
              </a:rPr>
              <a:t>gro"'\VC.h </a:t>
            </a:r>
            <a:r>
              <a:rPr dirty="0" sz="800" spc="155" b="1">
                <a:solidFill>
                  <a:srgbClr val="727272"/>
                </a:solidFill>
                <a:latin typeface="Arial"/>
                <a:cs typeface="Arial"/>
              </a:rPr>
              <a:t>strategy </a:t>
            </a:r>
            <a:r>
              <a:rPr dirty="0" sz="800" spc="190" b="1">
                <a:solidFill>
                  <a:srgbClr val="727272"/>
                </a:solidFill>
                <a:latin typeface="Arial"/>
                <a:cs typeface="Arial"/>
              </a:rPr>
              <a:t>and </a:t>
            </a:r>
            <a:r>
              <a:rPr dirty="0" sz="850" spc="204" b="1">
                <a:solidFill>
                  <a:srgbClr val="727272"/>
                </a:solidFill>
                <a:latin typeface="Times New Roman"/>
                <a:cs typeface="Times New Roman"/>
              </a:rPr>
              <a:t>urbanization 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poUcics </a:t>
            </a:r>
            <a:r>
              <a:rPr dirty="0" sz="900" spc="145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900" spc="245">
                <a:solidFill>
                  <a:srgbClr val="838383"/>
                </a:solidFill>
                <a:latin typeface="Times New Roman"/>
                <a:cs typeface="Times New Roman"/>
              </a:rPr>
              <a:t>China,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1949 </a:t>
            </a:r>
            <a:r>
              <a:rPr dirty="0" sz="900" spc="190">
                <a:solidFill>
                  <a:srgbClr val="A0A0A0"/>
                </a:solidFill>
                <a:latin typeface="Times New Roman"/>
                <a:cs typeface="Times New Roman"/>
              </a:rPr>
              <a:t>- </a:t>
            </a: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82. </a:t>
            </a:r>
            <a:r>
              <a:rPr dirty="0" sz="850" spc="235" i="1">
                <a:solidFill>
                  <a:srgbClr val="727272"/>
                </a:solidFill>
                <a:latin typeface="Times New Roman"/>
                <a:cs typeface="Times New Roman"/>
              </a:rPr>
              <a:t>International  </a:t>
            </a:r>
            <a:r>
              <a:rPr dirty="0" sz="850" spc="254" i="1">
                <a:solidFill>
                  <a:srgbClr val="727272"/>
                </a:solidFill>
                <a:latin typeface="Times New Roman"/>
                <a:cs typeface="Times New Roman"/>
              </a:rPr>
              <a:t>Journal</a:t>
            </a:r>
            <a:r>
              <a:rPr dirty="0" sz="850" spc="11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25" i="1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850" spc="9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00" i="1">
                <a:solidFill>
                  <a:srgbClr val="838383"/>
                </a:solidFill>
                <a:latin typeface="Times New Roman"/>
                <a:cs typeface="Times New Roman"/>
              </a:rPr>
              <a:t>U-rban</a:t>
            </a:r>
            <a:r>
              <a:rPr dirty="0" sz="850" spc="-20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210" i="1">
                <a:solidFill>
                  <a:srgbClr val="838383"/>
                </a:solidFill>
                <a:latin typeface="Times New Roman"/>
                <a:cs typeface="Times New Roman"/>
              </a:rPr>
              <a:t>and</a:t>
            </a:r>
            <a:r>
              <a:rPr dirty="0" sz="850" spc="300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165" i="1">
                <a:solidFill>
                  <a:srgbClr val="727272"/>
                </a:solidFill>
                <a:latin typeface="Times New Roman"/>
                <a:cs typeface="Times New Roman"/>
              </a:rPr>
              <a:t>.R.egionat</a:t>
            </a:r>
            <a:r>
              <a:rPr dirty="0" sz="850" spc="6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27272"/>
                </a:solidFill>
                <a:latin typeface="Times New Roman"/>
                <a:cs typeface="Times New Roman"/>
              </a:rPr>
              <a:t>Research</a:t>
            </a:r>
            <a:endParaRPr sz="850">
              <a:latin typeface="Times New Roman"/>
              <a:cs typeface="Times New Roman"/>
            </a:endParaRPr>
          </a:p>
          <a:p>
            <a:pPr marL="83820">
              <a:lnSpc>
                <a:spcPts val="975"/>
              </a:lnSpc>
            </a:pP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]6</a:t>
            </a:r>
            <a:r>
              <a:rPr dirty="0" sz="90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27272"/>
                </a:solidFill>
                <a:latin typeface="Times New Roman"/>
                <a:cs typeface="Times New Roman"/>
              </a:rPr>
              <a:t>(2</a:t>
            </a:r>
            <a:r>
              <a:rPr dirty="0" sz="900" spc="-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727272"/>
                </a:solidFill>
                <a:latin typeface="Times New Roman"/>
                <a:cs typeface="Times New Roman"/>
              </a:rPr>
              <a:t>):27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5</a:t>
            </a:r>
            <a:r>
              <a:rPr dirty="0" sz="900" spc="170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900" spc="114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305.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838383"/>
                </a:solidFill>
                <a:latin typeface="Times New Roman"/>
                <a:cs typeface="Times New Roman"/>
              </a:rPr>
              <a:t>June</a:t>
            </a:r>
            <a:r>
              <a:rPr dirty="0" sz="900" spc="85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27272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dirty="0" sz="850" spc="220" b="1">
                <a:solidFill>
                  <a:srgbClr val="727272"/>
                </a:solidFill>
                <a:latin typeface="Times New Roman"/>
                <a:cs typeface="Times New Roman"/>
              </a:rPr>
              <a:t>R.obcrt</a:t>
            </a:r>
            <a:r>
              <a:rPr dirty="0" sz="850" spc="85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40" b="1">
                <a:solidFill>
                  <a:srgbClr val="727272"/>
                </a:solidFill>
                <a:latin typeface="Times New Roman"/>
                <a:cs typeface="Times New Roman"/>
              </a:rPr>
              <a:t>Crutchfield</a:t>
            </a:r>
            <a:endParaRPr sz="850">
              <a:latin typeface="Times New Roman"/>
              <a:cs typeface="Times New Roman"/>
            </a:endParaRPr>
          </a:p>
          <a:p>
            <a:pPr marL="71120" marR="220345">
              <a:lnSpc>
                <a:spcPts val="1000"/>
              </a:lnSpc>
              <a:spcBef>
                <a:spcPts val="465"/>
              </a:spcBef>
            </a:pP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Anomie </a:t>
            </a: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ilienation. </a:t>
            </a:r>
            <a:r>
              <a:rPr dirty="0" sz="900" spc="275">
                <a:solidFill>
                  <a:srgbClr val="838383"/>
                </a:solidFill>
                <a:latin typeface="Times New Roman"/>
                <a:cs typeface="Times New Roman"/>
              </a:rPr>
              <a:t>I</a:t>
            </a:r>
            <a:r>
              <a:rPr dirty="0" sz="900" spc="275">
                <a:solidFill>
                  <a:srgbClr val="5B5B5B"/>
                </a:solidFill>
                <a:latin typeface="Times New Roman"/>
                <a:cs typeface="Times New Roman"/>
              </a:rPr>
              <a:t>n </a:t>
            </a:r>
            <a:r>
              <a:rPr dirty="0" sz="900" spc="160" i="1">
                <a:solidFill>
                  <a:srgbClr val="727272"/>
                </a:solidFill>
                <a:latin typeface="Times New Roman"/>
                <a:cs typeface="Times New Roman"/>
              </a:rPr>
              <a:t>Encyclopedia </a:t>
            </a:r>
            <a:r>
              <a:rPr dirty="0" sz="850" spc="135" i="1">
                <a:solidFill>
                  <a:srgbClr val="727272"/>
                </a:solidFill>
                <a:latin typeface="Times New Roman"/>
                <a:cs typeface="Times New Roman"/>
              </a:rPr>
              <a:t>of  </a:t>
            </a:r>
            <a:r>
              <a:rPr dirty="0" sz="850" spc="150" i="1">
                <a:solidFill>
                  <a:srgbClr val="727272"/>
                </a:solidFill>
                <a:latin typeface="Times New Roman"/>
                <a:cs typeface="Times New Roman"/>
              </a:rPr>
              <a:t>Sociology </a:t>
            </a:r>
            <a:r>
              <a:rPr dirty="0" sz="900" spc="250">
                <a:solidFill>
                  <a:srgbClr val="727272"/>
                </a:solidFill>
                <a:latin typeface="Times New Roman"/>
                <a:cs typeface="Times New Roman"/>
              </a:rPr>
              <a:t>(Edgar </a:t>
            </a:r>
            <a:r>
              <a:rPr dirty="0" sz="850" spc="25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315">
                <a:solidFill>
                  <a:srgbClr val="727272"/>
                </a:solidFill>
                <a:latin typeface="Times New Roman"/>
                <a:cs typeface="Times New Roman"/>
              </a:rPr>
              <a:t>Made</a:t>
            </a:r>
            <a:r>
              <a:rPr dirty="0" sz="900" spc="-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Borga1:1:a,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eds.) 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Vol.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r>
              <a:rPr dirty="0" sz="900" spc="210">
                <a:solidFill>
                  <a:srgbClr val="A0A0A0"/>
                </a:solidFill>
                <a:latin typeface="Times New Roman"/>
                <a:cs typeface="Times New Roman"/>
              </a:rPr>
              <a:t>,</a:t>
            </a:r>
            <a:r>
              <a:rPr dirty="0" sz="900" spc="150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pp.9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5-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100</a:t>
            </a:r>
            <a:r>
              <a:rPr dirty="0" sz="900" spc="245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dirty="0" sz="900" spc="105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27272"/>
                </a:solidFill>
                <a:latin typeface="Times New Roman"/>
                <a:cs typeface="Times New Roman"/>
              </a:rPr>
              <a:t>Ne"'rYork:Macl!v1illan</a:t>
            </a:r>
            <a:endParaRPr sz="900">
              <a:latin typeface="Times New Roman"/>
              <a:cs typeface="Times New Roman"/>
            </a:endParaRPr>
          </a:p>
          <a:p>
            <a:pPr marL="78105">
              <a:lnSpc>
                <a:spcPts val="975"/>
              </a:lnSpc>
            </a:pPr>
            <a:r>
              <a:rPr dirty="0" sz="900" spc="210">
                <a:solidFill>
                  <a:srgbClr val="5B5B5B"/>
                </a:solidFill>
                <a:latin typeface="Times New Roman"/>
                <a:cs typeface="Times New Roman"/>
              </a:rPr>
              <a:t>Publishing </a:t>
            </a: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Con,pany.</a:t>
            </a:r>
            <a:r>
              <a:rPr dirty="0" sz="900" spc="-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27272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75565" marR="90805" indent="-6350">
              <a:lnSpc>
                <a:spcPts val="1000"/>
              </a:lnSpc>
              <a:spcBef>
                <a:spcPts val="455"/>
              </a:spcBef>
            </a:pPr>
            <a:r>
              <a:rPr dirty="0" sz="950" spc="70" b="1">
                <a:solidFill>
                  <a:srgbClr val="727272"/>
                </a:solidFill>
                <a:latin typeface="Times New Roman"/>
                <a:cs typeface="Times New Roman"/>
              </a:rPr>
              <a:t>:Racial </a:t>
            </a:r>
            <a:r>
              <a:rPr dirty="0" sz="950" spc="130" b="1">
                <a:solidFill>
                  <a:srgbClr val="727272"/>
                </a:solidFill>
                <a:latin typeface="Times New Roman"/>
                <a:cs typeface="Times New Roman"/>
              </a:rPr>
              <a:t>inequality </a:t>
            </a:r>
            <a:r>
              <a:rPr dirty="0" sz="950" spc="135" b="1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850" spc="135" b="1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dirty="0" sz="850" spc="125" b="1">
                <a:solidFill>
                  <a:srgbClr val="727272"/>
                </a:solidFill>
                <a:latin typeface="Times New Roman"/>
                <a:cs typeface="Times New Roman"/>
              </a:rPr>
              <a:t>c </a:t>
            </a:r>
            <a:r>
              <a:rPr dirty="0" sz="850" spc="-25" b="1">
                <a:solidFill>
                  <a:srgbClr val="727272"/>
                </a:solidFill>
                <a:latin typeface="Times New Roman"/>
                <a:cs typeface="Times New Roman"/>
              </a:rPr>
              <a:t>nt</a:t>
            </a:r>
            <a:r>
              <a:rPr dirty="0" sz="850" spc="-25" b="1">
                <a:solidFill>
                  <a:srgbClr val="CACACA"/>
                </a:solidFill>
                <a:latin typeface="Times New Roman"/>
                <a:cs typeface="Times New Roman"/>
              </a:rPr>
              <a:t>. </a:t>
            </a:r>
            <a:r>
              <a:rPr dirty="0" sz="850" spc="5" b="1">
                <a:solidFill>
                  <a:srgbClr val="727272"/>
                </a:solidFill>
                <a:latin typeface="Times New Roman"/>
                <a:cs typeface="Times New Roman"/>
              </a:rPr>
              <a:t>e </a:t>
            </a:r>
            <a:r>
              <a:rPr dirty="0" sz="850" spc="10" b="1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dirty="0" sz="850" spc="5" b="1">
                <a:solidFill>
                  <a:srgbClr val="727272"/>
                </a:solidFill>
                <a:latin typeface="Times New Roman"/>
                <a:cs typeface="Times New Roman"/>
              </a:rPr>
              <a:t>c i ng </a:t>
            </a:r>
            <a:r>
              <a:rPr dirty="0" sz="850" b="1">
                <a:solidFill>
                  <a:srgbClr val="424242"/>
                </a:solidFill>
                <a:latin typeface="Times New Roman"/>
                <a:cs typeface="Times New Roman"/>
              </a:rPr>
              <a:t>. </a:t>
            </a:r>
            <a:r>
              <a:rPr dirty="0" sz="950" spc="5" b="1">
                <a:solidFill>
                  <a:srgbClr val="727272"/>
                </a:solidFill>
                <a:latin typeface="Times New Roman"/>
                <a:cs typeface="Times New Roman"/>
              </a:rPr>
              <a:t>In </a:t>
            </a:r>
            <a:r>
              <a:rPr dirty="0" sz="900" spc="100" b="1" i="1">
                <a:solidFill>
                  <a:srgbClr val="727272"/>
                </a:solidFill>
                <a:latin typeface="Times New Roman"/>
                <a:cs typeface="Times New Roman"/>
              </a:rPr>
              <a:t>Issues </a:t>
            </a:r>
            <a:r>
              <a:rPr dirty="0" sz="900" spc="-20" b="1" i="1">
                <a:solidFill>
                  <a:srgbClr val="727272"/>
                </a:solidFill>
                <a:latin typeface="Times New Roman"/>
                <a:cs typeface="Times New Roman"/>
              </a:rPr>
              <a:t>i</a:t>
            </a:r>
            <a:r>
              <a:rPr dirty="0" sz="900" spc="-20" b="1" i="1">
                <a:solidFill>
                  <a:srgbClr val="A0A0A0"/>
                </a:solidFill>
                <a:latin typeface="Times New Roman"/>
                <a:cs typeface="Times New Roman"/>
              </a:rPr>
              <a:t>,·</a:t>
            </a:r>
            <a:r>
              <a:rPr dirty="0" sz="900" spc="-20" b="1" i="1">
                <a:solidFill>
                  <a:srgbClr val="727272"/>
                </a:solidFill>
                <a:latin typeface="Times New Roman"/>
                <a:cs typeface="Times New Roman"/>
              </a:rPr>
              <a:t>n  </a:t>
            </a:r>
            <a:r>
              <a:rPr dirty="0" sz="850" spc="-75" i="1">
                <a:solidFill>
                  <a:srgbClr val="838383"/>
                </a:solidFill>
                <a:latin typeface="Times New Roman"/>
                <a:cs typeface="Times New Roman"/>
              </a:rPr>
              <a:t>C </a:t>
            </a:r>
            <a:r>
              <a:rPr dirty="0" sz="850" spc="-55" i="1">
                <a:solidFill>
                  <a:srgbClr val="5B5B5B"/>
                </a:solidFill>
                <a:latin typeface="Times New Roman"/>
                <a:cs typeface="Times New Roman"/>
              </a:rPr>
              <a:t>o </a:t>
            </a:r>
            <a:r>
              <a:rPr dirty="0" sz="850" spc="-45" i="1">
                <a:solidFill>
                  <a:srgbClr val="5B5B5B"/>
                </a:solidFill>
                <a:latin typeface="Times New Roman"/>
                <a:cs typeface="Times New Roman"/>
              </a:rPr>
              <a:t>nt </a:t>
            </a:r>
            <a:r>
              <a:rPr dirty="0" sz="850" spc="-50" i="1">
                <a:solidFill>
                  <a:srgbClr val="5B5B5B"/>
                </a:solidFill>
                <a:latin typeface="Times New Roman"/>
                <a:cs typeface="Times New Roman"/>
              </a:rPr>
              <a:t>e </a:t>
            </a:r>
            <a:r>
              <a:rPr dirty="0" sz="850" spc="-55" i="1">
                <a:solidFill>
                  <a:srgbClr val="5B5B5B"/>
                </a:solidFill>
                <a:latin typeface="Times New Roman"/>
                <a:cs typeface="Times New Roman"/>
              </a:rPr>
              <a:t>n </a:t>
            </a:r>
            <a:r>
              <a:rPr dirty="0" sz="850" spc="-40" i="1">
                <a:solidFill>
                  <a:srgbClr val="5B5B5B"/>
                </a:solidFill>
                <a:latin typeface="Times New Roman"/>
                <a:cs typeface="Times New Roman"/>
              </a:rPr>
              <a:t>• </a:t>
            </a:r>
            <a:r>
              <a:rPr dirty="0" sz="850" spc="-55" i="1">
                <a:solidFill>
                  <a:srgbClr val="5B5B5B"/>
                </a:solidFill>
                <a:latin typeface="Times New Roman"/>
                <a:cs typeface="Times New Roman"/>
              </a:rPr>
              <a:t>p </a:t>
            </a:r>
            <a:r>
              <a:rPr dirty="0" sz="850" spc="-50" i="1">
                <a:solidFill>
                  <a:srgbClr val="5B5B5B"/>
                </a:solidFill>
                <a:latin typeface="Times New Roman"/>
                <a:cs typeface="Times New Roman"/>
              </a:rPr>
              <a:t>or </a:t>
            </a:r>
            <a:r>
              <a:rPr dirty="0" sz="850" spc="-55" i="1">
                <a:solidFill>
                  <a:srgbClr val="5B5B5B"/>
                </a:solidFill>
                <a:latin typeface="Times New Roman"/>
                <a:cs typeface="Times New Roman"/>
              </a:rPr>
              <a:t>a </a:t>
            </a:r>
            <a:r>
              <a:rPr dirty="0" sz="850" spc="-50" i="1">
                <a:solidFill>
                  <a:srgbClr val="5B5B5B"/>
                </a:solidFill>
                <a:latin typeface="Times New Roman"/>
                <a:cs typeface="Times New Roman"/>
              </a:rPr>
              <a:t>ry </a:t>
            </a:r>
            <a:r>
              <a:rPr dirty="0" sz="850" spc="190" i="1">
                <a:solidFill>
                  <a:srgbClr val="727272"/>
                </a:solidFill>
                <a:latin typeface="Times New Roman"/>
                <a:cs typeface="Times New Roman"/>
              </a:rPr>
              <a:t>Crinoinology </a:t>
            </a:r>
            <a:r>
              <a:rPr dirty="0" sz="900" spc="250">
                <a:solidFill>
                  <a:srgbClr val="727272"/>
                </a:solidFill>
                <a:latin typeface="Times New Roman"/>
                <a:cs typeface="Times New Roman"/>
              </a:rPr>
              <a:t>(John </a:t>
            </a:r>
            <a:r>
              <a:rPr dirty="0" sz="900" spc="10">
                <a:solidFill>
                  <a:srgbClr val="838383"/>
                </a:solidFill>
                <a:latin typeface="Times New Roman"/>
                <a:cs typeface="Times New Roman"/>
              </a:rPr>
              <a:t>:E-Iagru.-i, 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ed.),</a:t>
            </a:r>
            <a:r>
              <a:rPr dirty="0" sz="900" spc="-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27272"/>
                </a:solidFill>
                <a:latin typeface="Times New Roman"/>
                <a:cs typeface="Times New Roman"/>
              </a:rPr>
              <a:t>forthcoming</a:t>
            </a:r>
            <a:r>
              <a:rPr dirty="0" sz="900" spc="225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265"/>
              </a:spcBef>
            </a:pPr>
            <a:r>
              <a:rPr dirty="0" sz="900" spc="265" b="1">
                <a:solidFill>
                  <a:srgbClr val="727272"/>
                </a:solidFill>
                <a:latin typeface="Times New Roman"/>
                <a:cs typeface="Times New Roman"/>
              </a:rPr>
              <a:t>Anil</a:t>
            </a:r>
            <a:r>
              <a:rPr dirty="0" sz="900" spc="85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95" b="1">
                <a:solidFill>
                  <a:srgbClr val="727272"/>
                </a:solidFill>
                <a:latin typeface="Times New Roman"/>
                <a:cs typeface="Times New Roman"/>
              </a:rPr>
              <a:t>Deolalika.c</a:t>
            </a:r>
            <a:endParaRPr sz="850">
              <a:latin typeface="Times New Roman"/>
              <a:cs typeface="Times New Roman"/>
            </a:endParaRPr>
          </a:p>
          <a:p>
            <a:pPr marL="60325">
              <a:lnSpc>
                <a:spcPts val="1040"/>
              </a:lnSpc>
              <a:spcBef>
                <a:spcPts val="355"/>
              </a:spcBef>
            </a:pPr>
            <a:r>
              <a:rPr dirty="0" sz="900" spc="254">
                <a:solidFill>
                  <a:srgbClr val="727272"/>
                </a:solidFill>
                <a:latin typeface="Times New Roman"/>
                <a:cs typeface="Times New Roman"/>
              </a:rPr>
              <a:t>Tbe </a:t>
            </a:r>
            <a:r>
              <a:rPr dirty="0" sz="900" spc="65">
                <a:solidFill>
                  <a:srgbClr val="5B5B5B"/>
                </a:solidFill>
                <a:latin typeface="Times New Roman"/>
                <a:cs typeface="Times New Roman"/>
              </a:rPr>
              <a:t>-in</a:t>
            </a:r>
            <a:r>
              <a:rPr dirty="0" sz="900" spc="65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65">
                <a:solidFill>
                  <a:srgbClr val="727272"/>
                </a:solidFill>
                <a:latin typeface="Times New Roman"/>
                <a:cs typeface="Times New Roman"/>
              </a:rPr>
              <a:t>t:rahouseh </a:t>
            </a:r>
            <a:r>
              <a:rPr dirty="0" sz="900" spc="30">
                <a:solidFill>
                  <a:srgbClr val="727272"/>
                </a:solidFill>
                <a:latin typeface="Times New Roman"/>
                <a:cs typeface="Times New Roman"/>
              </a:rPr>
              <a:t>o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ld </a:t>
            </a:r>
            <a:r>
              <a:rPr dirty="0" sz="900" spc="30">
                <a:solidFill>
                  <a:srgbClr val="5B5B5B"/>
                </a:solidFill>
                <a:latin typeface="Times New Roman"/>
                <a:cs typeface="Times New Roman"/>
              </a:rPr>
              <a:t>d </a:t>
            </a:r>
            <a:r>
              <a:rPr dirty="0" sz="900" spc="25">
                <a:solidFill>
                  <a:srgbClr val="838383"/>
                </a:solidFill>
                <a:latin typeface="Times New Roman"/>
                <a:cs typeface="Times New Roman"/>
              </a:rPr>
              <a:t>e </a:t>
            </a:r>
            <a:r>
              <a:rPr dirty="0" sz="900" spc="50">
                <a:solidFill>
                  <a:srgbClr val="838383"/>
                </a:solidFill>
                <a:latin typeface="Times New Roman"/>
                <a:cs typeface="Times New Roman"/>
              </a:rPr>
              <a:t>m </a:t>
            </a:r>
            <a:r>
              <a:rPr dirty="0" sz="900" spc="25">
                <a:solidFill>
                  <a:srgbClr val="838383"/>
                </a:solidFill>
                <a:latin typeface="Times New Roman"/>
                <a:cs typeface="Times New Roman"/>
              </a:rPr>
              <a:t>an </a:t>
            </a:r>
            <a:r>
              <a:rPr dirty="0" sz="900" spc="30">
                <a:solidFill>
                  <a:srgbClr val="838383"/>
                </a:solidFill>
                <a:latin typeface="Times New Roman"/>
                <a:cs typeface="Times New Roman"/>
              </a:rPr>
              <a:t>d </a:t>
            </a:r>
            <a:r>
              <a:rPr dirty="0" sz="900" spc="25">
                <a:solidFill>
                  <a:srgbClr val="727272"/>
                </a:solidFill>
                <a:latin typeface="Times New Roman"/>
                <a:cs typeface="Times New Roman"/>
              </a:rPr>
              <a:t>for</a:t>
            </a:r>
            <a:r>
              <a:rPr dirty="0" sz="900" spc="2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nun·ients:</a:t>
            </a:r>
            <a:endParaRPr sz="900">
              <a:latin typeface="Times New Roman"/>
              <a:cs typeface="Times New Roman"/>
            </a:endParaRPr>
          </a:p>
          <a:p>
            <a:pPr marL="73025" marR="64769" indent="3175">
              <a:lnSpc>
                <a:spcPts val="1000"/>
              </a:lnSpc>
              <a:spcBef>
                <a:spcPts val="60"/>
              </a:spcBef>
            </a:pPr>
            <a:r>
              <a:rPr dirty="0" sz="900" spc="-130">
                <a:solidFill>
                  <a:srgbClr val="5B5B5B"/>
                </a:solidFill>
                <a:latin typeface="Times New Roman"/>
                <a:cs typeface="Times New Roman"/>
              </a:rPr>
              <a:t>i.od</a:t>
            </a:r>
            <a:r>
              <a:rPr dirty="0" sz="900" spc="-8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5B5B5B"/>
                </a:solidFill>
                <a:latin typeface="Times New Roman"/>
                <a:cs typeface="Times New Roman"/>
              </a:rPr>
              <a:t>i</a:t>
            </a:r>
            <a:r>
              <a:rPr dirty="0" sz="900" spc="-3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5B5B5B"/>
                </a:solidFill>
                <a:latin typeface="Times New Roman"/>
                <a:cs typeface="Times New Roman"/>
              </a:rPr>
              <a:t>vid</a:t>
            </a:r>
            <a:r>
              <a:rPr dirty="0" sz="900" spc="6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5B5B5B"/>
                </a:solidFill>
                <a:latin typeface="Times New Roman"/>
                <a:cs typeface="Times New Roman"/>
              </a:rPr>
              <a:t>u</a:t>
            </a:r>
            <a:r>
              <a:rPr dirty="0" sz="900" spc="-14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-60">
                <a:latin typeface="Times New Roman"/>
                <a:cs typeface="Times New Roman"/>
              </a:rPr>
              <a:t>.</a:t>
            </a:r>
            <a:r>
              <a:rPr dirty="0" sz="900" spc="-6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90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900" spc="19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estimates,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fixed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27272"/>
                </a:solidFill>
                <a:latin typeface="Times New Roman"/>
                <a:cs typeface="Times New Roman"/>
              </a:rPr>
              <a:t>effeccs</a:t>
            </a:r>
            <a:r>
              <a:rPr dirty="0" sz="900" spc="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900" spc="-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p</a:t>
            </a:r>
            <a:r>
              <a:rPr dirty="0" sz="900" spc="3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er</a:t>
            </a:r>
            <a:r>
              <a:rPr dirty="0" sz="900" spc="-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90">
                <a:solidFill>
                  <a:srgbClr val="424242"/>
                </a:solidFill>
                <a:latin typeface="Times New Roman"/>
                <a:cs typeface="Times New Roman"/>
              </a:rPr>
              <a:t>,</a:t>
            </a:r>
            <a:r>
              <a:rPr dirty="0" sz="900" spc="9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90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a­ 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nent: </a:t>
            </a:r>
            <a:r>
              <a:rPr dirty="0" sz="900" spc="175">
                <a:solidFill>
                  <a:srgbClr val="5B5B5B"/>
                </a:solidFill>
                <a:latin typeface="Times New Roman"/>
                <a:cs typeface="Times New Roman"/>
              </a:rPr>
              <a:t>inco </a:t>
            </a:r>
            <a:r>
              <a:rPr dirty="0" sz="900" spc="90">
                <a:solidFill>
                  <a:srgbClr val="5B5B5B"/>
                </a:solidFill>
                <a:latin typeface="Times New Roman"/>
                <a:cs typeface="Times New Roman"/>
              </a:rPr>
              <a:t>,-n</a:t>
            </a:r>
            <a:r>
              <a:rPr dirty="0" sz="900" spc="90">
                <a:solidFill>
                  <a:srgbClr val="838383"/>
                </a:solidFill>
                <a:latin typeface="Times New Roman"/>
                <a:cs typeface="Times New Roman"/>
              </a:rPr>
              <a:t>e. </a:t>
            </a:r>
            <a:r>
              <a:rPr dirty="0" sz="900" spc="175" i="1">
                <a:solidFill>
                  <a:srgbClr val="727272"/>
                </a:solidFill>
                <a:latin typeface="Times New Roman"/>
                <a:cs typeface="Times New Roman"/>
              </a:rPr>
              <a:t>Ihe </a:t>
            </a:r>
            <a:r>
              <a:rPr dirty="0" sz="850" spc="254" i="1">
                <a:solidFill>
                  <a:srgbClr val="727272"/>
                </a:solidFill>
                <a:latin typeface="Times New Roman"/>
                <a:cs typeface="Times New Roman"/>
              </a:rPr>
              <a:t>Journal </a:t>
            </a:r>
            <a:r>
              <a:rPr dirty="0" sz="850" spc="145" i="1">
                <a:solidFill>
                  <a:srgbClr val="5B5B5B"/>
                </a:solidFill>
                <a:latin typeface="Times New Roman"/>
                <a:cs typeface="Times New Roman"/>
              </a:rPr>
              <a:t>o.f"Hu&gt;'nan </a:t>
            </a:r>
            <a:r>
              <a:rPr dirty="0" sz="900" spc="165" i="1">
                <a:solidFill>
                  <a:srgbClr val="727272"/>
                </a:solidFill>
                <a:latin typeface="Times New Roman"/>
                <a:cs typeface="Times New Roman"/>
              </a:rPr>
              <a:t>R.e­  </a:t>
            </a:r>
            <a:r>
              <a:rPr dirty="0" sz="850" spc="60" i="1">
                <a:solidFill>
                  <a:srgbClr val="727272"/>
                </a:solidFill>
                <a:latin typeface="Times New Roman"/>
                <a:cs typeface="Times New Roman"/>
              </a:rPr>
              <a:t>sou.,..ces, </a:t>
            </a:r>
            <a:r>
              <a:rPr dirty="0" sz="900" spc="30">
                <a:solidFill>
                  <a:srgbClr val="727272"/>
                </a:solidFill>
                <a:latin typeface="Times New Roman"/>
                <a:cs typeface="Times New Roman"/>
              </a:rPr>
              <a:t>W-.u.-iter </a:t>
            </a:r>
            <a:r>
              <a:rPr dirty="0" sz="900" spc="335">
                <a:solidFill>
                  <a:srgbClr val="727272"/>
                </a:solidFill>
                <a:latin typeface="Times New Roman"/>
                <a:cs typeface="Times New Roman"/>
              </a:rPr>
              <a:t>1991</a:t>
            </a:r>
            <a:r>
              <a:rPr dirty="0" sz="900" spc="-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14">
                <a:solidFill>
                  <a:srgbClr val="727272"/>
                </a:solidFill>
                <a:latin typeface="Times New Roman"/>
                <a:cs typeface="Times New Roman"/>
              </a:rPr>
              <a:t>(,.,;t:h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Jere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R.</a:t>
            </a:r>
            <a:endParaRPr sz="900">
              <a:latin typeface="Times New Roman"/>
              <a:cs typeface="Times New Roman"/>
            </a:endParaRPr>
          </a:p>
          <a:p>
            <a:pPr marL="62230">
              <a:lnSpc>
                <a:spcPts val="975"/>
              </a:lnSpc>
            </a:pPr>
            <a:r>
              <a:rPr dirty="0" sz="900" spc="120">
                <a:solidFill>
                  <a:srgbClr val="727272"/>
                </a:solidFill>
                <a:latin typeface="Times New Roman"/>
                <a:cs typeface="Times New Roman"/>
              </a:rPr>
              <a:t>Bebrmru.-i).</a:t>
            </a:r>
            <a:endParaRPr sz="900">
              <a:latin typeface="Times New Roman"/>
              <a:cs typeface="Times New Roman"/>
            </a:endParaRPr>
          </a:p>
          <a:p>
            <a:pPr marL="66675" marR="141605" indent="-6985">
              <a:lnSpc>
                <a:spcPct val="94000"/>
              </a:lnSpc>
              <a:spcBef>
                <a:spcPts val="465"/>
              </a:spcBef>
            </a:pPr>
            <a:r>
              <a:rPr dirty="0" sz="850" spc="145" b="1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850" spc="155" b="1">
                <a:solidFill>
                  <a:srgbClr val="5B5B5B"/>
                </a:solidFill>
                <a:latin typeface="Times New Roman"/>
                <a:cs typeface="Times New Roman"/>
              </a:rPr>
              <a:t>irnpact </a:t>
            </a:r>
            <a:r>
              <a:rPr dirty="0" sz="850" spc="95" b="1">
                <a:solidFill>
                  <a:srgbClr val="727272"/>
                </a:solidFill>
                <a:latin typeface="Times New Roman"/>
                <a:cs typeface="Times New Roman"/>
              </a:rPr>
              <a:t>of"mac1;o </a:t>
            </a:r>
            <a:r>
              <a:rPr dirty="0" sz="850" spc="-70" b="1">
                <a:solidFill>
                  <a:srgbClr val="727272"/>
                </a:solidFill>
                <a:latin typeface="Times New Roman"/>
                <a:cs typeface="Times New Roman"/>
              </a:rPr>
              <a:t>e c </a:t>
            </a:r>
            <a:r>
              <a:rPr dirty="0" sz="850" spc="-80" b="1">
                <a:solidFill>
                  <a:srgbClr val="727272"/>
                </a:solidFill>
                <a:latin typeface="Times New Roman"/>
                <a:cs typeface="Times New Roman"/>
              </a:rPr>
              <a:t>o </a:t>
            </a:r>
            <a:r>
              <a:rPr dirty="0" sz="850" spc="-20" b="1">
                <a:solidFill>
                  <a:srgbClr val="727272"/>
                </a:solidFill>
                <a:latin typeface="Times New Roman"/>
                <a:cs typeface="Times New Roman"/>
              </a:rPr>
              <a:t>1</a:t>
            </a:r>
            <a:r>
              <a:rPr dirty="0" sz="850" spc="-20" b="1">
                <a:solidFill>
                  <a:srgbClr val="727272"/>
                </a:solidFill>
                <a:latin typeface="Times New Roman"/>
                <a:cs typeface="Times New Roman"/>
              </a:rPr>
              <a:t> o </a:t>
            </a:r>
            <a:r>
              <a:rPr dirty="0" sz="850" spc="-35" b="1">
                <a:solidFill>
                  <a:srgbClr val="727272"/>
                </a:solidFill>
                <a:latin typeface="Times New Roman"/>
                <a:cs typeface="Times New Roman"/>
              </a:rPr>
              <a:t>m </a:t>
            </a:r>
            <a:r>
              <a:rPr dirty="0" sz="850" spc="-15" b="1">
                <a:solidFill>
                  <a:srgbClr val="727272"/>
                </a:solidFill>
                <a:latin typeface="Times New Roman"/>
                <a:cs typeface="Times New Roman"/>
              </a:rPr>
              <a:t>i </a:t>
            </a:r>
            <a:r>
              <a:rPr dirty="0" sz="850" spc="-20" b="1">
                <a:solidFill>
                  <a:srgbClr val="727272"/>
                </a:solidFill>
                <a:latin typeface="Times New Roman"/>
                <a:cs typeface="Times New Roman"/>
              </a:rPr>
              <a:t>c </a:t>
            </a:r>
            <a:r>
              <a:rPr dirty="0" sz="850" spc="65" b="1">
                <a:solidFill>
                  <a:srgbClr val="727272"/>
                </a:solidFill>
                <a:latin typeface="Times New Roman"/>
                <a:cs typeface="Times New Roman"/>
              </a:rPr>
              <a:t>adjust:n...,.ent  </a:t>
            </a:r>
            <a:r>
              <a:rPr dirty="0" sz="900" spc="95">
                <a:solidFill>
                  <a:srgbClr val="727272"/>
                </a:solidFill>
                <a:latin typeface="Times New Roman"/>
                <a:cs typeface="Times New Roman"/>
              </a:rPr>
              <a:t>on </a:t>
            </a:r>
            <a:r>
              <a:rPr dirty="0" sz="900" spc="75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poor </a:t>
            </a:r>
            <a:r>
              <a:rPr dirty="0" sz="900" spc="27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285">
                <a:solidFill>
                  <a:srgbClr val="727272"/>
                </a:solidFill>
                <a:latin typeface="Times New Roman"/>
                <a:cs typeface="Times New Roman"/>
              </a:rPr>
              <a:t>on 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t:he 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social </a:t>
            </a: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scct:ors: </a:t>
            </a:r>
            <a:r>
              <a:rPr dirty="0" sz="900" spc="155">
                <a:solidFill>
                  <a:srgbClr val="727272"/>
                </a:solidFill>
                <a:latin typeface="Times New Roman"/>
                <a:cs typeface="Times New Roman"/>
              </a:rPr>
              <a:t>d,e  </a:t>
            </a:r>
            <a:r>
              <a:rPr dirty="0" sz="900" spc="155">
                <a:solidFill>
                  <a:srgbClr val="838383"/>
                </a:solidFill>
                <a:latin typeface="Times New Roman"/>
                <a:cs typeface="Times New Roman"/>
              </a:rPr>
              <a:t>an</a:t>
            </a:r>
            <a:r>
              <a:rPr dirty="0" sz="900" spc="155">
                <a:solidFill>
                  <a:srgbClr val="5B5B5B"/>
                </a:solidFill>
                <a:latin typeface="Times New Roman"/>
                <a:cs typeface="Times New Roman"/>
              </a:rPr>
              <a:t>alytical 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basis, </a:t>
            </a:r>
            <a:r>
              <a:rPr dirty="0" sz="900" spc="160">
                <a:solidFill>
                  <a:srgbClr val="838383"/>
                </a:solidFill>
                <a:latin typeface="Times New Roman"/>
                <a:cs typeface="Times New Roman"/>
              </a:rPr>
              <a:t>ernpiric</a:t>
            </a:r>
            <a:r>
              <a:rPr dirty="0" sz="900" spc="160">
                <a:solidFill>
                  <a:srgbClr val="5B5B5B"/>
                </a:solidFill>
                <a:latin typeface="Times New Roman"/>
                <a:cs typeface="Times New Roman"/>
              </a:rPr>
              <a:t>aJ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evidence, </a:t>
            </a:r>
            <a:r>
              <a:rPr dirty="0" sz="850" spc="21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a 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case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comparison.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65" i="1">
                <a:solidFill>
                  <a:srgbClr val="727272"/>
                </a:solidFill>
                <a:latin typeface="Times New Roman"/>
                <a:cs typeface="Times New Roman"/>
              </a:rPr>
              <a:t>'The</a:t>
            </a:r>
            <a:r>
              <a:rPr dirty="0" sz="850" spc="15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85" i="1">
                <a:solidFill>
                  <a:srgbClr val="727272"/>
                </a:solidFill>
                <a:latin typeface="Times New Roman"/>
                <a:cs typeface="Times New Roman"/>
              </a:rPr>
              <a:t>lVortd</a:t>
            </a:r>
            <a:r>
              <a:rPr dirty="0" sz="850" spc="19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727272"/>
                </a:solidFill>
                <a:latin typeface="Times New Roman"/>
                <a:cs typeface="Times New Roman"/>
              </a:rPr>
              <a:t>Ba.nk</a:t>
            </a:r>
            <a:r>
              <a:rPr dirty="0" sz="850" spc="16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40" i="1">
                <a:solidFill>
                  <a:srgbClr val="838383"/>
                </a:solidFill>
                <a:latin typeface="Times New Roman"/>
                <a:cs typeface="Times New Roman"/>
              </a:rPr>
              <a:t>Ec</a:t>
            </a:r>
            <a:r>
              <a:rPr dirty="0" sz="850" spc="140" i="1">
                <a:solidFill>
                  <a:srgbClr val="5B5B5B"/>
                </a:solidFill>
                <a:latin typeface="Times New Roman"/>
                <a:cs typeface="Times New Roman"/>
              </a:rPr>
              <a:t>onon,.i</a:t>
            </a:r>
            <a:r>
              <a:rPr dirty="0" sz="850" spc="-105" i="1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5B5B5B"/>
                </a:solidFill>
                <a:latin typeface="Times New Roman"/>
                <a:cs typeface="Times New Roman"/>
              </a:rPr>
              <a:t>c  </a:t>
            </a:r>
            <a:r>
              <a:rPr dirty="0" sz="900" spc="150" i="1">
                <a:solidFill>
                  <a:srgbClr val="727272"/>
                </a:solidFill>
                <a:latin typeface="Times New Roman"/>
                <a:cs typeface="Times New Roman"/>
              </a:rPr>
              <a:t>R.e»icw,</a:t>
            </a:r>
            <a:r>
              <a:rPr dirty="0" sz="900" spc="-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May</a:t>
            </a:r>
            <a:r>
              <a:rPr dirty="0" sz="900" spc="4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5B5B5B"/>
                </a:solidFill>
                <a:latin typeface="Times New Roman"/>
                <a:cs typeface="Times New Roman"/>
              </a:rPr>
              <a:t>l.991</a:t>
            </a:r>
            <a:r>
              <a:rPr dirty="0" sz="900" spc="6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(with</a:t>
            </a:r>
            <a:r>
              <a:rPr dirty="0" sz="9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Jere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27272"/>
                </a:solidFill>
                <a:latin typeface="Times New Roman"/>
                <a:cs typeface="Times New Roman"/>
              </a:rPr>
              <a:t>R.</a:t>
            </a:r>
            <a:r>
              <a:rPr dirty="0" sz="900" spc="-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Behrmru.-.).</a:t>
            </a:r>
            <a:endParaRPr sz="900">
              <a:latin typeface="Times New Roman"/>
              <a:cs typeface="Times New Roman"/>
            </a:endParaRPr>
          </a:p>
          <a:p>
            <a:pPr marL="62230">
              <a:lnSpc>
                <a:spcPts val="1040"/>
              </a:lnSpc>
              <a:spcBef>
                <a:spcPts val="295"/>
              </a:spcBef>
            </a:pPr>
            <a:r>
              <a:rPr dirty="0" sz="900" spc="240">
                <a:solidFill>
                  <a:srgbClr val="5B5B5B"/>
                </a:solidFill>
                <a:latin typeface="Times New Roman"/>
                <a:cs typeface="Times New Roman"/>
              </a:rPr>
              <a:t>Health,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nucrition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m.ortility </a:t>
            </a:r>
            <a:r>
              <a:rPr dirty="0" sz="900" spc="170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India.</a:t>
            </a:r>
            <a:r>
              <a:rPr dirty="0" sz="900" spc="-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endParaRPr sz="900">
              <a:latin typeface="Times New Roman"/>
              <a:cs typeface="Times New Roman"/>
            </a:endParaRPr>
          </a:p>
          <a:p>
            <a:pPr marL="64135">
              <a:lnSpc>
                <a:spcPts val="1030"/>
              </a:lnSpc>
            </a:pPr>
            <a:r>
              <a:rPr dirty="0" sz="900" spc="245" i="1">
                <a:solidFill>
                  <a:srgbClr val="727272"/>
                </a:solidFill>
                <a:latin typeface="Times New Roman"/>
                <a:cs typeface="Times New Roman"/>
              </a:rPr>
              <a:t>Modern </a:t>
            </a:r>
            <a:r>
              <a:rPr dirty="0" sz="850" spc="155" i="1">
                <a:solidFill>
                  <a:srgbClr val="727272"/>
                </a:solidFill>
                <a:latin typeface="Times New Roman"/>
                <a:cs typeface="Times New Roman"/>
              </a:rPr>
              <a:t>.Politicat </a:t>
            </a:r>
            <a:r>
              <a:rPr dirty="0" sz="850" spc="110" i="1">
                <a:solidFill>
                  <a:srgbClr val="838383"/>
                </a:solidFill>
                <a:latin typeface="Times New Roman"/>
                <a:cs typeface="Times New Roman"/>
              </a:rPr>
              <a:t>Econo,-n,y </a:t>
            </a:r>
            <a:r>
              <a:rPr dirty="0" sz="850" spc="105" i="1">
                <a:solidFill>
                  <a:srgbClr val="5B5B5B"/>
                </a:solidFill>
                <a:latin typeface="Times New Roman"/>
                <a:cs typeface="Times New Roman"/>
              </a:rPr>
              <a:t>of </a:t>
            </a:r>
            <a:r>
              <a:rPr dirty="0" sz="850" spc="180" i="1">
                <a:solidFill>
                  <a:srgbClr val="727272"/>
                </a:solidFill>
                <a:latin typeface="Times New Roman"/>
                <a:cs typeface="Times New Roman"/>
              </a:rPr>
              <a:t>In.dia</a:t>
            </a:r>
            <a:r>
              <a:rPr dirty="0" sz="850" spc="-7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(Subroto</a:t>
            </a:r>
            <a:endParaRPr sz="900">
              <a:latin typeface="Times New Roman"/>
              <a:cs typeface="Times New Roman"/>
            </a:endParaRPr>
          </a:p>
          <a:p>
            <a:pPr marL="53975" marR="510540" indent="5715">
              <a:lnSpc>
                <a:spcPts val="1000"/>
              </a:lnSpc>
              <a:spcBef>
                <a:spcPts val="90"/>
              </a:spcBef>
            </a:pPr>
            <a:r>
              <a:rPr dirty="0" sz="900" spc="105">
                <a:solidFill>
                  <a:srgbClr val="727272"/>
                </a:solidFill>
                <a:latin typeface="Times New Roman"/>
                <a:cs typeface="Times New Roman"/>
              </a:rPr>
              <a:t>l.</a:t>
            </a:r>
            <a:r>
              <a:rPr dirty="0" sz="90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oy</a:t>
            </a:r>
            <a:r>
              <a:rPr dirty="0" sz="90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William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E.</a:t>
            </a:r>
            <a:r>
              <a:rPr dirty="0" sz="900" spc="2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Jan-ics,</a:t>
            </a:r>
            <a:r>
              <a:rPr dirty="0" sz="900" spc="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900" spc="-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ds</a:t>
            </a:r>
            <a:r>
              <a:rPr dirty="0" sz="900" spc="-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dirty="0" sz="900" spc="120">
                <a:solidFill>
                  <a:srgbClr val="727272"/>
                </a:solidFill>
                <a:latin typeface="Times New Roman"/>
                <a:cs typeface="Times New Roman"/>
              </a:rPr>
              <a:t>).</a:t>
            </a:r>
            <a:r>
              <a:rPr dirty="0" sz="90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Ne""  </a:t>
            </a:r>
            <a:r>
              <a:rPr dirty="0" sz="900" spc="120">
                <a:solidFill>
                  <a:srgbClr val="727272"/>
                </a:solidFill>
                <a:latin typeface="Times New Roman"/>
                <a:cs typeface="Times New Roman"/>
              </a:rPr>
              <a:t>DeUl..i:SageP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ub </a:t>
            </a:r>
            <a:r>
              <a:rPr dirty="0" sz="900" spc="110">
                <a:solidFill>
                  <a:srgbClr val="727272"/>
                </a:solidFill>
                <a:latin typeface="Times New Roman"/>
                <a:cs typeface="Times New Roman"/>
              </a:rPr>
              <a:t>lica 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tio</a:t>
            </a:r>
            <a:r>
              <a:rPr dirty="0" sz="900" spc="-1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ns</a:t>
            </a:r>
            <a:r>
              <a:rPr dirty="0" sz="900" spc="170">
                <a:solidFill>
                  <a:srgbClr val="343434"/>
                </a:solidFill>
                <a:latin typeface="Times New Roman"/>
                <a:cs typeface="Times New Roman"/>
              </a:rPr>
              <a:t>. </a:t>
            </a:r>
            <a:r>
              <a:rPr dirty="0" sz="900" spc="290">
                <a:solidFill>
                  <a:srgbClr val="5B5B5B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ts val="1010"/>
              </a:lnSpc>
              <a:spcBef>
                <a:spcPts val="330"/>
              </a:spcBef>
            </a:pPr>
            <a:r>
              <a:rPr dirty="0" sz="900" spc="36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dirty="0" sz="900" spc="-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727272"/>
                </a:solidFill>
                <a:latin typeface="Times New Roman"/>
                <a:cs typeface="Times New Roman"/>
              </a:rPr>
              <a:t>ch  </a:t>
            </a:r>
            <a:r>
              <a:rPr dirty="0" sz="900" spc="3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900" spc="-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900" spc="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900" spc="229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27272"/>
                </a:solidFill>
                <a:latin typeface="Times New Roman"/>
                <a:cs typeface="Times New Roman"/>
              </a:rPr>
              <a:t>,:epeti</a:t>
            </a:r>
            <a:r>
              <a:rPr dirty="0" sz="900" spc="-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tion,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727272"/>
                </a:solidFill>
                <a:latin typeface="Times New Roman"/>
                <a:cs typeface="Times New Roman"/>
              </a:rPr>
              <a:t>dropouts</a:t>
            </a:r>
            <a:r>
              <a:rPr dirty="0" sz="90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900" spc="2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00" spc="200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800" spc="2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27272"/>
                </a:solidFill>
                <a:latin typeface="Times New Roman"/>
                <a:cs typeface="Times New Roman"/>
              </a:rPr>
              <a:t>returns</a:t>
            </a:r>
            <a:endParaRPr sz="900">
              <a:latin typeface="Times New Roman"/>
              <a:cs typeface="Times New Roman"/>
            </a:endParaRPr>
          </a:p>
          <a:p>
            <a:pPr marL="58419" marR="428625" indent="-24765">
              <a:lnSpc>
                <a:spcPts val="1000"/>
              </a:lnSpc>
              <a:spcBef>
                <a:spcPts val="30"/>
              </a:spcBef>
              <a:tabLst>
                <a:tab pos="1921510" algn="l"/>
              </a:tabLst>
            </a:pPr>
            <a:r>
              <a:rPr dirty="0" sz="900" spc="85">
                <a:solidFill>
                  <a:srgbClr val="CACACA"/>
                </a:solidFill>
                <a:latin typeface="Times New Roman"/>
                <a:cs typeface="Times New Roman"/>
              </a:rPr>
              <a:t>·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co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school: </a:t>
            </a:r>
            <a:r>
              <a:rPr dirty="0" sz="900" spc="-5">
                <a:solidFill>
                  <a:srgbClr val="5B5B5B"/>
                </a:solidFill>
                <a:latin typeface="Times New Roman"/>
                <a:cs typeface="Times New Roman"/>
              </a:rPr>
              <a:t>d"\</a:t>
            </a:r>
            <a:r>
              <a:rPr dirty="0" sz="900" spc="-5">
                <a:solidFill>
                  <a:srgbClr val="838383"/>
                </a:solidFill>
                <a:latin typeface="Times New Roman"/>
                <a:cs typeface="Times New Roman"/>
              </a:rPr>
              <a:t>e </a:t>
            </a:r>
            <a:r>
              <a:rPr dirty="0" sz="900" spc="180">
                <a:solidFill>
                  <a:srgbClr val="838383"/>
                </a:solidFill>
                <a:latin typeface="Times New Roman"/>
                <a:cs typeface="Times New Roman"/>
              </a:rPr>
              <a:t>case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Ind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onesia</a:t>
            </a:r>
            <a:r>
              <a:rPr dirty="0" sz="900" spc="185">
                <a:solidFill>
                  <a:srgbClr val="343434"/>
                </a:solidFill>
                <a:latin typeface="Times New Roman"/>
                <a:cs typeface="Times New Roman"/>
              </a:rPr>
              <a:t>. </a:t>
            </a:r>
            <a:r>
              <a:rPr dirty="0" sz="850" spc="235" i="1">
                <a:solidFill>
                  <a:srgbClr val="727272"/>
                </a:solidFill>
                <a:latin typeface="Times New Roman"/>
                <a:cs typeface="Times New Roman"/>
              </a:rPr>
              <a:t>Oxford  </a:t>
            </a:r>
            <a:r>
              <a:rPr dirty="0" sz="850" spc="220" i="1">
                <a:solidFill>
                  <a:srgbClr val="727272"/>
                </a:solidFill>
                <a:latin typeface="Times New Roman"/>
                <a:cs typeface="Times New Roman"/>
              </a:rPr>
              <a:t>Bulletin</a:t>
            </a:r>
            <a:r>
              <a:rPr dirty="0" sz="850" spc="10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35" i="1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900" spc="-11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45" i="1">
                <a:solidFill>
                  <a:srgbClr val="838383"/>
                </a:solidFill>
                <a:latin typeface="Times New Roman"/>
                <a:cs typeface="Times New Roman"/>
              </a:rPr>
              <a:t>Econo</a:t>
            </a:r>
            <a:r>
              <a:rPr dirty="0" sz="850" spc="-45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60" i="1">
                <a:solidFill>
                  <a:srgbClr val="838383"/>
                </a:solidFill>
                <a:latin typeface="Times New Roman"/>
                <a:cs typeface="Times New Roman"/>
              </a:rPr>
              <a:t>n-ic</a:t>
            </a:r>
            <a:r>
              <a:rPr dirty="0" sz="850" spc="60" i="1">
                <a:solidFill>
                  <a:srgbClr val="5B5B5B"/>
                </a:solidFill>
                <a:latin typeface="Times New Roman"/>
                <a:cs typeface="Times New Roman"/>
              </a:rPr>
              <a:t>s</a:t>
            </a:r>
            <a:r>
              <a:rPr dirty="0" sz="850" spc="190" i="1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-5" i="1">
                <a:solidFill>
                  <a:srgbClr val="5B5B5B"/>
                </a:solidFill>
                <a:latin typeface="Times New Roman"/>
                <a:cs typeface="Times New Roman"/>
              </a:rPr>
              <a:t>and	</a:t>
            </a:r>
            <a:r>
              <a:rPr dirty="0" sz="900" spc="160" i="1">
                <a:solidFill>
                  <a:srgbClr val="727272"/>
                </a:solidFill>
                <a:latin typeface="Times New Roman"/>
                <a:cs typeface="Times New Roman"/>
              </a:rPr>
              <a:t>Statistics</a:t>
            </a:r>
            <a:endParaRPr sz="900">
              <a:latin typeface="Times New Roman"/>
              <a:cs typeface="Times New Roman"/>
            </a:endParaRPr>
          </a:p>
          <a:p>
            <a:pPr marL="58419">
              <a:lnSpc>
                <a:spcPts val="1040"/>
              </a:lnSpc>
            </a:pP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53(4):467-480.</a:t>
            </a:r>
            <a:r>
              <a:rPr dirty="0" sz="900" spc="-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Novcmber.1991.</a:t>
            </a:r>
            <a:endParaRPr sz="900">
              <a:latin typeface="Times New Roman"/>
              <a:cs typeface="Times New Roman"/>
            </a:endParaRPr>
          </a:p>
          <a:p>
            <a:pPr marL="41910" marR="233679" indent="5080">
              <a:lnSpc>
                <a:spcPct val="96100"/>
              </a:lnSpc>
              <a:spcBef>
                <a:spcPts val="330"/>
              </a:spcBef>
            </a:pP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Vieo,a,n: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population, </a:t>
            </a:r>
            <a:r>
              <a:rPr dirty="0" sz="900" spc="175">
                <a:solidFill>
                  <a:srgbClr val="5B5B5B"/>
                </a:solidFill>
                <a:latin typeface="Times New Roman"/>
                <a:cs typeface="Times New Roman"/>
              </a:rPr>
              <a:t>health. </a:t>
            </a:r>
            <a:r>
              <a:rPr dirty="0" sz="900" spc="215">
                <a:solidFill>
                  <a:srgbClr val="5B5B5B"/>
                </a:solidFill>
                <a:latin typeface="Times New Roman"/>
                <a:cs typeface="Times New Roman"/>
              </a:rPr>
              <a:t>and </a:t>
            </a:r>
            <a:r>
              <a:rPr dirty="0" sz="900" spc="200">
                <a:solidFill>
                  <a:srgbClr val="5B5B5B"/>
                </a:solidFill>
                <a:latin typeface="Times New Roman"/>
                <a:cs typeface="Times New Roman"/>
              </a:rPr>
              <a:t>nutrition 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seccor</a:t>
            </a:r>
            <a:r>
              <a:rPr dirty="0" sz="900" spc="150">
                <a:solidFill>
                  <a:srgbClr val="5B5B5B"/>
                </a:solidFill>
                <a:latin typeface="Times New Roman"/>
                <a:cs typeface="Times New Roman"/>
              </a:rPr>
              <a:t>r </a:t>
            </a:r>
            <a:r>
              <a:rPr dirty="0" sz="900" spc="190">
                <a:solidFill>
                  <a:srgbClr val="5B5B5B"/>
                </a:solidFill>
                <a:latin typeface="Times New Roman"/>
                <a:cs typeface="Times New Roman"/>
              </a:rPr>
              <a:t>evi</a:t>
            </a:r>
            <a:r>
              <a:rPr dirty="0" sz="900" spc="190">
                <a:solidFill>
                  <a:srgbClr val="838383"/>
                </a:solidFill>
                <a:latin typeface="Times New Roman"/>
                <a:cs typeface="Times New Roman"/>
              </a:rPr>
              <a:t>ew. </a:t>
            </a: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Report </a:t>
            </a: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No. </a:t>
            </a:r>
            <a:r>
              <a:rPr dirty="0" sz="900" spc="114">
                <a:solidFill>
                  <a:srgbClr val="5B5B5B"/>
                </a:solidFill>
                <a:latin typeface="Times New Roman"/>
                <a:cs typeface="Times New Roman"/>
              </a:rPr>
              <a:t>102 </a:t>
            </a:r>
            <a:r>
              <a:rPr dirty="0" sz="900" spc="35">
                <a:solidFill>
                  <a:srgbClr val="5B5B5B"/>
                </a:solidFill>
                <a:latin typeface="Times New Roman"/>
                <a:cs typeface="Times New Roman"/>
              </a:rPr>
              <a:t>8 9 </a:t>
            </a:r>
            <a:r>
              <a:rPr dirty="0" sz="900" spc="25">
                <a:solidFill>
                  <a:srgbClr val="838383"/>
                </a:solidFill>
                <a:latin typeface="Times New Roman"/>
                <a:cs typeface="Times New Roman"/>
              </a:rPr>
              <a:t>- </a:t>
            </a:r>
            <a:r>
              <a:rPr dirty="0" sz="900" spc="35">
                <a:solidFill>
                  <a:srgbClr val="838383"/>
                </a:solidFill>
                <a:latin typeface="Times New Roman"/>
                <a:cs typeface="Times New Roman"/>
              </a:rPr>
              <a:t>VN,  </a:t>
            </a: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Country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Deparcn,en1: 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I,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Ease</a:t>
            </a:r>
            <a:r>
              <a:rPr dirty="0" sz="900" spc="-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Asia </a:t>
            </a:r>
            <a:r>
              <a:rPr dirty="0" sz="900" spc="100">
                <a:solidFill>
                  <a:srgbClr val="727272"/>
                </a:solidFill>
                <a:latin typeface="Times New Roman"/>
                <a:cs typeface="Times New Roman"/>
              </a:rPr>
              <a:t>l.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egionaJ 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Office,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900" spc="325">
                <a:solidFill>
                  <a:srgbClr val="727272"/>
                </a:solidFill>
                <a:latin typeface="Times New Roman"/>
                <a:cs typeface="Times New Roman"/>
              </a:rPr>
              <a:t>Wodd </a:t>
            </a:r>
            <a:r>
              <a:rPr dirty="0" sz="850" spc="180">
                <a:solidFill>
                  <a:srgbClr val="727272"/>
                </a:solidFill>
                <a:latin typeface="Times New Roman"/>
                <a:cs typeface="Times New Roman"/>
              </a:rPr>
              <a:t>Ban.k, </a:t>
            </a:r>
            <a:r>
              <a:rPr dirty="0" sz="900" spc="204">
                <a:solidFill>
                  <a:srgbClr val="5B5B5B"/>
                </a:solidFill>
                <a:latin typeface="Times New Roman"/>
                <a:cs typeface="Times New Roman"/>
              </a:rPr>
              <a:t>Jun </a:t>
            </a:r>
            <a:r>
              <a:rPr dirty="0" sz="900" spc="200">
                <a:solidFill>
                  <a:srgbClr val="838383"/>
                </a:solidFill>
                <a:latin typeface="Times New Roman"/>
                <a:cs typeface="Times New Roman"/>
              </a:rPr>
              <a:t>e </a:t>
            </a:r>
            <a:r>
              <a:rPr dirty="0" sz="900" spc="315">
                <a:solidFill>
                  <a:srgbClr val="5B5B5B"/>
                </a:solidFill>
                <a:latin typeface="Times New Roman"/>
                <a:cs typeface="Times New Roman"/>
              </a:rPr>
              <a:t>1992  </a:t>
            </a:r>
            <a:r>
              <a:rPr dirty="0" sz="800" spc="40">
                <a:solidFill>
                  <a:srgbClr val="727272"/>
                </a:solidFill>
                <a:latin typeface="Arial"/>
                <a:cs typeface="Arial"/>
              </a:rPr>
              <a:t>(</a:t>
            </a:r>
            <a:r>
              <a:rPr dirty="0" sz="800" spc="40">
                <a:solidFill>
                  <a:srgbClr val="5B5B5B"/>
                </a:solidFill>
                <a:latin typeface="Arial"/>
                <a:cs typeface="Arial"/>
              </a:rPr>
              <a:t>n"liJ::n.c.o)</a:t>
            </a:r>
            <a:r>
              <a:rPr dirty="0" sz="800" spc="-14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424242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L="27940" marR="5080" indent="19050">
              <a:lnSpc>
                <a:spcPct val="92800"/>
              </a:lnSpc>
              <a:spcBef>
                <a:spcPts val="390"/>
              </a:spcBef>
            </a:pP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Unobserved household </a:t>
            </a:r>
            <a:r>
              <a:rPr dirty="0" sz="900" spc="15">
                <a:solidFill>
                  <a:srgbClr val="727272"/>
                </a:solidFill>
                <a:latin typeface="Times New Roman"/>
                <a:cs typeface="Times New Roman"/>
              </a:rPr>
              <a:t>ru.-id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c o 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m m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u n </a:t>
            </a:r>
            <a:r>
              <a:rPr dirty="0" sz="900" spc="10">
                <a:solidFill>
                  <a:srgbClr val="424242"/>
                </a:solidFill>
                <a:latin typeface="Times New Roman"/>
                <a:cs typeface="Times New Roman"/>
              </a:rPr>
              <a:t>i 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ty 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heterogeneit:y</a:t>
            </a:r>
            <a:r>
              <a:rPr dirty="0" sz="900" spc="-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900" spc="3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5B5B5B"/>
                </a:solidFill>
                <a:latin typeface="Times New Roman"/>
                <a:cs typeface="Times New Roman"/>
              </a:rPr>
              <a:t>d-1e</a:t>
            </a:r>
            <a:r>
              <a:rPr dirty="0" sz="900" spc="5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5B5B5B"/>
                </a:solidFill>
                <a:latin typeface="Times New Roman"/>
                <a:cs typeface="Times New Roman"/>
              </a:rPr>
              <a:t>Jabor</a:t>
            </a:r>
            <a:r>
              <a:rPr dirty="0" sz="900" spc="-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50">
                <a:solidFill>
                  <a:srgbClr val="424242"/>
                </a:solidFill>
                <a:latin typeface="Times New Roman"/>
                <a:cs typeface="Times New Roman"/>
              </a:rPr>
              <a:t>,</a:t>
            </a:r>
            <a:r>
              <a:rPr dirty="0" sz="900" spc="5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90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727272"/>
                </a:solidFill>
                <a:latin typeface="Times New Roman"/>
                <a:cs typeface="Times New Roman"/>
              </a:rPr>
              <a:t>arl&lt;et</a:t>
            </a:r>
            <a:r>
              <a:rPr dirty="0" sz="900" spc="2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5B5B5B"/>
                </a:solidFill>
                <a:latin typeface="Times New Roman"/>
                <a:cs typeface="Times New Roman"/>
              </a:rPr>
              <a:t>i,npacc</a:t>
            </a:r>
            <a:r>
              <a:rPr dirty="0" sz="900" spc="-1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ot· 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schooling: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a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case</a:t>
            </a:r>
            <a:r>
              <a:rPr dirty="0" sz="900" spc="135">
                <a:solidFill>
                  <a:srgbClr val="838383"/>
                </a:solidFill>
                <a:latin typeface="Times New Roman"/>
                <a:cs typeface="Times New Roman"/>
              </a:rPr>
              <a:t>s </a:t>
            </a:r>
            <a:r>
              <a:rPr dirty="0" sz="900" spc="15">
                <a:solidFill>
                  <a:srgbClr val="838383"/>
                </a:solidFill>
                <a:latin typeface="Times New Roman"/>
                <a:cs typeface="Times New Roman"/>
              </a:rPr>
              <a:t>t:u</a:t>
            </a:r>
            <a:r>
              <a:rPr dirty="0" sz="900" spc="15">
                <a:solidFill>
                  <a:srgbClr val="5B5B5B"/>
                </a:solidFill>
                <a:latin typeface="Times New Roman"/>
                <a:cs typeface="Times New Roman"/>
              </a:rPr>
              <a:t>dy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for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Indonesia. </a:t>
            </a:r>
            <a:r>
              <a:rPr dirty="0" sz="900" spc="180" i="1">
                <a:solidFill>
                  <a:srgbClr val="838383"/>
                </a:solidFill>
                <a:latin typeface="Times New Roman"/>
                <a:cs typeface="Times New Roman"/>
              </a:rPr>
              <a:t>Ec</a:t>
            </a:r>
            <a:r>
              <a:rPr dirty="0" sz="900" spc="180" i="1">
                <a:solidFill>
                  <a:srgbClr val="5B5B5B"/>
                </a:solidFill>
                <a:latin typeface="Times New Roman"/>
                <a:cs typeface="Times New Roman"/>
              </a:rPr>
              <a:t>o­  </a:t>
            </a:r>
            <a:r>
              <a:rPr dirty="0" sz="900" spc="190" i="1">
                <a:solidFill>
                  <a:srgbClr val="727272"/>
                </a:solidFill>
                <a:latin typeface="Times New Roman"/>
                <a:cs typeface="Times New Roman"/>
              </a:rPr>
              <a:t>no,nic </a:t>
            </a:r>
            <a:r>
              <a:rPr dirty="0" sz="850" spc="160" i="1">
                <a:solidFill>
                  <a:srgbClr val="727272"/>
                </a:solidFill>
                <a:latin typeface="Times New Roman"/>
                <a:cs typeface="Times New Roman"/>
              </a:rPr>
              <a:t>Develop1nent: </a:t>
            </a:r>
            <a:r>
              <a:rPr dirty="0" sz="900" spc="195" i="1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850" spc="265" i="1">
                <a:solidFill>
                  <a:srgbClr val="727272"/>
                </a:solidFill>
                <a:latin typeface="Times New Roman"/>
                <a:cs typeface="Times New Roman"/>
              </a:rPr>
              <a:t>Cultural </a:t>
            </a:r>
            <a:r>
              <a:rPr dirty="0" sz="850" spc="254" i="1">
                <a:solidFill>
                  <a:srgbClr val="727272"/>
                </a:solidFill>
                <a:latin typeface="Times New Roman"/>
                <a:cs typeface="Times New Roman"/>
              </a:rPr>
              <a:t>Change, 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fortbcorn.ing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00" spc="275">
                <a:solidFill>
                  <a:srgbClr val="727272"/>
                </a:solidFill>
                <a:latin typeface="Arial"/>
                <a:cs typeface="Arial"/>
              </a:rPr>
              <a:t>(with</a:t>
            </a:r>
            <a:r>
              <a:rPr dirty="0" sz="800" spc="2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900" spc="150">
                <a:solidFill>
                  <a:srgbClr val="5B5B5B"/>
                </a:solidFill>
                <a:latin typeface="Times New Roman"/>
                <a:cs typeface="Times New Roman"/>
              </a:rPr>
              <a:t>Jere.</a:t>
            </a:r>
            <a:r>
              <a:rPr dirty="0" sz="900" spc="-6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50" spc="195">
                <a:solidFill>
                  <a:srgbClr val="727272"/>
                </a:solidFill>
                <a:latin typeface="Times New Roman"/>
                <a:cs typeface="Times New Roman"/>
              </a:rPr>
              <a:t>R.</a:t>
            </a:r>
            <a:r>
              <a:rPr dirty="0" sz="950" spc="2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Behrman).</a:t>
            </a:r>
            <a:endParaRPr sz="900">
              <a:latin typeface="Times New Roman"/>
              <a:cs typeface="Times New Roman"/>
            </a:endParaRPr>
          </a:p>
          <a:p>
            <a:pPr marL="27940" marR="201295" indent="1270">
              <a:lnSpc>
                <a:spcPct val="96400"/>
              </a:lnSpc>
              <a:spcBef>
                <a:spcPts val="370"/>
              </a:spcBef>
            </a:pPr>
            <a:r>
              <a:rPr dirty="0" sz="850" spc="130" b="1">
                <a:solidFill>
                  <a:srgbClr val="727272"/>
                </a:solidFill>
                <a:latin typeface="Times New Roman"/>
                <a:cs typeface="Times New Roman"/>
              </a:rPr>
              <a:t>Pers</a:t>
            </a:r>
            <a:r>
              <a:rPr dirty="0" sz="850" spc="130" b="1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850" spc="130" b="1">
                <a:solidFill>
                  <a:srgbClr val="727272"/>
                </a:solidFill>
                <a:latin typeface="Times New Roman"/>
                <a:cs typeface="Times New Roman"/>
              </a:rPr>
              <a:t>sce.n </a:t>
            </a:r>
            <a:r>
              <a:rPr dirty="0" sz="850" spc="-30" b="1">
                <a:solidFill>
                  <a:srgbClr val="727272"/>
                </a:solidFill>
                <a:latin typeface="Times New Roman"/>
                <a:cs typeface="Times New Roman"/>
              </a:rPr>
              <a:t>t:, </a:t>
            </a:r>
            <a:r>
              <a:rPr dirty="0" sz="850" spc="225" b="1">
                <a:solidFill>
                  <a:srgbClr val="727272"/>
                </a:solidFill>
                <a:latin typeface="Times New Roman"/>
                <a:cs typeface="Times New Roman"/>
              </a:rPr>
              <a:t>expected </a:t>
            </a:r>
            <a:r>
              <a:rPr dirty="0" sz="850" spc="265" b="1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850" spc="125" b="1">
                <a:solidFill>
                  <a:srgbClr val="727272"/>
                </a:solidFill>
                <a:latin typeface="Times New Roman"/>
                <a:cs typeface="Times New Roman"/>
              </a:rPr>
              <a:t>in.narc </a:t>
            </a:r>
            <a:r>
              <a:rPr dirty="0" sz="850" spc="85" b="1">
                <a:solidFill>
                  <a:srgbClr val="727272"/>
                </a:solidFill>
                <a:latin typeface="Times New Roman"/>
                <a:cs typeface="Times New Roman"/>
              </a:rPr>
              <a:t>povc..n:y:  </a:t>
            </a:r>
            <a:r>
              <a:rPr dirty="0" sz="850" spc="90" b="1">
                <a:solidFill>
                  <a:srgbClr val="838383"/>
                </a:solidFill>
                <a:latin typeface="Times New Roman"/>
                <a:cs typeface="Times New Roman"/>
              </a:rPr>
              <a:t>esti.In.ates </a:t>
            </a:r>
            <a:r>
              <a:rPr dirty="0" sz="850" spc="120" b="1">
                <a:solidFill>
                  <a:srgbClr val="5B5B5B"/>
                </a:solidFill>
                <a:latin typeface="Times New Roman"/>
                <a:cs typeface="Times New Roman"/>
              </a:rPr>
              <a:t>£or </a:t>
            </a:r>
            <a:r>
              <a:rPr dirty="0" sz="850" spc="245" b="1">
                <a:solidFill>
                  <a:srgbClr val="727272"/>
                </a:solidFill>
                <a:latin typeface="Times New Roman"/>
                <a:cs typeface="Times New Roman"/>
              </a:rPr>
              <a:t>semi-add </a:t>
            </a:r>
            <a:r>
              <a:rPr dirty="0" sz="850" spc="140" b="1">
                <a:solidFill>
                  <a:srgbClr val="5B5B5B"/>
                </a:solidFill>
                <a:latin typeface="Times New Roman"/>
                <a:cs typeface="Times New Roman"/>
              </a:rPr>
              <a:t>rural </a:t>
            </a:r>
            <a:r>
              <a:rPr dirty="0" sz="850" spc="235" b="1">
                <a:solidFill>
                  <a:srgbClr val="727272"/>
                </a:solidFill>
                <a:latin typeface="Times New Roman"/>
                <a:cs typeface="Times New Roman"/>
              </a:rPr>
              <a:t>souch </a:t>
            </a:r>
            <a:r>
              <a:rPr dirty="0" sz="850" spc="70" b="1">
                <a:solidFill>
                  <a:srgbClr val="5B5B5B"/>
                </a:solidFill>
                <a:latin typeface="Times New Roman"/>
                <a:cs typeface="Times New Roman"/>
              </a:rPr>
              <a:t>Iod.J</a:t>
            </a:r>
            <a:r>
              <a:rPr dirty="0" sz="850" spc="70" b="1">
                <a:solidFill>
                  <a:srgbClr val="838383"/>
                </a:solidFill>
                <a:latin typeface="Times New Roman"/>
                <a:cs typeface="Times New Roman"/>
              </a:rPr>
              <a:t>a </a:t>
            </a:r>
            <a:r>
              <a:rPr dirty="0" sz="850" spc="-35" b="1">
                <a:solidFill>
                  <a:srgbClr val="838383"/>
                </a:solidFill>
                <a:latin typeface="Times New Roman"/>
                <a:cs typeface="Times New Roman"/>
              </a:rPr>
              <a:t>,.  </a:t>
            </a:r>
            <a:r>
              <a:rPr dirty="0" sz="900" spc="295">
                <a:solidFill>
                  <a:srgbClr val="727272"/>
                </a:solidFill>
                <a:latin typeface="Times New Roman"/>
                <a:cs typeface="Times New Roman"/>
              </a:rPr>
              <a:t>1975-84.</a:t>
            </a:r>
            <a:r>
              <a:rPr dirty="0" sz="900" spc="-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40" i="1">
                <a:solidFill>
                  <a:srgbClr val="727272"/>
                </a:solidFill>
                <a:latin typeface="Times New Roman"/>
                <a:cs typeface="Times New Roman"/>
              </a:rPr>
              <a:t>Ca-,,,.bridge </a:t>
            </a:r>
            <a:r>
              <a:rPr dirty="0" sz="850" spc="125" i="1">
                <a:solidFill>
                  <a:srgbClr val="727272"/>
                </a:solidFill>
                <a:latin typeface="Times New Roman"/>
                <a:cs typeface="Times New Roman"/>
              </a:rPr>
              <a:t>Jou1--nal </a:t>
            </a:r>
            <a:r>
              <a:rPr dirty="0" sz="850" spc="114" i="1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850" spc="160" i="1">
                <a:solidFill>
                  <a:srgbClr val="727272"/>
                </a:solidFill>
                <a:latin typeface="Times New Roman"/>
                <a:cs typeface="Times New Roman"/>
              </a:rPr>
              <a:t>Econow,ics, 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fort.hcoming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(with </a:t>
            </a: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Raghav</a:t>
            </a:r>
            <a:r>
              <a:rPr dirty="0" sz="900" spc="-1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G</a:t>
            </a:r>
            <a:r>
              <a:rPr dirty="0" sz="900" spc="135">
                <a:solidFill>
                  <a:srgbClr val="A0A0A0"/>
                </a:solidFill>
                <a:latin typeface="Times New Roman"/>
                <a:cs typeface="Times New Roman"/>
              </a:rPr>
              <a:t>·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ruha).</a:t>
            </a:r>
            <a:endParaRPr sz="9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290"/>
              </a:spcBef>
            </a:pPr>
            <a:r>
              <a:rPr dirty="0" sz="850" spc="215" b="1">
                <a:solidFill>
                  <a:srgbClr val="727272"/>
                </a:solidFill>
                <a:latin typeface="Times New Roman"/>
                <a:cs typeface="Times New Roman"/>
              </a:rPr>
              <a:t>.Macy</a:t>
            </a:r>
            <a:r>
              <a:rPr dirty="0" sz="850" spc="65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50" b="1">
                <a:solidFill>
                  <a:srgbClr val="727272"/>
                </a:solidFill>
                <a:latin typeface="Times New Roman"/>
                <a:cs typeface="Times New Roman"/>
              </a:rPr>
              <a:t>Gillmore</a:t>
            </a:r>
            <a:endParaRPr sz="900">
              <a:latin typeface="Times New Roman"/>
              <a:cs typeface="Times New Roman"/>
            </a:endParaRPr>
          </a:p>
          <a:p>
            <a:pPr algn="just" marL="22860">
              <a:lnSpc>
                <a:spcPts val="1010"/>
              </a:lnSpc>
              <a:spcBef>
                <a:spcPts val="405"/>
              </a:spcBef>
            </a:pPr>
            <a:r>
              <a:rPr dirty="0" sz="850" spc="365" b="1">
                <a:solidFill>
                  <a:srgbClr val="727272"/>
                </a:solidFill>
                <a:latin typeface="Times New Roman"/>
                <a:cs typeface="Times New Roman"/>
              </a:rPr>
              <a:t>D </a:t>
            </a:r>
            <a:r>
              <a:rPr dirty="0" sz="850" spc="-65" b="1">
                <a:solidFill>
                  <a:srgbClr val="727272"/>
                </a:solidFill>
                <a:latin typeface="Times New Roman"/>
                <a:cs typeface="Times New Roman"/>
              </a:rPr>
              <a:t>rug</a:t>
            </a:r>
            <a:r>
              <a:rPr dirty="0" sz="850" spc="-65" b="1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850" spc="-50" b="1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850" spc="229" b="1">
                <a:solidFill>
                  <a:srgbClr val="5B5B5B"/>
                </a:solidFill>
                <a:latin typeface="Times New Roman"/>
                <a:cs typeface="Times New Roman"/>
              </a:rPr>
              <a:t>use </a:t>
            </a:r>
            <a:r>
              <a:rPr dirty="0" sz="750" spc="220" b="1">
                <a:solidFill>
                  <a:srgbClr val="727272"/>
                </a:solidFill>
                <a:latin typeface="Arial"/>
                <a:cs typeface="Arial"/>
              </a:rPr>
              <a:t>a</a:t>
            </a:r>
            <a:r>
              <a:rPr dirty="0" sz="750" spc="220" b="1">
                <a:solidFill>
                  <a:srgbClr val="424242"/>
                </a:solidFill>
                <a:latin typeface="Arial"/>
                <a:cs typeface="Arial"/>
              </a:rPr>
              <a:t>rn</a:t>
            </a:r>
            <a:r>
              <a:rPr dirty="0" sz="750" spc="220" b="1">
                <a:solidFill>
                  <a:srgbClr val="727272"/>
                </a:solidFill>
                <a:latin typeface="Arial"/>
                <a:cs typeface="Arial"/>
              </a:rPr>
              <a:t>ong</a:t>
            </a:r>
            <a:r>
              <a:rPr dirty="0" sz="850" spc="220" b="1">
                <a:solidFill>
                  <a:srgbClr val="5B5B5B"/>
                </a:solidFill>
                <a:latin typeface="Times New Roman"/>
                <a:cs typeface="Times New Roman"/>
              </a:rPr>
              <a:t>p </a:t>
            </a:r>
            <a:r>
              <a:rPr dirty="0" sz="850" spc="80" b="1">
                <a:solidFill>
                  <a:srgbClr val="5B5B5B"/>
                </a:solidFill>
                <a:latin typeface="Times New Roman"/>
                <a:cs typeface="Times New Roman"/>
              </a:rPr>
              <a:t>rcgna</a:t>
            </a:r>
            <a:r>
              <a:rPr dirty="0" sz="850" spc="80" b="1">
                <a:solidFill>
                  <a:srgbClr val="BCBCBC"/>
                </a:solidFill>
                <a:latin typeface="Times New Roman"/>
                <a:cs typeface="Times New Roman"/>
              </a:rPr>
              <a:t>_</a:t>
            </a:r>
            <a:r>
              <a:rPr dirty="0" sz="850" spc="80" b="1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dirty="0" sz="850" spc="-105" b="1">
                <a:solidFill>
                  <a:srgbClr val="727272"/>
                </a:solidFill>
                <a:latin typeface="Times New Roman"/>
                <a:cs typeface="Times New Roman"/>
              </a:rPr>
              <a:t>t:: </a:t>
            </a:r>
            <a:r>
              <a:rPr dirty="0" sz="850" spc="195" b="1">
                <a:solidFill>
                  <a:srgbClr val="727272"/>
                </a:solidFill>
                <a:latin typeface="Times New Roman"/>
                <a:cs typeface="Times New Roman"/>
              </a:rPr>
              <a:t>adolescents.</a:t>
            </a:r>
            <a:endParaRPr sz="850">
              <a:latin typeface="Times New Roman"/>
              <a:cs typeface="Times New Roman"/>
            </a:endParaRPr>
          </a:p>
          <a:p>
            <a:pPr algn="just" marL="22225" marR="78105" indent="-10160">
              <a:lnSpc>
                <a:spcPts val="1000"/>
              </a:lnSpc>
              <a:spcBef>
                <a:spcPts val="40"/>
              </a:spcBef>
            </a:pPr>
            <a:r>
              <a:rPr dirty="0" sz="850" spc="204" i="1">
                <a:solidFill>
                  <a:srgbClr val="727272"/>
                </a:solidFill>
                <a:latin typeface="Times New Roman"/>
                <a:cs typeface="Times New Roman"/>
              </a:rPr>
              <a:t>J</a:t>
            </a:r>
            <a:r>
              <a:rPr dirty="0" sz="850" spc="-11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-145" i="1">
                <a:solidFill>
                  <a:srgbClr val="727272"/>
                </a:solidFill>
                <a:latin typeface="Times New Roman"/>
                <a:cs typeface="Times New Roman"/>
              </a:rPr>
              <a:t>ou</a:t>
            </a:r>
            <a:r>
              <a:rPr dirty="0" sz="850" spc="-145" i="1">
                <a:solidFill>
                  <a:srgbClr val="BCBCBC"/>
                </a:solidFill>
                <a:latin typeface="Times New Roman"/>
                <a:cs typeface="Times New Roman"/>
              </a:rPr>
              <a:t>-  </a:t>
            </a:r>
            <a:r>
              <a:rPr dirty="0" sz="850" spc="340" i="1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dirty="0" sz="850" spc="13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27272"/>
                </a:solidFill>
                <a:latin typeface="Times New Roman"/>
                <a:cs typeface="Times New Roman"/>
              </a:rPr>
              <a:t>at</a:t>
            </a:r>
            <a:r>
              <a:rPr dirty="0" sz="850" spc="12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70" i="1">
                <a:solidFill>
                  <a:srgbClr val="5B5B5B"/>
                </a:solidFill>
                <a:latin typeface="Times New Roman"/>
                <a:cs typeface="Times New Roman"/>
              </a:rPr>
              <a:t>ofCons,-,tt:ing</a:t>
            </a:r>
            <a:r>
              <a:rPr dirty="0" sz="850" spc="-45" i="1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220" i="1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850" spc="49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90" i="1">
                <a:solidFill>
                  <a:srgbClr val="727272"/>
                </a:solidFill>
                <a:latin typeface="Times New Roman"/>
                <a:cs typeface="Times New Roman"/>
              </a:rPr>
              <a:t>Clin,caJ</a:t>
            </a:r>
            <a:r>
              <a:rPr dirty="0" sz="850" spc="17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45" i="1">
                <a:solidFill>
                  <a:srgbClr val="727272"/>
                </a:solidFill>
                <a:latin typeface="Times New Roman"/>
                <a:cs typeface="Times New Roman"/>
              </a:rPr>
              <a:t>Psychology  </a:t>
            </a:r>
            <a:r>
              <a:rPr dirty="0" sz="900" spc="-10">
                <a:solidFill>
                  <a:srgbClr val="727272"/>
                </a:solidFill>
                <a:latin typeface="Times New Roman"/>
                <a:cs typeface="Times New Roman"/>
              </a:rPr>
              <a:t>58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:40 2 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-4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0 7 </a:t>
            </a:r>
            <a:r>
              <a:rPr dirty="0" sz="900" spc="20">
                <a:solidFill>
                  <a:srgbClr val="343434"/>
                </a:solidFill>
                <a:latin typeface="Times New Roman"/>
                <a:cs typeface="Times New Roman"/>
              </a:rPr>
              <a:t>. </a:t>
            </a:r>
            <a:r>
              <a:rPr dirty="0" sz="900" spc="225">
                <a:solidFill>
                  <a:srgbClr val="727272"/>
                </a:solidFill>
                <a:latin typeface="Times New Roman"/>
                <a:cs typeface="Times New Roman"/>
              </a:rPr>
              <a:t>l.990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(with </a:t>
            </a:r>
            <a:r>
              <a:rPr dirty="0" sz="950" spc="250">
                <a:solidFill>
                  <a:srgbClr val="727272"/>
                </a:solidFill>
                <a:latin typeface="Times New Roman"/>
                <a:cs typeface="Times New Roman"/>
              </a:rPr>
              <a:t>L.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Gilchrist </a:t>
            </a:r>
            <a:r>
              <a:rPr dirty="0" sz="900" spc="22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900" spc="-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5B5B5B"/>
                </a:solidFill>
                <a:latin typeface="Times New Roman"/>
                <a:cs typeface="Times New Roman"/>
              </a:rPr>
              <a:t>J</a:t>
            </a:r>
            <a:r>
              <a:rPr dirty="0" sz="900" spc="155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dirty="0" sz="900" spc="155">
                <a:solidFill>
                  <a:srgbClr val="5B5B5B"/>
                </a:solidFill>
                <a:latin typeface="Times New Roman"/>
                <a:cs typeface="Times New Roman"/>
              </a:rPr>
              <a:t>J.  </a:t>
            </a: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Lohr).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4593" y="7638730"/>
            <a:ext cx="32194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240" algn="l"/>
              </a:tabLst>
            </a:pPr>
            <a:r>
              <a:rPr dirty="0" sz="800" spc="20" b="1">
                <a:solidFill>
                  <a:srgbClr val="727272"/>
                </a:solidFill>
                <a:latin typeface="Arial"/>
                <a:cs typeface="Arial"/>
              </a:rPr>
              <a:t>Con"l..n </a:t>
            </a:r>
            <a:r>
              <a:rPr dirty="0" sz="800" spc="-145" b="1">
                <a:solidFill>
                  <a:srgbClr val="727272"/>
                </a:solidFill>
                <a:latin typeface="Arial"/>
                <a:cs typeface="Arial"/>
              </a:rPr>
              <a:t>"l1.:</a:t>
            </a:r>
            <a:r>
              <a:rPr dirty="0" sz="800" spc="-145" b="1">
                <a:solidFill>
                  <a:srgbClr val="424242"/>
                </a:solidFill>
                <a:latin typeface="Arial"/>
                <a:cs typeface="Arial"/>
              </a:rPr>
              <a:t>u    </a:t>
            </a:r>
            <a:r>
              <a:rPr dirty="0" sz="800" spc="-165" b="1">
                <a:solidFill>
                  <a:srgbClr val="BCBCBC"/>
                </a:solidFill>
                <a:latin typeface="Arial"/>
                <a:cs typeface="Arial"/>
              </a:rPr>
              <a:t>,</a:t>
            </a:r>
            <a:r>
              <a:rPr dirty="0" sz="800" spc="-165" b="1">
                <a:solidFill>
                  <a:srgbClr val="727272"/>
                </a:solidFill>
                <a:latin typeface="Arial"/>
                <a:cs typeface="Arial"/>
              </a:rPr>
              <a:t>1i        </a:t>
            </a:r>
            <a:r>
              <a:rPr dirty="0" sz="800" spc="-110" b="1">
                <a:solidFill>
                  <a:srgbClr val="727272"/>
                </a:solidFill>
                <a:latin typeface="Arial"/>
                <a:cs typeface="Arial"/>
              </a:rPr>
              <a:t>c   a  </a:t>
            </a:r>
            <a:r>
              <a:rPr dirty="0" sz="800" spc="-60" b="1">
                <a:solidFill>
                  <a:srgbClr val="727272"/>
                </a:solidFill>
                <a:latin typeface="Arial"/>
                <a:cs typeface="Arial"/>
              </a:rPr>
              <a:t>ti </a:t>
            </a:r>
            <a:r>
              <a:rPr dirty="0" sz="800" spc="100" b="1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800" spc="-120" b="1">
                <a:solidFill>
                  <a:srgbClr val="727272"/>
                </a:solidFill>
                <a:latin typeface="Arial"/>
                <a:cs typeface="Arial"/>
              </a:rPr>
              <a:t>o</a:t>
            </a:r>
            <a:r>
              <a:rPr dirty="0" sz="800" spc="-85" b="1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800" spc="-120" b="1">
                <a:solidFill>
                  <a:srgbClr val="727272"/>
                </a:solidFill>
                <a:latin typeface="Arial"/>
                <a:cs typeface="Arial"/>
              </a:rPr>
              <a:t>o      </a:t>
            </a:r>
            <a:r>
              <a:rPr dirty="0" sz="800" spc="-80" b="1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800" spc="-120" b="1">
                <a:solidFill>
                  <a:srgbClr val="727272"/>
                </a:solidFill>
                <a:latin typeface="Arial"/>
                <a:cs typeface="Arial"/>
              </a:rPr>
              <a:t>and	</a:t>
            </a:r>
            <a:r>
              <a:rPr dirty="0" sz="750" spc="-100" b="1">
                <a:solidFill>
                  <a:srgbClr val="727272"/>
                </a:solidFill>
                <a:latin typeface="Arial"/>
                <a:cs typeface="Arial"/>
              </a:rPr>
              <a:t>c </a:t>
            </a:r>
            <a:r>
              <a:rPr dirty="0" sz="750" spc="-110" b="1">
                <a:solidFill>
                  <a:srgbClr val="727272"/>
                </a:solidFill>
                <a:latin typeface="Arial"/>
                <a:cs typeface="Arial"/>
              </a:rPr>
              <a:t>o n </a:t>
            </a:r>
            <a:r>
              <a:rPr dirty="0" sz="750" spc="-50" b="1">
                <a:solidFill>
                  <a:srgbClr val="727272"/>
                </a:solidFill>
                <a:latin typeface="Arial"/>
                <a:cs typeface="Arial"/>
              </a:rPr>
              <a:t>, </a:t>
            </a:r>
            <a:r>
              <a:rPr dirty="0" sz="750" spc="25" b="1">
                <a:solidFill>
                  <a:srgbClr val="727272"/>
                </a:solidFill>
                <a:latin typeface="Arial"/>
                <a:cs typeface="Arial"/>
              </a:rPr>
              <a:t>.rn.u</a:t>
            </a:r>
            <a:r>
              <a:rPr dirty="0" sz="750" spc="25" b="1">
                <a:solidFill>
                  <a:srgbClr val="A0A0A0"/>
                </a:solidFill>
                <a:latin typeface="Arial"/>
                <a:cs typeface="Arial"/>
              </a:rPr>
              <a:t>.</a:t>
            </a:r>
            <a:r>
              <a:rPr dirty="0" sz="750" spc="25" b="1">
                <a:solidFill>
                  <a:srgbClr val="5B5B5B"/>
                </a:solidFill>
                <a:latin typeface="Arial"/>
                <a:cs typeface="Arial"/>
              </a:rPr>
              <a:t>n </a:t>
            </a:r>
            <a:r>
              <a:rPr dirty="0" sz="750" spc="35" b="1">
                <a:solidFill>
                  <a:srgbClr val="5B5B5B"/>
                </a:solidFill>
                <a:latin typeface="Arial"/>
                <a:cs typeface="Arial"/>
              </a:rPr>
              <a:t>.ity </a:t>
            </a:r>
            <a:r>
              <a:rPr dirty="0" sz="800" spc="-75" b="1">
                <a:solidFill>
                  <a:srgbClr val="424242"/>
                </a:solidFill>
                <a:latin typeface="Arial"/>
                <a:cs typeface="Arial"/>
              </a:rPr>
              <a:t>i</a:t>
            </a:r>
            <a:r>
              <a:rPr dirty="0" sz="800" spc="-75" b="1">
                <a:solidFill>
                  <a:srgbClr val="727272"/>
                </a:solidFill>
                <a:latin typeface="Arial"/>
                <a:cs typeface="Arial"/>
              </a:rPr>
              <a:t>-1"1.t:eg </a:t>
            </a:r>
            <a:r>
              <a:rPr dirty="0" sz="800" spc="-130" b="1">
                <a:solidFill>
                  <a:srgbClr val="727272"/>
                </a:solidFill>
                <a:latin typeface="Arial"/>
                <a:cs typeface="Arial"/>
              </a:rPr>
              <a:t>r:-a  </a:t>
            </a:r>
            <a:r>
              <a:rPr dirty="0" sz="800" spc="-95" b="1">
                <a:solidFill>
                  <a:srgbClr val="727272"/>
                </a:solidFill>
                <a:latin typeface="Arial"/>
                <a:cs typeface="Arial"/>
              </a:rPr>
              <a:t>ti </a:t>
            </a:r>
            <a:r>
              <a:rPr dirty="0" sz="800" spc="-190" b="1">
                <a:solidFill>
                  <a:srgbClr val="727272"/>
                </a:solidFill>
                <a:latin typeface="Arial"/>
                <a:cs typeface="Arial"/>
              </a:rPr>
              <a:t>o n</a:t>
            </a:r>
            <a:r>
              <a:rPr dirty="0" sz="800" spc="-165" b="1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800" spc="-105" b="1">
                <a:solidFill>
                  <a:srgbClr val="727272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5943" y="7760607"/>
            <a:ext cx="32353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0345" algn="l"/>
              </a:tabLst>
            </a:pPr>
            <a:r>
              <a:rPr dirty="0" sz="750" spc="-165">
                <a:solidFill>
                  <a:srgbClr val="727272"/>
                </a:solidFill>
                <a:latin typeface="Arial"/>
                <a:cs typeface="Arial"/>
              </a:rPr>
              <a:t>an	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ru-ialysis </a:t>
            </a:r>
            <a:r>
              <a:rPr dirty="0" sz="900" spc="90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900" spc="95">
                <a:solidFill>
                  <a:srgbClr val="727272"/>
                </a:solidFill>
                <a:latin typeface="Times New Roman"/>
                <a:cs typeface="Times New Roman"/>
              </a:rPr>
              <a:t>t:he </a:t>
            </a:r>
            <a:r>
              <a:rPr dirty="0" sz="900" spc="145">
                <a:solidFill>
                  <a:srgbClr val="838383"/>
                </a:solidFill>
                <a:latin typeface="Times New Roman"/>
                <a:cs typeface="Times New Roman"/>
              </a:rPr>
              <a:t>co </a:t>
            </a:r>
            <a:r>
              <a:rPr dirty="0" sz="900" spc="45">
                <a:solidFill>
                  <a:srgbClr val="838383"/>
                </a:solidFill>
                <a:latin typeface="Times New Roman"/>
                <a:cs typeface="Times New Roman"/>
              </a:rPr>
              <a:t>m.Ln </a:t>
            </a:r>
            <a:r>
              <a:rPr dirty="0" sz="900" spc="45">
                <a:solidFill>
                  <a:srgbClr val="5B5B5B"/>
                </a:solidFill>
                <a:latin typeface="Times New Roman"/>
                <a:cs typeface="Times New Roman"/>
              </a:rPr>
              <a:t>u n </a:t>
            </a:r>
            <a:r>
              <a:rPr dirty="0" sz="900" spc="30">
                <a:solidFill>
                  <a:srgbClr val="5B5B5B"/>
                </a:solidFill>
                <a:latin typeface="Times New Roman"/>
                <a:cs typeface="Times New Roman"/>
              </a:rPr>
              <a:t>ica </a:t>
            </a:r>
            <a:r>
              <a:rPr dirty="0" sz="900" spc="20">
                <a:solidFill>
                  <a:srgbClr val="5B5B5B"/>
                </a:solidFill>
                <a:latin typeface="Times New Roman"/>
                <a:cs typeface="Times New Roman"/>
              </a:rPr>
              <a:t>ti </a:t>
            </a:r>
            <a:r>
              <a:rPr dirty="0" sz="900" spc="45">
                <a:solidFill>
                  <a:srgbClr val="5B5B5B"/>
                </a:solidFill>
                <a:latin typeface="Times New Roman"/>
                <a:cs typeface="Times New Roman"/>
              </a:rPr>
              <a:t>o n </a:t>
            </a:r>
            <a:r>
              <a:rPr dirty="0" sz="900" spc="155">
                <a:solidFill>
                  <a:srgbClr val="5B5B5B"/>
                </a:solidFill>
                <a:latin typeface="Times New Roman"/>
                <a:cs typeface="Times New Roman"/>
              </a:rPr>
              <a:t>bc.havior</a:t>
            </a:r>
            <a:r>
              <a:rPr dirty="0" sz="900" spc="-4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6546" y="7887325"/>
            <a:ext cx="3094355" cy="290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6350">
              <a:lnSpc>
                <a:spcPts val="1000"/>
              </a:lnSpc>
              <a:spcBef>
                <a:spcPts val="204"/>
              </a:spcBef>
              <a:buChar char="•"/>
              <a:tabLst>
                <a:tab pos="112395" algn="l"/>
              </a:tabLst>
            </a:pPr>
            <a:r>
              <a:rPr dirty="0" sz="900" spc="125">
                <a:solidFill>
                  <a:srgbClr val="5B5B5B"/>
                </a:solidFill>
                <a:latin typeface="Times New Roman"/>
                <a:cs typeface="Times New Roman"/>
              </a:rPr>
              <a:t>evvcor.ners.</a:t>
            </a:r>
            <a:r>
              <a:rPr dirty="0" sz="900" spc="-5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185" i="1">
                <a:solidFill>
                  <a:srgbClr val="727272"/>
                </a:solidFill>
                <a:latin typeface="Times New Roman"/>
                <a:cs typeface="Times New Roman"/>
              </a:rPr>
              <a:t>Jo,,,,rnalmn</a:t>
            </a:r>
            <a:r>
              <a:rPr dirty="0" sz="850" spc="4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20" i="1">
                <a:solidFill>
                  <a:srgbClr val="727272"/>
                </a:solidFill>
                <a:latin typeface="Times New Roman"/>
                <a:cs typeface="Times New Roman"/>
              </a:rPr>
              <a:t>Quarcerly</a:t>
            </a:r>
            <a:r>
              <a:rPr dirty="0" sz="850" spc="2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85">
                <a:solidFill>
                  <a:srgbClr val="5B5B5B"/>
                </a:solidFill>
                <a:latin typeface="Times New Roman"/>
                <a:cs typeface="Times New Roman"/>
              </a:rPr>
              <a:t>18:644- </a:t>
            </a:r>
            <a:r>
              <a:rPr dirty="0" sz="900" spc="2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656.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335">
                <a:solidFill>
                  <a:srgbClr val="727272"/>
                </a:solidFill>
                <a:latin typeface="Times New Roman"/>
                <a:cs typeface="Times New Roman"/>
              </a:rPr>
              <a:t>1991</a:t>
            </a:r>
            <a:r>
              <a:rPr dirty="0" sz="900" spc="-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27272"/>
                </a:solidFill>
                <a:latin typeface="Times New Roman"/>
                <a:cs typeface="Times New Roman"/>
              </a:rPr>
              <a:t>(with</a:t>
            </a:r>
            <a:r>
              <a:rPr dirty="0" sz="85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27272"/>
                </a:solidFill>
                <a:latin typeface="Times New Roman"/>
                <a:cs typeface="Times New Roman"/>
              </a:rPr>
              <a:t>Ke</a:t>
            </a:r>
            <a:r>
              <a:rPr dirty="0" sz="900" spc="155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900" spc="155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155">
                <a:solidFill>
                  <a:srgbClr val="5B5B5B"/>
                </a:solidFill>
                <a:latin typeface="Times New Roman"/>
                <a:cs typeface="Times New Roman"/>
              </a:rPr>
              <a:t>thcr</a:t>
            </a:r>
            <a:r>
              <a:rPr dirty="0" sz="900" spc="-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285">
                <a:solidFill>
                  <a:srgbClr val="5B5B5B"/>
                </a:solidFill>
                <a:latin typeface="Arial"/>
                <a:cs typeface="Arial"/>
              </a:rPr>
              <a:t>R.</a:t>
            </a:r>
            <a:r>
              <a:rPr dirty="0" sz="850" spc="-4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St:amm).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5846" y="8194658"/>
            <a:ext cx="12922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85" b="1">
                <a:solidFill>
                  <a:srgbClr val="727272"/>
                </a:solidFill>
                <a:latin typeface="Times New Roman"/>
                <a:cs typeface="Times New Roman"/>
              </a:rPr>
              <a:t>Susan </a:t>
            </a:r>
            <a:r>
              <a:rPr dirty="0" sz="850" spc="254" b="1">
                <a:solidFill>
                  <a:srgbClr val="727272"/>
                </a:solidFill>
                <a:latin typeface="Times New Roman"/>
                <a:cs typeface="Times New Roman"/>
              </a:rPr>
              <a:t>B.</a:t>
            </a:r>
            <a:r>
              <a:rPr dirty="0" sz="850" spc="-70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85" b="1">
                <a:solidFill>
                  <a:srgbClr val="727272"/>
                </a:solidFill>
                <a:latin typeface="Times New Roman"/>
                <a:cs typeface="Times New Roman"/>
              </a:rPr>
              <a:t>Hanley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5995" y="8164299"/>
            <a:ext cx="16129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210">
                <a:solidFill>
                  <a:srgbClr val="CACACA"/>
                </a:solidFill>
                <a:latin typeface="Arial"/>
                <a:cs typeface="Arial"/>
              </a:rPr>
              <a:t>,.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4577" y="8364055"/>
            <a:ext cx="3202305" cy="67691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7780" marR="5080">
              <a:lnSpc>
                <a:spcPts val="1000"/>
              </a:lnSpc>
              <a:spcBef>
                <a:spcPts val="254"/>
              </a:spcBef>
            </a:pPr>
            <a:r>
              <a:rPr dirty="0" sz="900" spc="310">
                <a:solidFill>
                  <a:srgbClr val="838383"/>
                </a:solidFill>
                <a:latin typeface="Times New Roman"/>
                <a:cs typeface="Times New Roman"/>
              </a:rPr>
              <a:t>Tbe</a:t>
            </a:r>
            <a:r>
              <a:rPr dirty="0" sz="900" spc="7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5B5B5B"/>
                </a:solidFill>
                <a:latin typeface="Times New Roman"/>
                <a:cs typeface="Times New Roman"/>
              </a:rPr>
              <a:t>rclationsh.ip</a:t>
            </a:r>
            <a:r>
              <a:rPr dirty="0" sz="900" spc="18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of"education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50" spc="260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950" spc="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838383"/>
                </a:solidFill>
                <a:latin typeface="Times New Roman"/>
                <a:cs typeface="Times New Roman"/>
              </a:rPr>
              <a:t>econo</a:t>
            </a:r>
            <a:r>
              <a:rPr dirty="0" sz="900" spc="-105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5B5B5B"/>
                </a:solidFill>
                <a:latin typeface="Times New Roman"/>
                <a:cs typeface="Times New Roman"/>
              </a:rPr>
              <a:t>mic  </a:t>
            </a:r>
            <a:r>
              <a:rPr dirty="0" sz="900" spc="65">
                <a:solidFill>
                  <a:srgbClr val="727272"/>
                </a:solidFill>
                <a:latin typeface="Times New Roman"/>
                <a:cs typeface="Times New Roman"/>
              </a:rPr>
              <a:t>gro-...vch:</a:t>
            </a:r>
            <a:r>
              <a:rPr dirty="0" sz="90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"The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case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5B5B5B"/>
                </a:solidFill>
                <a:latin typeface="Times New Roman"/>
                <a:cs typeface="Times New Roman"/>
              </a:rPr>
              <a:t>Japan.</a:t>
            </a:r>
            <a:r>
              <a:rPr dirty="0" sz="900" spc="1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900" spc="254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145" i="1">
                <a:solidFill>
                  <a:srgbClr val="838383"/>
                </a:solidFill>
                <a:latin typeface="Times New Roman"/>
                <a:cs typeface="Times New Roman"/>
              </a:rPr>
              <a:t>Ed,-</a:t>
            </a:r>
            <a:r>
              <a:rPr dirty="0" sz="850" spc="85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135" i="1">
                <a:solidFill>
                  <a:srgbClr val="838383"/>
                </a:solidFill>
                <a:latin typeface="Times New Roman"/>
                <a:cs typeface="Times New Roman"/>
              </a:rPr>
              <a:t>cat:ion</a:t>
            </a:r>
            <a:r>
              <a:rPr dirty="0" sz="850" spc="65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727272"/>
                </a:solidFill>
                <a:latin typeface="Times New Roman"/>
                <a:cs typeface="Times New Roman"/>
              </a:rPr>
              <a:t>and  </a:t>
            </a:r>
            <a:r>
              <a:rPr dirty="0" sz="850" spc="185" i="1">
                <a:solidFill>
                  <a:srgbClr val="727272"/>
                </a:solidFill>
                <a:latin typeface="Times New Roman"/>
                <a:cs typeface="Times New Roman"/>
              </a:rPr>
              <a:t>Econo,nio </a:t>
            </a:r>
            <a:r>
              <a:rPr dirty="0" sz="850" spc="180" i="1">
                <a:solidFill>
                  <a:srgbClr val="727272"/>
                </a:solidFill>
                <a:latin typeface="Times New Roman"/>
                <a:cs typeface="Times New Roman"/>
              </a:rPr>
              <a:t>Devclop,nen,: </a:t>
            </a:r>
            <a:r>
              <a:rPr dirty="0" sz="850" spc="215" i="1">
                <a:solidFill>
                  <a:srgbClr val="727272"/>
                </a:solidFill>
                <a:latin typeface="Times New Roman"/>
                <a:cs typeface="Times New Roman"/>
              </a:rPr>
              <a:t>Since </a:t>
            </a:r>
            <a:r>
              <a:rPr dirty="0" sz="900" spc="70" i="1">
                <a:solidFill>
                  <a:srgbClr val="727272"/>
                </a:solidFill>
                <a:latin typeface="Times New Roman"/>
                <a:cs typeface="Times New Roman"/>
              </a:rPr>
              <a:t>t:he </a:t>
            </a:r>
            <a:r>
              <a:rPr dirty="0" sz="850" spc="225" i="1">
                <a:solidFill>
                  <a:srgbClr val="727272"/>
                </a:solidFill>
                <a:latin typeface="Times New Roman"/>
                <a:cs typeface="Times New Roman"/>
              </a:rPr>
              <a:t>Industrial  </a:t>
            </a:r>
            <a:r>
              <a:rPr dirty="0" sz="850" spc="120" i="1">
                <a:solidFill>
                  <a:srgbClr val="727272"/>
                </a:solidFill>
                <a:latin typeface="Times New Roman"/>
                <a:cs typeface="Times New Roman"/>
              </a:rPr>
              <a:t>Revoluti&lt;Jn-</a:t>
            </a:r>
            <a:r>
              <a:rPr dirty="0" sz="850" spc="5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(Gabriel</a:t>
            </a:r>
            <a:r>
              <a:rPr dirty="0" sz="9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Tortella,</a:t>
            </a:r>
            <a:r>
              <a:rPr dirty="0" sz="90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838383"/>
                </a:solidFill>
                <a:latin typeface="Times New Roman"/>
                <a:cs typeface="Times New Roman"/>
              </a:rPr>
              <a:t>e</a:t>
            </a:r>
            <a:r>
              <a:rPr dirty="0" sz="900" spc="-20">
                <a:solidFill>
                  <a:srgbClr val="5B5B5B"/>
                </a:solidFill>
                <a:latin typeface="Times New Roman"/>
                <a:cs typeface="Times New Roman"/>
              </a:rPr>
              <a:t>d</a:t>
            </a:r>
            <a:r>
              <a:rPr dirty="0" sz="900" spc="17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727272"/>
                </a:solidFill>
                <a:latin typeface="Times New Roman"/>
                <a:cs typeface="Times New Roman"/>
              </a:rPr>
              <a:t>.</a:t>
            </a:r>
            <a:r>
              <a:rPr dirty="0" sz="900" spc="-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).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69"/>
              </a:lnSpc>
            </a:pPr>
            <a:r>
              <a:rPr dirty="0" sz="900" spc="30">
                <a:solidFill>
                  <a:srgbClr val="727272"/>
                </a:solidFill>
                <a:latin typeface="Times New Roman"/>
                <a:cs typeface="Times New Roman"/>
              </a:rPr>
              <a:t>V</a:t>
            </a:r>
            <a:r>
              <a:rPr dirty="0" sz="9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aJc</a:t>
            </a:r>
            <a:r>
              <a:rPr dirty="0" sz="900" spc="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n</a:t>
            </a:r>
            <a:r>
              <a:rPr dirty="0" sz="900" spc="-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dirty="0" sz="900" spc="-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900" spc="65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90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:</a:t>
            </a:r>
            <a:r>
              <a:rPr dirty="0" sz="90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727272"/>
                </a:solidFill>
                <a:latin typeface="Times New Roman"/>
                <a:cs typeface="Times New Roman"/>
              </a:rPr>
              <a:t>G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e.r</a:t>
            </a:r>
            <a:r>
              <a:rPr dirty="0" sz="900" spc="-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a</a:t>
            </a:r>
            <a:r>
              <a:rPr dirty="0" sz="90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li</a:t>
            </a:r>
            <a:r>
              <a:rPr dirty="0" sz="900" spc="-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727272"/>
                </a:solidFill>
                <a:latin typeface="Times New Roman"/>
                <a:cs typeface="Times New Roman"/>
              </a:rPr>
              <a:t>cat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Valenciana.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5B5B5B"/>
                </a:solidFill>
                <a:latin typeface="Times New Roman"/>
                <a:cs typeface="Times New Roman"/>
              </a:rPr>
              <a:t>199</a:t>
            </a:r>
            <a:r>
              <a:rPr dirty="0" sz="900" spc="-10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5B5B5B"/>
                </a:solidFill>
                <a:latin typeface="Times New Roman"/>
                <a:cs typeface="Times New Roman"/>
              </a:rPr>
              <a:t>0</a:t>
            </a:r>
            <a:r>
              <a:rPr dirty="0" sz="900" spc="16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8866" y="1329710"/>
            <a:ext cx="3736975" cy="628523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93345" marR="5080" indent="19685">
              <a:lnSpc>
                <a:spcPct val="89500"/>
              </a:lnSpc>
              <a:spcBef>
                <a:spcPts val="215"/>
              </a:spcBef>
              <a:tabLst>
                <a:tab pos="3601085" algn="l"/>
              </a:tabLst>
            </a:pPr>
            <a:r>
              <a:rPr dirty="0" baseline="3267" sz="1275" spc="135" b="1">
                <a:solidFill>
                  <a:srgbClr val="727272"/>
                </a:solidFill>
                <a:latin typeface="Times New Roman"/>
                <a:cs typeface="Times New Roman"/>
              </a:rPr>
              <a:t>Contit"l</a:t>
            </a:r>
            <a:r>
              <a:rPr dirty="0" baseline="3267" sz="1275" spc="-120" b="1">
                <a:solidFill>
                  <a:srgbClr val="727272"/>
                </a:solidFill>
                <a:latin typeface="Times New Roman"/>
                <a:cs typeface="Times New Roman"/>
              </a:rPr>
              <a:t>1</a:t>
            </a:r>
            <a:r>
              <a:rPr dirty="0" baseline="3267" sz="1275" spc="-157" b="1">
                <a:solidFill>
                  <a:srgbClr val="838383"/>
                </a:solidFill>
                <a:latin typeface="Times New Roman"/>
                <a:cs typeface="Times New Roman"/>
              </a:rPr>
              <a:t>.</a:t>
            </a:r>
            <a:r>
              <a:rPr dirty="0" baseline="3703" sz="1125" spc="104" b="1">
                <a:solidFill>
                  <a:srgbClr val="727272"/>
                </a:solidFill>
                <a:latin typeface="Arial"/>
                <a:cs typeface="Arial"/>
              </a:rPr>
              <a:t>.1irt</a:t>
            </a:r>
            <a:r>
              <a:rPr dirty="0" baseline="3703" sz="1125" spc="187" b="1">
                <a:solidFill>
                  <a:srgbClr val="727272"/>
                </a:solidFill>
                <a:latin typeface="Arial"/>
                <a:cs typeface="Arial"/>
              </a:rPr>
              <a:t>g</a:t>
            </a:r>
            <a:r>
              <a:rPr dirty="0" baseline="3703" sz="1125" spc="150" b="1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baseline="3267" sz="1275" spc="127" b="1">
                <a:solidFill>
                  <a:srgbClr val="727272"/>
                </a:solidFill>
                <a:latin typeface="Times New Roman"/>
                <a:cs typeface="Times New Roman"/>
              </a:rPr>
              <a:t>u..nsaf</a:t>
            </a:r>
            <a:r>
              <a:rPr dirty="0" baseline="3267" sz="1275" spc="150" b="1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baseline="3267" sz="1275" spc="135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322" b="1">
                <a:solidFill>
                  <a:srgbClr val="838383"/>
                </a:solidFill>
                <a:latin typeface="Times New Roman"/>
                <a:cs typeface="Times New Roman"/>
              </a:rPr>
              <a:t>sex</a:t>
            </a:r>
            <a:r>
              <a:rPr dirty="0" baseline="3267" sz="1275" spc="247" b="1">
                <a:solidFill>
                  <a:srgbClr val="838383"/>
                </a:solidFill>
                <a:latin typeface="Times New Roman"/>
                <a:cs typeface="Times New Roman"/>
              </a:rPr>
              <a:t>:</a:t>
            </a:r>
            <a:r>
              <a:rPr dirty="0" baseline="3267" sz="1275" spc="112" b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277" b="1">
                <a:solidFill>
                  <a:srgbClr val="727272"/>
                </a:solidFill>
                <a:latin typeface="Times New Roman"/>
                <a:cs typeface="Times New Roman"/>
              </a:rPr>
              <a:t>assessing</a:t>
            </a:r>
            <a:r>
              <a:rPr dirty="0" baseline="3267" sz="1275" spc="127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315" b="1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r>
              <a:rPr dirty="0" baseline="3267" sz="1275" spc="284" b="1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dirty="0" baseline="3267" sz="1275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-157" b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307" b="1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dirty="0" baseline="3267" sz="1275" spc="359" b="1">
                <a:solidFill>
                  <a:srgbClr val="838383"/>
                </a:solidFill>
                <a:latin typeface="Times New Roman"/>
                <a:cs typeface="Times New Roman"/>
              </a:rPr>
              <a:t>e</a:t>
            </a:r>
            <a:r>
              <a:rPr dirty="0" baseline="3267" sz="1275" spc="277" b="1">
                <a:solidFill>
                  <a:srgbClr val="838383"/>
                </a:solidFill>
                <a:latin typeface="Times New Roman"/>
                <a:cs typeface="Times New Roman"/>
              </a:rPr>
              <a:t>e</a:t>
            </a:r>
            <a:r>
              <a:rPr dirty="0" baseline="3267" sz="1275" spc="359" b="1">
                <a:solidFill>
                  <a:srgbClr val="838383"/>
                </a:solidFill>
                <a:latin typeface="Times New Roman"/>
                <a:cs typeface="Times New Roman"/>
              </a:rPr>
              <a:t>d</a:t>
            </a:r>
            <a:r>
              <a:rPr dirty="0" baseline="3267" sz="1275" b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-22" b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baseline="3267" sz="1275" spc="337" b="1">
                <a:solidFill>
                  <a:srgbClr val="838383"/>
                </a:solidFill>
                <a:latin typeface="Times New Roman"/>
                <a:cs typeface="Times New Roman"/>
              </a:rPr>
              <a:t>tOr</a:t>
            </a:r>
            <a:r>
              <a:rPr dirty="0" baseline="3267" sz="1275" b="1">
                <a:solidFill>
                  <a:srgbClr val="838383"/>
                </a:solidFill>
                <a:latin typeface="Times New Roman"/>
                <a:cs typeface="Times New Roman"/>
              </a:rPr>
              <a:t>	</a:t>
            </a:r>
            <a:r>
              <a:rPr dirty="0" sz="900" spc="210">
                <a:solidFill>
                  <a:srgbClr val="838383"/>
                </a:solidFill>
                <a:latin typeface="Times New Roman"/>
                <a:cs typeface="Times New Roman"/>
              </a:rPr>
              <a:t>C  </a:t>
            </a:r>
            <a:r>
              <a:rPr dirty="0" sz="900" spc="320">
                <a:solidFill>
                  <a:srgbClr val="727272"/>
                </a:solidFill>
                <a:latin typeface="Times New Roman"/>
                <a:cs typeface="Times New Roman"/>
              </a:rPr>
              <a:t>AIDS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p.-evention </a:t>
            </a:r>
            <a:r>
              <a:rPr dirty="0" sz="900" spc="200">
                <a:solidFill>
                  <a:srgbClr val="838383"/>
                </a:solidFill>
                <a:latin typeface="Times New Roman"/>
                <a:cs typeface="Times New Roman"/>
              </a:rPr>
              <a:t>counseling. </a:t>
            </a:r>
            <a:r>
              <a:rPr dirty="0" sz="850" spc="204" i="1">
                <a:solidFill>
                  <a:srgbClr val="727272"/>
                </a:solidFill>
                <a:latin typeface="Times New Roman"/>
                <a:cs typeface="Times New Roman"/>
              </a:rPr>
              <a:t>Public </a:t>
            </a:r>
            <a:r>
              <a:rPr dirty="0" sz="850" spc="235" i="1">
                <a:solidFill>
                  <a:srgbClr val="727272"/>
                </a:solidFill>
                <a:latin typeface="Times New Roman"/>
                <a:cs typeface="Times New Roman"/>
              </a:rPr>
              <a:t>Health  </a:t>
            </a:r>
            <a:r>
              <a:rPr dirty="0" sz="900" spc="229" i="1">
                <a:solidFill>
                  <a:srgbClr val="838383"/>
                </a:solidFill>
                <a:latin typeface="Times New Roman"/>
                <a:cs typeface="Times New Roman"/>
              </a:rPr>
              <a:t>R.eponsl.05:202-206. </a:t>
            </a:r>
            <a:r>
              <a:rPr dirty="0" sz="900" spc="295">
                <a:solidFill>
                  <a:srgbClr val="727272"/>
                </a:solidFill>
                <a:latin typeface="Times New Roman"/>
                <a:cs typeface="Times New Roman"/>
              </a:rPr>
              <a:t>1990</a:t>
            </a:r>
            <a:r>
              <a:rPr dirty="0" sz="900" spc="-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727272"/>
                </a:solidFill>
                <a:latin typeface="Times New Roman"/>
                <a:cs typeface="Times New Roman"/>
              </a:rPr>
              <a:t>(with </a:t>
            </a:r>
            <a:r>
              <a:rPr dirty="0" sz="900" spc="310">
                <a:solidFill>
                  <a:srgbClr val="838383"/>
                </a:solidFill>
                <a:latin typeface="Times New Roman"/>
                <a:cs typeface="Times New Roman"/>
              </a:rPr>
              <a:t>RA.</a:t>
            </a:r>
            <a:endParaRPr sz="900">
              <a:latin typeface="Times New Roman"/>
              <a:cs typeface="Times New Roman"/>
            </a:endParaRPr>
          </a:p>
          <a:p>
            <a:pPr marL="93980">
              <a:lnSpc>
                <a:spcPts val="955"/>
              </a:lnSpc>
            </a:pP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.Roftinan,</a:t>
            </a:r>
            <a:r>
              <a:rPr dirty="0" sz="850" spc="195">
                <a:solidFill>
                  <a:srgbClr val="727272"/>
                </a:solidFill>
                <a:latin typeface="Arial"/>
                <a:cs typeface="Arial"/>
              </a:rPr>
              <a:t>L </a:t>
            </a:r>
            <a:r>
              <a:rPr dirty="0" sz="850" spc="229">
                <a:solidFill>
                  <a:srgbClr val="A0A0A0"/>
                </a:solidFill>
                <a:latin typeface="Arial"/>
                <a:cs typeface="Arial"/>
              </a:rPr>
              <a:t>.</a:t>
            </a:r>
            <a:r>
              <a:rPr dirty="0" sz="850" spc="229">
                <a:solidFill>
                  <a:srgbClr val="727272"/>
                </a:solidFill>
                <a:latin typeface="Arial"/>
                <a:cs typeface="Arial"/>
              </a:rPr>
              <a:t>D </a:t>
            </a:r>
            <a:r>
              <a:rPr dirty="0" sz="850" spc="120">
                <a:solidFill>
                  <a:srgbClr val="727272"/>
                </a:solidFill>
                <a:latin typeface="Arial"/>
                <a:cs typeface="Arial"/>
              </a:rPr>
              <a:t>.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Gilchrisc,</a:t>
            </a:r>
            <a:r>
              <a:rPr dirty="0" sz="900" spc="165">
                <a:solidFill>
                  <a:srgbClr val="838383"/>
                </a:solidFill>
                <a:latin typeface="Times New Roman"/>
                <a:cs typeface="Times New Roman"/>
              </a:rPr>
              <a:t>S </a:t>
            </a:r>
            <a:r>
              <a:rPr dirty="0" sz="900" spc="155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dirty="0" sz="900" spc="155">
                <a:solidFill>
                  <a:srgbClr val="838383"/>
                </a:solidFill>
                <a:latin typeface="Times New Roman"/>
                <a:cs typeface="Times New Roman"/>
              </a:rPr>
              <a:t>A</a:t>
            </a:r>
            <a:r>
              <a:rPr dirty="0" sz="900" spc="155">
                <a:solidFill>
                  <a:srgbClr val="A0A0A0"/>
                </a:solidFill>
                <a:latin typeface="Times New Roman"/>
                <a:cs typeface="Times New Roman"/>
              </a:rPr>
              <a:t>. </a:t>
            </a:r>
            <a:r>
              <a:rPr dirty="0" sz="900" spc="5">
                <a:solidFill>
                  <a:srgbClr val="727272"/>
                </a:solidFill>
                <a:latin typeface="Times New Roman"/>
                <a:cs typeface="Times New Roman"/>
              </a:rPr>
              <a:t>Mat.b._i_as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and.</a:t>
            </a:r>
            <a:r>
              <a:rPr dirty="0" sz="850" spc="170">
                <a:solidFill>
                  <a:srgbClr val="727272"/>
                </a:solidFill>
                <a:latin typeface="Arial"/>
                <a:cs typeface="Arial"/>
              </a:rPr>
              <a:t>L</a:t>
            </a:r>
            <a:r>
              <a:rPr dirty="0" sz="850" spc="-10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850" spc="105">
                <a:solidFill>
                  <a:srgbClr val="A0A0A0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100330">
              <a:lnSpc>
                <a:spcPts val="1040"/>
              </a:lnSpc>
            </a:pP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Krueger).</a:t>
            </a:r>
            <a:endParaRPr sz="900">
              <a:latin typeface="Times New Roman"/>
              <a:cs typeface="Times New Roman"/>
            </a:endParaRPr>
          </a:p>
          <a:p>
            <a:pPr marL="98425" marR="527050">
              <a:lnSpc>
                <a:spcPts val="1000"/>
              </a:lnSpc>
              <a:spcBef>
                <a:spcPts val="455"/>
              </a:spcBef>
            </a:pP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scruccure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of"problem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behaviors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in  </a:t>
            </a:r>
            <a:r>
              <a:rPr dirty="0" sz="900" spc="210">
                <a:solidFill>
                  <a:srgbClr val="838383"/>
                </a:solidFill>
                <a:latin typeface="Times New Roman"/>
                <a:cs typeface="Times New Roman"/>
              </a:rPr>
              <a:t>preadolescence. </a:t>
            </a:r>
            <a:r>
              <a:rPr dirty="0" sz="850" spc="254" i="1">
                <a:solidFill>
                  <a:srgbClr val="727272"/>
                </a:solidFill>
                <a:latin typeface="Times New Roman"/>
                <a:cs typeface="Times New Roman"/>
              </a:rPr>
              <a:t>Journal </a:t>
            </a:r>
            <a:r>
              <a:rPr dirty="0" sz="850" spc="160" i="1">
                <a:solidFill>
                  <a:srgbClr val="727272"/>
                </a:solidFill>
                <a:latin typeface="Times New Roman"/>
                <a:cs typeface="Times New Roman"/>
              </a:rPr>
              <a:t>ofConsuit:'in.g </a:t>
            </a:r>
            <a:r>
              <a:rPr dirty="0" sz="850" spc="200" i="1">
                <a:solidFill>
                  <a:srgbClr val="727272"/>
                </a:solidFill>
                <a:latin typeface="Times New Roman"/>
                <a:cs typeface="Times New Roman"/>
              </a:rPr>
              <a:t>and  </a:t>
            </a:r>
            <a:r>
              <a:rPr dirty="0" sz="850" spc="229" i="1">
                <a:solidFill>
                  <a:srgbClr val="838383"/>
                </a:solidFill>
                <a:latin typeface="Times New Roman"/>
                <a:cs typeface="Times New Roman"/>
              </a:rPr>
              <a:t>Clinical </a:t>
            </a:r>
            <a:r>
              <a:rPr dirty="0" sz="850" spc="135" i="1">
                <a:solidFill>
                  <a:srgbClr val="727272"/>
                </a:solidFill>
                <a:latin typeface="Times New Roman"/>
                <a:cs typeface="Times New Roman"/>
              </a:rPr>
              <a:t>.Psychotogy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59 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:49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9 </a:t>
            </a:r>
            <a:r>
              <a:rPr dirty="0" sz="900" spc="100">
                <a:solidFill>
                  <a:srgbClr val="A0A0A0"/>
                </a:solidFill>
                <a:latin typeface="Times New Roman"/>
                <a:cs typeface="Times New Roman"/>
              </a:rPr>
              <a:t>-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50 6 </a:t>
            </a:r>
            <a:r>
              <a:rPr dirty="0" sz="900" spc="75">
                <a:solidFill>
                  <a:srgbClr val="727272"/>
                </a:solidFill>
                <a:latin typeface="Times New Roman"/>
                <a:cs typeface="Times New Roman"/>
              </a:rPr>
              <a:t>. </a:t>
            </a:r>
            <a:r>
              <a:rPr dirty="0" sz="900" spc="335">
                <a:solidFill>
                  <a:srgbClr val="727272"/>
                </a:solidFill>
                <a:latin typeface="Times New Roman"/>
                <a:cs typeface="Times New Roman"/>
              </a:rPr>
              <a:t>1991 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(wiili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J.D.</a:t>
            </a:r>
            <a:r>
              <a:rPr dirty="0" sz="90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Hawkins,</a:t>
            </a:r>
            <a:r>
              <a:rPr dirty="0" sz="900" spc="-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.R.</a:t>
            </a:r>
            <a:r>
              <a:rPr dirty="0" sz="900" spc="-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Catalano,</a:t>
            </a:r>
            <a:r>
              <a:rPr dirty="0" sz="900" spc="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50" spc="215">
                <a:solidFill>
                  <a:srgbClr val="727272"/>
                </a:solidFill>
                <a:latin typeface="Times New Roman"/>
                <a:cs typeface="Times New Roman"/>
              </a:rPr>
              <a:t>L.E.</a:t>
            </a:r>
            <a:r>
              <a:rPr dirty="0" sz="950" spc="1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Day  </a:t>
            </a:r>
            <a:r>
              <a:rPr dirty="0" sz="850" spc="21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850" spc="260">
                <a:solidFill>
                  <a:srgbClr val="727272"/>
                </a:solidFill>
                <a:latin typeface="Times New Roman"/>
                <a:cs typeface="Times New Roman"/>
              </a:rPr>
              <a:t>M.</a:t>
            </a:r>
            <a:r>
              <a:rPr dirty="0" sz="850" spc="3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Moore)</a:t>
            </a:r>
            <a:r>
              <a:rPr dirty="0" sz="900" spc="260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92710">
              <a:lnSpc>
                <a:spcPts val="1040"/>
              </a:lnSpc>
              <a:spcBef>
                <a:spcPts val="325"/>
              </a:spcBef>
            </a:pPr>
            <a:r>
              <a:rPr dirty="0" sz="900" spc="170">
                <a:solidFill>
                  <a:srgbClr val="838383"/>
                </a:solidFill>
                <a:latin typeface="Times New Roman"/>
                <a:cs typeface="Times New Roman"/>
              </a:rPr>
              <a:t>Friend.ship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and deviance: </a:t>
            </a: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new </a:t>
            </a:r>
            <a:r>
              <a:rPr dirty="0" sz="900" spc="204">
                <a:solidFill>
                  <a:srgbClr val="838383"/>
                </a:solidFill>
                <a:latin typeface="Times New Roman"/>
                <a:cs typeface="Times New Roman"/>
              </a:rPr>
              <a:t>evidence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on</a:t>
            </a:r>
            <a:r>
              <a:rPr dirty="0" sz="900" spc="-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650" spc="-30">
                <a:solidFill>
                  <a:srgbClr val="727272"/>
                </a:solidFill>
                <a:latin typeface="Times New Roman"/>
                <a:cs typeface="Times New Roman"/>
              </a:rPr>
              <a:t>a,_-,_</a:t>
            </a:r>
            <a:endParaRPr sz="650">
              <a:latin typeface="Times New Roman"/>
              <a:cs typeface="Times New Roman"/>
            </a:endParaRPr>
          </a:p>
          <a:p>
            <a:pPr marL="98425">
              <a:lnSpc>
                <a:spcPts val="1000"/>
              </a:lnSpc>
              <a:tabLst>
                <a:tab pos="375285" algn="l"/>
              </a:tabLst>
            </a:pPr>
            <a:r>
              <a:rPr dirty="0" sz="900" spc="-35">
                <a:solidFill>
                  <a:srgbClr val="727272"/>
                </a:solidFill>
                <a:latin typeface="Times New Roman"/>
                <a:cs typeface="Times New Roman"/>
              </a:rPr>
              <a:t>old	</a:t>
            </a:r>
            <a:r>
              <a:rPr dirty="0" sz="900" spc="160">
                <a:solidFill>
                  <a:srgbClr val="838383"/>
                </a:solidFill>
                <a:latin typeface="Times New Roman"/>
                <a:cs typeface="Times New Roman"/>
              </a:rPr>
              <a:t>cont:rovcrsy.</a:t>
            </a:r>
            <a:r>
              <a:rPr dirty="0" sz="900" spc="9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170" i="1">
                <a:solidFill>
                  <a:srgbClr val="727272"/>
                </a:solidFill>
                <a:latin typeface="Times New Roman"/>
                <a:cs typeface="Times New Roman"/>
              </a:rPr>
              <a:t>Jo,,.rnai</a:t>
            </a:r>
            <a:r>
              <a:rPr dirty="0" sz="850" spc="9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0" i="1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900" spc="4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0" i="1">
                <a:solidFill>
                  <a:srgbClr val="838383"/>
                </a:solidFill>
                <a:latin typeface="Times New Roman"/>
                <a:cs typeface="Times New Roman"/>
              </a:rPr>
              <a:t>Early</a:t>
            </a:r>
            <a:r>
              <a:rPr dirty="0" sz="900" spc="-15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180" i="1">
                <a:solidFill>
                  <a:srgbClr val="727272"/>
                </a:solidFill>
                <a:latin typeface="Times New Roman"/>
                <a:cs typeface="Times New Roman"/>
              </a:rPr>
              <a:t>Adolescence</a:t>
            </a:r>
            <a:endParaRPr sz="850">
              <a:latin typeface="Times New Roman"/>
              <a:cs typeface="Times New Roman"/>
            </a:endParaRPr>
          </a:p>
          <a:p>
            <a:pPr marL="93980">
              <a:lnSpc>
                <a:spcPts val="1000"/>
              </a:lnSpc>
            </a:pP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.12:80-9</a:t>
            </a:r>
            <a:r>
              <a:rPr dirty="0" sz="900" spc="-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5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dirty="0" sz="900" spc="22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l.992</a:t>
            </a: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27272"/>
                </a:solidFill>
                <a:latin typeface="Times New Roman"/>
                <a:cs typeface="Times New Roman"/>
              </a:rPr>
              <a:t>(with</a:t>
            </a:r>
            <a:r>
              <a:rPr dirty="0" sz="850" spc="1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J.D.</a:t>
            </a:r>
            <a:r>
              <a:rPr dirty="0" sz="900" spc="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Hawkins,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727272"/>
                </a:solidFill>
                <a:latin typeface="Times New Roman"/>
                <a:cs typeface="Times New Roman"/>
              </a:rPr>
              <a:t>L.E</a:t>
            </a:r>
            <a:r>
              <a:rPr dirty="0" sz="850" spc="245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00330">
              <a:lnSpc>
                <a:spcPts val="1040"/>
              </a:lnSpc>
            </a:pPr>
            <a:r>
              <a:rPr dirty="0" sz="900" spc="270">
                <a:solidFill>
                  <a:srgbClr val="727272"/>
                </a:solidFill>
                <a:latin typeface="Times New Roman"/>
                <a:cs typeface="Times New Roman"/>
              </a:rPr>
              <a:t>Day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850" spc="229">
                <a:solidFill>
                  <a:srgbClr val="727272"/>
                </a:solidFill>
                <a:latin typeface="Arial"/>
                <a:cs typeface="Arial"/>
              </a:rPr>
              <a:t>R.</a:t>
            </a:r>
            <a:r>
              <a:rPr dirty="0" sz="850" spc="-105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Cat:alano).</a:t>
            </a:r>
            <a:endParaRPr sz="900">
              <a:latin typeface="Times New Roman"/>
              <a:cs typeface="Times New Roman"/>
            </a:endParaRPr>
          </a:p>
          <a:p>
            <a:pPr marL="90170" marR="402590" indent="9525">
              <a:lnSpc>
                <a:spcPts val="1000"/>
              </a:lnSpc>
              <a:spcBef>
                <a:spcPts val="455"/>
              </a:spcBef>
            </a:pPr>
            <a:r>
              <a:rPr dirty="0" sz="900" spc="229">
                <a:solidFill>
                  <a:srgbClr val="838383"/>
                </a:solidFill>
                <a:latin typeface="Times New Roman"/>
                <a:cs typeface="Times New Roman"/>
              </a:rPr>
              <a:t>Ethnic</a:t>
            </a:r>
            <a:r>
              <a:rPr dirty="0" sz="900" spc="105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differences</a:t>
            </a:r>
            <a:r>
              <a:rPr dirty="0" sz="90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900" spc="2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&amp;n,ily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faci:ors</a:t>
            </a:r>
            <a:r>
              <a:rPr dirty="0" sz="90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related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t:o  </a:t>
            </a:r>
            <a:r>
              <a:rPr dirty="0" sz="900" spc="190">
                <a:solidFill>
                  <a:srgbClr val="838383"/>
                </a:solidFill>
                <a:latin typeface="Times New Roman"/>
                <a:cs typeface="Times New Roman"/>
              </a:rPr>
              <a:t>ear</a:t>
            </a:r>
            <a:r>
              <a:rPr dirty="0" sz="900" spc="190">
                <a:solidFill>
                  <a:srgbClr val="5B5B5B"/>
                </a:solidFill>
                <a:latin typeface="Times New Roman"/>
                <a:cs typeface="Times New Roman"/>
              </a:rPr>
              <a:t>ly </a:t>
            </a:r>
            <a:r>
              <a:rPr dirty="0" sz="900" spc="270">
                <a:solidFill>
                  <a:srgbClr val="727272"/>
                </a:solidFill>
                <a:latin typeface="Times New Roman"/>
                <a:cs typeface="Times New Roman"/>
              </a:rPr>
              <a:t>drug 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initiation. </a:t>
            </a:r>
            <a:r>
              <a:rPr dirty="0" sz="850" spc="240" i="1">
                <a:solidFill>
                  <a:srgbClr val="727272"/>
                </a:solidFill>
                <a:latin typeface="Times New Roman"/>
                <a:cs typeface="Times New Roman"/>
              </a:rPr>
              <a:t>Jo• </a:t>
            </a:r>
            <a:r>
              <a:rPr dirty="0" sz="850" spc="229" i="1">
                <a:solidFill>
                  <a:srgbClr val="727272"/>
                </a:solidFill>
                <a:latin typeface="Times New Roman"/>
                <a:cs typeface="Times New Roman"/>
              </a:rPr>
              <a:t>rnat </a:t>
            </a:r>
            <a:r>
              <a:rPr dirty="0" sz="900" spc="220" i="1">
                <a:solidFill>
                  <a:srgbClr val="727272"/>
                </a:solidFill>
                <a:latin typeface="Times New Roman"/>
                <a:cs typeface="Times New Roman"/>
              </a:rPr>
              <a:t>ofSu,dics </a:t>
            </a:r>
            <a:r>
              <a:rPr dirty="0" sz="900" spc="270" i="1">
                <a:solidFill>
                  <a:srgbClr val="727272"/>
                </a:solidFill>
                <a:latin typeface="Times New Roman"/>
                <a:cs typeface="Times New Roman"/>
              </a:rPr>
              <a:t>on  </a:t>
            </a:r>
            <a:r>
              <a:rPr dirty="0" sz="850" spc="190" i="1">
                <a:solidFill>
                  <a:srgbClr val="727272"/>
                </a:solidFill>
                <a:latin typeface="Times New Roman"/>
                <a:cs typeface="Times New Roman"/>
              </a:rPr>
              <a:t>Alcohol</a:t>
            </a:r>
            <a:r>
              <a:rPr dirty="0" sz="850" spc="9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27272"/>
                </a:solidFill>
                <a:latin typeface="Times New Roman"/>
                <a:cs typeface="Times New Roman"/>
              </a:rPr>
              <a:t>53:208-2l7.</a:t>
            </a:r>
            <a:r>
              <a:rPr dirty="0" sz="90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315">
                <a:solidFill>
                  <a:srgbClr val="727272"/>
                </a:solidFill>
                <a:latin typeface="Times New Roman"/>
                <a:cs typeface="Times New Roman"/>
              </a:rPr>
              <a:t>1992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27272"/>
                </a:solidFill>
                <a:latin typeface="Times New Roman"/>
                <a:cs typeface="Times New Roman"/>
              </a:rPr>
              <a:t>(wkh</a:t>
            </a:r>
            <a:r>
              <a:rPr dirty="0" sz="90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50" spc="225">
                <a:solidFill>
                  <a:srgbClr val="5B5B5B"/>
                </a:solidFill>
                <a:latin typeface="Times New Roman"/>
                <a:cs typeface="Times New Roman"/>
              </a:rPr>
              <a:t>R..</a:t>
            </a:r>
            <a:endParaRPr sz="950">
              <a:latin typeface="Times New Roman"/>
              <a:cs typeface="Times New Roman"/>
            </a:endParaRPr>
          </a:p>
          <a:p>
            <a:pPr marL="98425">
              <a:lnSpc>
                <a:spcPts val="905"/>
              </a:lnSpc>
            </a:pPr>
            <a:r>
              <a:rPr dirty="0" sz="900" spc="65">
                <a:solidFill>
                  <a:srgbClr val="838383"/>
                </a:solidFill>
                <a:latin typeface="Times New Roman"/>
                <a:cs typeface="Times New Roman"/>
              </a:rPr>
              <a:t>Catala</a:t>
            </a:r>
            <a:r>
              <a:rPr dirty="0" sz="900" spc="65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dirty="0" sz="900" spc="65">
                <a:solidFill>
                  <a:srgbClr val="838383"/>
                </a:solidFill>
                <a:latin typeface="Times New Roman"/>
                <a:cs typeface="Times New Roman"/>
              </a:rPr>
              <a:t>.</a:t>
            </a:r>
            <a:r>
              <a:rPr dirty="0" sz="900" spc="6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5B5B5B"/>
                </a:solidFill>
                <a:latin typeface="Times New Roman"/>
                <a:cs typeface="Times New Roman"/>
              </a:rPr>
              <a:t>o,</a:t>
            </a:r>
            <a:r>
              <a:rPr dirty="0" sz="900" spc="114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310">
                <a:solidFill>
                  <a:srgbClr val="727272"/>
                </a:solidFill>
                <a:latin typeface="Times New Roman"/>
                <a:cs typeface="Times New Roman"/>
              </a:rPr>
              <a:t>D</a:t>
            </a:r>
            <a:r>
              <a:rPr dirty="0" sz="900" spc="310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r>
              <a:rPr dirty="0" sz="900" spc="8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Morrison,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838383"/>
                </a:solidFill>
                <a:latin typeface="Times New Roman"/>
                <a:cs typeface="Times New Roman"/>
              </a:rPr>
              <a:t>E</a:t>
            </a:r>
            <a:r>
              <a:rPr dirty="0" sz="900" spc="235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900" spc="85">
                <a:solidFill>
                  <a:srgbClr val="A0A0A0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Wells,</a:t>
            </a:r>
            <a:r>
              <a:rPr dirty="0" sz="900" spc="-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27272"/>
                </a:solidFill>
                <a:latin typeface="Times New Roman"/>
                <a:cs typeface="Times New Roman"/>
              </a:rPr>
              <a:t>B.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5B5B5B"/>
                </a:solidFill>
                <a:latin typeface="Times New Roman"/>
                <a:cs typeface="Times New Roman"/>
              </a:rPr>
              <a:t>lritani</a:t>
            </a:r>
            <a:endParaRPr sz="900">
              <a:latin typeface="Times New Roman"/>
              <a:cs typeface="Times New Roman"/>
            </a:endParaRPr>
          </a:p>
          <a:p>
            <a:pPr marL="90805">
              <a:lnSpc>
                <a:spcPts val="1075"/>
              </a:lnSpc>
            </a:pPr>
            <a:r>
              <a:rPr dirty="0" sz="800" spc="22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50" spc="215">
                <a:solidFill>
                  <a:srgbClr val="5B5B5B"/>
                </a:solidFill>
                <a:latin typeface="Arial"/>
                <a:cs typeface="Arial"/>
              </a:rPr>
              <a:t>J.</a:t>
            </a:r>
            <a:r>
              <a:rPr dirty="0" sz="950" spc="55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900" spc="130">
                <a:solidFill>
                  <a:srgbClr val="727272"/>
                </a:solidFill>
                <a:latin typeface="Times New Roman"/>
                <a:cs typeface="Times New Roman"/>
              </a:rPr>
              <a:t>Havvki</a:t>
            </a:r>
            <a:r>
              <a:rPr dirty="0" sz="900" spc="13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130">
                <a:solidFill>
                  <a:srgbClr val="727272"/>
                </a:solidFill>
                <a:latin typeface="Times New Roman"/>
                <a:cs typeface="Times New Roman"/>
              </a:rPr>
              <a:t>ns).</a:t>
            </a:r>
            <a:endParaRPr sz="900">
              <a:latin typeface="Times New Roman"/>
              <a:cs typeface="Times New Roman"/>
            </a:endParaRPr>
          </a:p>
          <a:p>
            <a:pPr marL="90805" marR="476250" indent="1905">
              <a:lnSpc>
                <a:spcPts val="1000"/>
              </a:lnSpc>
              <a:spcBef>
                <a:spcPts val="445"/>
              </a:spcBef>
            </a:pPr>
            <a:r>
              <a:rPr dirty="0" sz="900" spc="120">
                <a:solidFill>
                  <a:srgbClr val="727272"/>
                </a:solidFill>
                <a:latin typeface="Times New Roman"/>
                <a:cs typeface="Times New Roman"/>
              </a:rPr>
              <a:t>Fact:ors</a:t>
            </a:r>
            <a:r>
              <a:rPr dirty="0" sz="900" spc="120">
                <a:solidFill>
                  <a:srgbClr val="5B5B5B"/>
                </a:solidFill>
                <a:latin typeface="Times New Roman"/>
                <a:cs typeface="Times New Roman"/>
              </a:rPr>
              <a:t>r </a:t>
            </a:r>
            <a:r>
              <a:rPr dirty="0" sz="900" spc="15">
                <a:solidFill>
                  <a:srgbClr val="838383"/>
                </a:solidFill>
                <a:latin typeface="Times New Roman"/>
                <a:cs typeface="Times New Roman"/>
              </a:rPr>
              <a:t>elat </a:t>
            </a:r>
            <a:r>
              <a:rPr dirty="0" sz="900">
                <a:solidFill>
                  <a:srgbClr val="838383"/>
                </a:solidFill>
                <a:latin typeface="Times New Roman"/>
                <a:cs typeface="Times New Roman"/>
              </a:rPr>
              <a:t>ed </a:t>
            </a:r>
            <a:r>
              <a:rPr dirty="0" sz="900">
                <a:solidFill>
                  <a:srgbClr val="727272"/>
                </a:solidFill>
                <a:latin typeface="Times New Roman"/>
                <a:cs typeface="Times New Roman"/>
              </a:rPr>
              <a:t>to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subst:ance 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u.se </a:t>
            </a:r>
            <a:r>
              <a:rPr dirty="0" sz="900" spc="90">
                <a:solidFill>
                  <a:srgbClr val="727272"/>
                </a:solidFill>
                <a:latin typeface="Times New Roman"/>
                <a:cs typeface="Times New Roman"/>
              </a:rPr>
              <a:t>duri.1'lg  </a:t>
            </a:r>
            <a:r>
              <a:rPr dirty="0" sz="900" spc="210">
                <a:solidFill>
                  <a:srgbClr val="727272"/>
                </a:solidFill>
                <a:latin typeface="Times New Roman"/>
                <a:cs typeface="Times New Roman"/>
              </a:rPr>
              <a:t>pregnancy </a:t>
            </a:r>
            <a:r>
              <a:rPr dirty="0" sz="800" spc="155">
                <a:solidFill>
                  <a:srgbClr val="727272"/>
                </a:solidFill>
                <a:latin typeface="Arial"/>
                <a:cs typeface="Arial"/>
              </a:rPr>
              <a:t>in </a:t>
            </a:r>
            <a:r>
              <a:rPr dirty="0" sz="900" spc="160">
                <a:solidFill>
                  <a:srgbClr val="5B5B5B"/>
                </a:solidFill>
                <a:latin typeface="Times New Roman"/>
                <a:cs typeface="Times New Roman"/>
              </a:rPr>
              <a:t>adolc</a:t>
            </a:r>
            <a:r>
              <a:rPr dirty="0" sz="900" spc="160">
                <a:solidFill>
                  <a:srgbClr val="838383"/>
                </a:solidFill>
                <a:latin typeface="Times New Roman"/>
                <a:cs typeface="Times New Roman"/>
              </a:rPr>
              <a:t>sce.nce </a:t>
            </a:r>
            <a:r>
              <a:rPr dirty="0" sz="900" spc="114">
                <a:solidFill>
                  <a:srgbClr val="838383"/>
                </a:solidFill>
                <a:latin typeface="Times New Roman"/>
                <a:cs typeface="Times New Roman"/>
              </a:rPr>
              <a:t>. </a:t>
            </a:r>
            <a:r>
              <a:rPr dirty="0" sz="850" spc="120" i="1">
                <a:solidFill>
                  <a:srgbClr val="727272"/>
                </a:solidFill>
                <a:latin typeface="Times New Roman"/>
                <a:cs typeface="Times New Roman"/>
              </a:rPr>
              <a:t>Jo,,.-rnal </a:t>
            </a:r>
            <a:r>
              <a:rPr dirty="0" sz="850" spc="130" i="1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850" spc="-9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00" i="1">
                <a:solidFill>
                  <a:srgbClr val="727272"/>
                </a:solidFill>
                <a:latin typeface="Times New Roman"/>
                <a:cs typeface="Times New Roman"/>
              </a:rPr>
              <a:t>Adoles­  </a:t>
            </a:r>
            <a:r>
              <a:rPr dirty="0" sz="900" spc="204" i="1">
                <a:solidFill>
                  <a:srgbClr val="838383"/>
                </a:solidFill>
                <a:latin typeface="Times New Roman"/>
                <a:cs typeface="Times New Roman"/>
              </a:rPr>
              <a:t>cent </a:t>
            </a:r>
            <a:r>
              <a:rPr dirty="0" sz="850" spc="185" i="1">
                <a:solidFill>
                  <a:srgbClr val="727272"/>
                </a:solidFill>
                <a:latin typeface="Times New Roman"/>
                <a:cs typeface="Times New Roman"/>
              </a:rPr>
              <a:t>.Health, </a:t>
            </a:r>
            <a:r>
              <a:rPr dirty="0" sz="900" spc="100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900" spc="100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dirty="0" sz="900" spc="110">
                <a:solidFill>
                  <a:srgbClr val="727272"/>
                </a:solidFill>
                <a:latin typeface="Times New Roman"/>
                <a:cs typeface="Times New Roman"/>
              </a:rPr>
              <a:t>pre.ss 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(v.rich </a:t>
            </a:r>
            <a:r>
              <a:rPr dirty="0" sz="950" spc="229">
                <a:solidFill>
                  <a:srgbClr val="727272"/>
                </a:solidFill>
                <a:latin typeface="Times New Roman"/>
                <a:cs typeface="Times New Roman"/>
              </a:rPr>
              <a:t>M.J. </a:t>
            </a:r>
            <a:r>
              <a:rPr dirty="0" sz="950" spc="210">
                <a:solidFill>
                  <a:srgbClr val="727272"/>
                </a:solidFill>
                <a:latin typeface="Times New Roman"/>
                <a:cs typeface="Times New Roman"/>
              </a:rPr>
              <a:t>Lohr, </a:t>
            </a:r>
            <a:r>
              <a:rPr dirty="0" sz="950" spc="204">
                <a:solidFill>
                  <a:srgbClr val="727272"/>
                </a:solidFill>
                <a:latin typeface="Times New Roman"/>
                <a:cs typeface="Times New Roman"/>
              </a:rPr>
              <a:t>L. 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Gilchrist: </a:t>
            </a:r>
            <a:r>
              <a:rPr dirty="0" sz="850" spc="18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S.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Butler).</a:t>
            </a:r>
            <a:endParaRPr sz="900">
              <a:latin typeface="Times New Roman"/>
              <a:cs typeface="Times New Roman"/>
            </a:endParaRPr>
          </a:p>
          <a:p>
            <a:pPr marL="75565" marR="594360" indent="8255">
              <a:lnSpc>
                <a:spcPts val="1000"/>
              </a:lnSpc>
              <a:spcBef>
                <a:spcPts val="425"/>
              </a:spcBef>
              <a:tabLst>
                <a:tab pos="2574925" algn="l"/>
              </a:tabLst>
            </a:pPr>
            <a:r>
              <a:rPr dirty="0" sz="900" spc="250">
                <a:solidFill>
                  <a:srgbClr val="727272"/>
                </a:solidFill>
                <a:latin typeface="Times New Roman"/>
                <a:cs typeface="Times New Roman"/>
              </a:rPr>
              <a:t>Race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diflerences </a:t>
            </a:r>
            <a:r>
              <a:rPr dirty="0" sz="800" spc="160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ancisociaJ </a:t>
            </a: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behaviors </a:t>
            </a:r>
            <a:r>
              <a:rPr dirty="0" sz="800" spc="180">
                <a:solidFill>
                  <a:srgbClr val="727272"/>
                </a:solidFill>
                <a:latin typeface="Times New Roman"/>
                <a:cs typeface="Times New Roman"/>
              </a:rPr>
              <a:t>and  </a:t>
            </a:r>
            <a:r>
              <a:rPr dirty="0" sz="900" spc="145">
                <a:solidFill>
                  <a:srgbClr val="727272"/>
                </a:solidFill>
                <a:latin typeface="Times New Roman"/>
                <a:cs typeface="Times New Roman"/>
              </a:rPr>
              <a:t>at:titudes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eru·ly in </a:t>
            </a:r>
            <a:r>
              <a:rPr dirty="0" sz="900" spc="85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ti </a:t>
            </a:r>
            <a:r>
              <a:rPr dirty="0" sz="900" spc="100">
                <a:solidFill>
                  <a:srgbClr val="727272"/>
                </a:solidFill>
                <a:latin typeface="Times New Roman"/>
                <a:cs typeface="Times New Roman"/>
              </a:rPr>
              <a:t>a </a:t>
            </a:r>
            <a:r>
              <a:rPr dirty="0" sz="900" spc="90">
                <a:solidFill>
                  <a:srgbClr val="727272"/>
                </a:solidFill>
                <a:latin typeface="Times New Roman"/>
                <a:cs typeface="Times New Roman"/>
              </a:rPr>
              <a:t>tio </a:t>
            </a:r>
            <a:r>
              <a:rPr dirty="0" sz="900" spc="110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dirty="0" sz="900" spc="9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900" spc="210">
                <a:solidFill>
                  <a:srgbClr val="727272"/>
                </a:solidFill>
                <a:latin typeface="Times New Roman"/>
                <a:cs typeface="Times New Roman"/>
              </a:rPr>
              <a:t>substance 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use.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45" i="1">
                <a:solidFill>
                  <a:srgbClr val="727272"/>
                </a:solidFill>
                <a:latin typeface="Times New Roman"/>
                <a:cs typeface="Times New Roman"/>
              </a:rPr>
              <a:t>Journal</a:t>
            </a:r>
            <a:r>
              <a:rPr dirty="0" sz="850" spc="13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9" i="1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900" spc="-9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04" i="1">
                <a:solidFill>
                  <a:srgbClr val="727272"/>
                </a:solidFill>
                <a:latin typeface="Times New Roman"/>
                <a:cs typeface="Times New Roman"/>
              </a:rPr>
              <a:t>Dr-ug</a:t>
            </a:r>
            <a:r>
              <a:rPr dirty="0" sz="850" spc="8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75" i="1">
                <a:solidFill>
                  <a:srgbClr val="727272"/>
                </a:solidFill>
                <a:latin typeface="Times New Roman"/>
                <a:cs typeface="Times New Roman"/>
              </a:rPr>
              <a:t>Ed</a:t>
            </a:r>
            <a:r>
              <a:rPr dirty="0" sz="900" spc="-75" i="1">
                <a:solidFill>
                  <a:srgbClr val="CACACA"/>
                </a:solidFill>
                <a:latin typeface="Times New Roman"/>
                <a:cs typeface="Times New Roman"/>
              </a:rPr>
              <a:t>·</a:t>
            </a:r>
            <a:r>
              <a:rPr dirty="0" sz="900" spc="-75" i="1">
                <a:solidFill>
                  <a:srgbClr val="727272"/>
                </a:solidFill>
                <a:latin typeface="Times New Roman"/>
                <a:cs typeface="Times New Roman"/>
              </a:rPr>
              <a:t>1-&lt;ca  </a:t>
            </a:r>
            <a:r>
              <a:rPr dirty="0" sz="900" spc="3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110" i="1">
                <a:solidFill>
                  <a:srgbClr val="727272"/>
                </a:solidFill>
                <a:latin typeface="Times New Roman"/>
                <a:cs typeface="Times New Roman"/>
              </a:rPr>
              <a:t>t:io    </a:t>
            </a:r>
            <a:r>
              <a:rPr dirty="0" sz="900" spc="-6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150" i="1">
                <a:solidFill>
                  <a:srgbClr val="727272"/>
                </a:solidFill>
                <a:latin typeface="Times New Roman"/>
                <a:cs typeface="Times New Roman"/>
              </a:rPr>
              <a:t>n    </a:t>
            </a:r>
            <a:r>
              <a:rPr dirty="0" sz="900" spc="-11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75" i="1">
                <a:solidFill>
                  <a:srgbClr val="727272"/>
                </a:solidFill>
                <a:latin typeface="Times New Roman"/>
                <a:cs typeface="Times New Roman"/>
              </a:rPr>
              <a:t>,  </a:t>
            </a:r>
            <a:r>
              <a:rPr dirty="0" sz="900" spc="-2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120">
                <a:solidFill>
                  <a:srgbClr val="5B5B5B"/>
                </a:solidFill>
                <a:latin typeface="Times New Roman"/>
                <a:cs typeface="Times New Roman"/>
              </a:rPr>
              <a:t>in	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press  </a:t>
            </a:r>
            <a:r>
              <a:rPr dirty="0" sz="850" spc="229">
                <a:solidFill>
                  <a:srgbClr val="838383"/>
                </a:solidFill>
                <a:latin typeface="Arial"/>
                <a:cs typeface="Arial"/>
              </a:rPr>
              <a:t>(""-th</a:t>
            </a:r>
            <a:r>
              <a:rPr dirty="0" sz="850" spc="229">
                <a:solidFill>
                  <a:srgbClr val="727272"/>
                </a:solidFill>
                <a:latin typeface="Arial"/>
                <a:cs typeface="Arial"/>
              </a:rPr>
              <a:t>E</a:t>
            </a:r>
            <a:r>
              <a:rPr dirty="0" sz="850" spc="-60">
                <a:solidFill>
                  <a:srgbClr val="727272"/>
                </a:solidFill>
                <a:latin typeface="Arial"/>
                <a:cs typeface="Arial"/>
              </a:rPr>
              <a:t> </a:t>
            </a:r>
            <a:r>
              <a:rPr dirty="0" sz="850" spc="155">
                <a:solidFill>
                  <a:srgbClr val="343434"/>
                </a:solidFill>
                <a:latin typeface="Arial"/>
                <a:cs typeface="Arial"/>
              </a:rPr>
              <a:t>.</a:t>
            </a:r>
            <a:r>
              <a:rPr dirty="0" sz="850" spc="-1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Well,</a:t>
            </a:r>
            <a:r>
              <a:rPr dirty="0" sz="90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D.</a:t>
            </a: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Morrison,</a:t>
            </a:r>
            <a:r>
              <a:rPr dirty="0" sz="9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50" spc="95">
                <a:solidFill>
                  <a:srgbClr val="727272"/>
                </a:solidFill>
                <a:latin typeface="Times New Roman"/>
                <a:cs typeface="Times New Roman"/>
              </a:rPr>
              <a:t>.R.</a:t>
            </a:r>
            <a:r>
              <a:rPr dirty="0" sz="900" spc="95">
                <a:solidFill>
                  <a:srgbClr val="838383"/>
                </a:solidFill>
                <a:latin typeface="Times New Roman"/>
                <a:cs typeface="Times New Roman"/>
              </a:rPr>
              <a:t>Ca1:aJ</a:t>
            </a:r>
            <a:r>
              <a:rPr dirty="0" sz="900" spc="-25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-75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dirty="0" sz="900" spc="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-85">
                <a:solidFill>
                  <a:srgbClr val="5B5B5B"/>
                </a:solidFill>
                <a:latin typeface="Times New Roman"/>
                <a:cs typeface="Times New Roman"/>
              </a:rPr>
              <a:t>n</a:t>
            </a:r>
            <a:r>
              <a:rPr dirty="0" sz="900" spc="-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-85">
                <a:solidFill>
                  <a:srgbClr val="5B5B5B"/>
                </a:solidFill>
                <a:latin typeface="Times New Roman"/>
                <a:cs typeface="Times New Roman"/>
              </a:rPr>
              <a:t>o</a:t>
            </a:r>
            <a:r>
              <a:rPr dirty="0" sz="900" spc="-8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-45">
                <a:solidFill>
                  <a:srgbClr val="5B5B5B"/>
                </a:solidFill>
                <a:latin typeface="Times New Roman"/>
                <a:cs typeface="Times New Roman"/>
              </a:rPr>
              <a:t>,</a:t>
            </a:r>
            <a:r>
              <a:rPr dirty="0" sz="900" spc="2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-85">
                <a:solidFill>
                  <a:srgbClr val="727272"/>
                </a:solidFill>
                <a:latin typeface="Arial"/>
                <a:cs typeface="Arial"/>
              </a:rPr>
              <a:t>B. 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Iritani, </a:t>
            </a:r>
            <a:r>
              <a:rPr dirty="0" sz="900" spc="27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900" spc="-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IC.Hawkins).</a:t>
            </a:r>
            <a:endParaRPr sz="900">
              <a:latin typeface="Times New Roman"/>
              <a:cs typeface="Times New Roman"/>
            </a:endParaRPr>
          </a:p>
          <a:p>
            <a:pPr marL="74930" marR="565785" indent="1905">
              <a:lnSpc>
                <a:spcPct val="87500"/>
              </a:lnSpc>
              <a:spcBef>
                <a:spcPts val="459"/>
              </a:spcBef>
            </a:pP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Factors</a:t>
            </a:r>
            <a:r>
              <a:rPr dirty="0" sz="9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5B5B5B"/>
                </a:solidFill>
                <a:latin typeface="Times New Roman"/>
                <a:cs typeface="Times New Roman"/>
              </a:rPr>
              <a:t>related</a:t>
            </a:r>
            <a:r>
              <a:rPr dirty="0" sz="900" spc="23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t:ocigareti:e</a:t>
            </a:r>
            <a:r>
              <a:rPr dirty="0" sz="9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srn</a:t>
            </a:r>
            <a:r>
              <a:rPr dirty="0" sz="900" spc="114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114">
                <a:solidFill>
                  <a:srgbClr val="727272"/>
                </a:solidFill>
                <a:latin typeface="Times New Roman"/>
                <a:cs typeface="Times New Roman"/>
              </a:rPr>
              <a:t>ok</a:t>
            </a:r>
            <a:r>
              <a:rPr dirty="0" sz="900" spc="-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27272"/>
                </a:solidFill>
                <a:latin typeface="Times New Roman"/>
                <a:cs typeface="Times New Roman"/>
              </a:rPr>
              <a:t>ing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during 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adolescent: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pregnancy. </a:t>
            </a:r>
            <a:r>
              <a:rPr dirty="0" sz="850" spc="114" i="1">
                <a:solidFill>
                  <a:srgbClr val="727272"/>
                </a:solidFill>
                <a:latin typeface="Times New Roman"/>
                <a:cs typeface="Times New Roman"/>
              </a:rPr>
              <a:t>Yo,,.t:h </a:t>
            </a:r>
            <a:r>
              <a:rPr dirty="0" sz="850" spc="170" b="1" i="1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850" spc="190" i="1">
                <a:solidFill>
                  <a:srgbClr val="727272"/>
                </a:solidFill>
                <a:latin typeface="Times New Roman"/>
                <a:cs typeface="Times New Roman"/>
              </a:rPr>
              <a:t>Adoles­  </a:t>
            </a:r>
            <a:r>
              <a:rPr dirty="0" sz="850" spc="165" i="1">
                <a:solidFill>
                  <a:srgbClr val="727272"/>
                </a:solidFill>
                <a:latin typeface="Times New Roman"/>
                <a:cs typeface="Times New Roman"/>
              </a:rPr>
              <a:t>cence, 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900" spc="150">
                <a:solidFill>
                  <a:srgbClr val="5B5B5B"/>
                </a:solidFill>
                <a:latin typeface="Times New Roman"/>
                <a:cs typeface="Times New Roman"/>
              </a:rPr>
              <a:t>pr </a:t>
            </a:r>
            <a:r>
              <a:rPr dirty="0" sz="900" spc="165">
                <a:solidFill>
                  <a:srgbClr val="5B5B5B"/>
                </a:solidFill>
                <a:latin typeface="Times New Roman"/>
                <a:cs typeface="Times New Roman"/>
              </a:rPr>
              <a:t>e</a:t>
            </a:r>
            <a:r>
              <a:rPr dirty="0" sz="900" spc="165">
                <a:solidFill>
                  <a:srgbClr val="838383"/>
                </a:solidFill>
                <a:latin typeface="Times New Roman"/>
                <a:cs typeface="Times New Roman"/>
              </a:rPr>
              <a:t>s</a:t>
            </a:r>
            <a:r>
              <a:rPr dirty="0" sz="900" spc="165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(wi</a:t>
            </a:r>
            <a:r>
              <a:rPr dirty="0" sz="900" spc="125">
                <a:solidFill>
                  <a:srgbClr val="A0A0A0"/>
                </a:solidFill>
                <a:latin typeface="Times New Roman"/>
                <a:cs typeface="Times New Roman"/>
              </a:rPr>
              <a:t>·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ch </a:t>
            </a:r>
            <a:r>
              <a:rPr dirty="0" sz="1050" spc="-110" b="1" i="1">
                <a:solidFill>
                  <a:srgbClr val="5B5B5B"/>
                </a:solidFill>
                <a:latin typeface="Arial"/>
                <a:cs typeface="Arial"/>
              </a:rPr>
              <a:t>J </a:t>
            </a:r>
            <a:r>
              <a:rPr dirty="0" sz="1050" spc="-55" b="1" i="1">
                <a:solidFill>
                  <a:srgbClr val="838383"/>
                </a:solidFill>
                <a:latin typeface="Arial"/>
                <a:cs typeface="Arial"/>
              </a:rPr>
              <a:t>. </a:t>
            </a:r>
            <a:r>
              <a:rPr dirty="0" sz="900" spc="220">
                <a:solidFill>
                  <a:srgbClr val="838383"/>
                </a:solidFill>
                <a:latin typeface="Times New Roman"/>
                <a:cs typeface="Times New Roman"/>
              </a:rPr>
              <a:t>rlussey, </a:t>
            </a:r>
            <a:r>
              <a:rPr dirty="0" sz="950" spc="260">
                <a:solidFill>
                  <a:srgbClr val="727272"/>
                </a:solidFill>
                <a:latin typeface="Times New Roman"/>
                <a:cs typeface="Times New Roman"/>
              </a:rPr>
              <a:t>L.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Gilchrist:  </a:t>
            </a:r>
            <a:r>
              <a:rPr dirty="0" sz="900" spc="175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330">
                <a:solidFill>
                  <a:srgbClr val="727272"/>
                </a:solidFill>
                <a:latin typeface="Times New Roman"/>
                <a:cs typeface="Times New Roman"/>
              </a:rPr>
              <a:t>M </a:t>
            </a:r>
            <a:r>
              <a:rPr dirty="0" sz="900" spc="145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  <a:r>
              <a:rPr dirty="0" sz="900" spc="145">
                <a:solidFill>
                  <a:srgbClr val="5B5B5B"/>
                </a:solidFill>
                <a:latin typeface="Times New Roman"/>
                <a:cs typeface="Times New Roman"/>
              </a:rPr>
              <a:t>J. </a:t>
            </a:r>
            <a:r>
              <a:rPr dirty="0" sz="900" spc="155">
                <a:solidFill>
                  <a:srgbClr val="727272"/>
                </a:solidFill>
                <a:latin typeface="Times New Roman"/>
                <a:cs typeface="Times New Roman"/>
              </a:rPr>
              <a:t>Lohr</a:t>
            </a:r>
            <a:r>
              <a:rPr dirty="0" sz="9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727272"/>
                </a:solidFill>
                <a:latin typeface="Times New Roman"/>
                <a:cs typeface="Times New Roman"/>
              </a:rPr>
              <a:t>)</a:t>
            </a:r>
            <a:r>
              <a:rPr dirty="0" sz="900" spc="120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69850" marR="662940" indent="1270">
              <a:lnSpc>
                <a:spcPts val="1000"/>
              </a:lnSpc>
              <a:spcBef>
                <a:spcPts val="455"/>
              </a:spcBef>
              <a:tabLst>
                <a:tab pos="2130425" algn="l"/>
              </a:tabLst>
            </a:pP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Substance </a:t>
            </a:r>
            <a:r>
              <a:rPr dirty="0" sz="900" spc="220">
                <a:solidFill>
                  <a:srgbClr val="5B5B5B"/>
                </a:solidFill>
                <a:latin typeface="Times New Roman"/>
                <a:cs typeface="Times New Roman"/>
              </a:rPr>
              <a:t>use </a:t>
            </a:r>
            <a:r>
              <a:rPr dirty="0" sz="800" spc="21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otbc,-</a:t>
            </a:r>
            <a:r>
              <a:rPr dirty="0" sz="900" spc="-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fuct:ors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associat:ed 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with. </a:t>
            </a:r>
            <a:r>
              <a:rPr dirty="0" sz="900" spc="110">
                <a:solidFill>
                  <a:srgbClr val="727272"/>
                </a:solidFill>
                <a:latin typeface="Times New Roman"/>
                <a:cs typeface="Times New Roman"/>
              </a:rPr>
              <a:t>riskys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exua</a:t>
            </a:r>
            <a:r>
              <a:rPr dirty="0" sz="900" spc="204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b </a:t>
            </a:r>
            <a:r>
              <a:rPr dirty="0" sz="900" spc="165">
                <a:solidFill>
                  <a:srgbClr val="727272"/>
                </a:solidFill>
                <a:latin typeface="Times New Roman"/>
                <a:cs typeface="Times New Roman"/>
              </a:rPr>
              <a:t>eh </a:t>
            </a:r>
            <a:r>
              <a:rPr dirty="0" sz="900" spc="-45">
                <a:solidFill>
                  <a:srgbClr val="727272"/>
                </a:solidFill>
                <a:latin typeface="Times New Roman"/>
                <a:cs typeface="Times New Roman"/>
              </a:rPr>
              <a:t>avi</a:t>
            </a:r>
            <a:r>
              <a:rPr dirty="0" sz="900" spc="-45">
                <a:solidFill>
                  <a:srgbClr val="CACACA"/>
                </a:solidFill>
                <a:latin typeface="Times New Roman"/>
                <a:cs typeface="Times New Roman"/>
              </a:rPr>
              <a:t>_</a:t>
            </a:r>
            <a:r>
              <a:rPr dirty="0" sz="900" spc="-45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130">
                <a:solidFill>
                  <a:srgbClr val="727272"/>
                </a:solidFill>
                <a:latin typeface="Times New Roman"/>
                <a:cs typeface="Times New Roman"/>
              </a:rPr>
              <a:t>,·     </a:t>
            </a:r>
            <a:r>
              <a:rPr dirty="0" sz="900" spc="-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-175">
                <a:solidFill>
                  <a:srgbClr val="727272"/>
                </a:solidFill>
                <a:latin typeface="Times New Roman"/>
                <a:cs typeface="Times New Roman"/>
              </a:rPr>
              <a:t>in	</a:t>
            </a:r>
            <a:r>
              <a:rPr dirty="0" sz="900" spc="-200">
                <a:solidFill>
                  <a:srgbClr val="838383"/>
                </a:solidFill>
                <a:latin typeface="Times New Roman"/>
                <a:cs typeface="Times New Roman"/>
              </a:rPr>
              <a:t>a </a:t>
            </a:r>
            <a:r>
              <a:rPr dirty="0" sz="900" spc="130">
                <a:solidFill>
                  <a:srgbClr val="727272"/>
                </a:solidFill>
                <a:latin typeface="Times New Roman"/>
                <a:cs typeface="Times New Roman"/>
              </a:rPr>
              <a:t>san-.ple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35"/>
              </a:lnSpc>
            </a:pPr>
            <a:r>
              <a:rPr dirty="0" sz="900" spc="45">
                <a:solidFill>
                  <a:srgbClr val="5B5B5B"/>
                </a:solidFill>
                <a:latin typeface="Times New Roman"/>
                <a:cs typeface="Times New Roman"/>
              </a:rPr>
              <a:t>p </a:t>
            </a:r>
            <a:r>
              <a:rPr dirty="0" sz="900" spc="30">
                <a:solidFill>
                  <a:srgbClr val="5B5B5B"/>
                </a:solidFill>
                <a:latin typeface="Times New Roman"/>
                <a:cs typeface="Times New Roman"/>
              </a:rPr>
              <a:t>r </a:t>
            </a:r>
            <a:r>
              <a:rPr dirty="0" sz="900" spc="40">
                <a:solidFill>
                  <a:srgbClr val="838383"/>
                </a:solidFill>
                <a:latin typeface="Times New Roman"/>
                <a:cs typeface="Times New Roman"/>
              </a:rPr>
              <a:t>eg </a:t>
            </a:r>
            <a:r>
              <a:rPr dirty="0" sz="900" spc="45">
                <a:solidFill>
                  <a:srgbClr val="838383"/>
                </a:solidFill>
                <a:latin typeface="Times New Roman"/>
                <a:cs typeface="Times New Roman"/>
              </a:rPr>
              <a:t>n </a:t>
            </a:r>
            <a:r>
              <a:rPr dirty="0" sz="900" spc="40">
                <a:solidFill>
                  <a:srgbClr val="838383"/>
                </a:solidFill>
                <a:latin typeface="Times New Roman"/>
                <a:cs typeface="Times New Roman"/>
              </a:rPr>
              <a:t>an </a:t>
            </a:r>
            <a:r>
              <a:rPr dirty="0" sz="900" spc="25">
                <a:solidFill>
                  <a:srgbClr val="5B5B5B"/>
                </a:solidFill>
                <a:latin typeface="Times New Roman"/>
                <a:cs typeface="Times New Roman"/>
              </a:rPr>
              <a:t>t </a:t>
            </a:r>
            <a:r>
              <a:rPr dirty="0" sz="900" spc="40">
                <a:solidFill>
                  <a:srgbClr val="727272"/>
                </a:solidFill>
                <a:latin typeface="Times New Roman"/>
                <a:cs typeface="Times New Roman"/>
              </a:rPr>
              <a:t>ad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o </a:t>
            </a:r>
            <a:r>
              <a:rPr dirty="0" sz="900" spc="45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e </a:t>
            </a:r>
            <a:r>
              <a:rPr dirty="0" sz="900" spc="35">
                <a:solidFill>
                  <a:srgbClr val="727272"/>
                </a:solidFill>
                <a:latin typeface="Times New Roman"/>
                <a:cs typeface="Times New Roman"/>
              </a:rPr>
              <a:t>sc </a:t>
            </a:r>
            <a:r>
              <a:rPr dirty="0" sz="900" spc="40">
                <a:solidFill>
                  <a:srgbClr val="727272"/>
                </a:solidFill>
                <a:latin typeface="Times New Roman"/>
                <a:cs typeface="Times New Roman"/>
              </a:rPr>
              <a:t>e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n </a:t>
            </a:r>
            <a:r>
              <a:rPr dirty="0" sz="900" spc="25">
                <a:solidFill>
                  <a:srgbClr val="727272"/>
                </a:solidFill>
                <a:latin typeface="Times New Roman"/>
                <a:cs typeface="Times New Roman"/>
              </a:rPr>
              <a:t>ts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. </a:t>
            </a:r>
            <a:r>
              <a:rPr dirty="0" sz="850" spc="150" i="1">
                <a:solidFill>
                  <a:srgbClr val="838383"/>
                </a:solidFill>
                <a:latin typeface="Times New Roman"/>
                <a:cs typeface="Times New Roman"/>
              </a:rPr>
              <a:t>Fan,.ily</a:t>
            </a:r>
            <a:r>
              <a:rPr dirty="0" sz="850" i="1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850" spc="254" i="1">
                <a:solidFill>
                  <a:srgbClr val="727272"/>
                </a:solidFill>
                <a:latin typeface="Times New Roman"/>
                <a:cs typeface="Times New Roman"/>
              </a:rPr>
              <a:t>Planning</a:t>
            </a:r>
            <a:endParaRPr sz="850">
              <a:latin typeface="Times New Roman"/>
              <a:cs typeface="Times New Roman"/>
            </a:endParaRPr>
          </a:p>
          <a:p>
            <a:pPr marL="68580" marR="739140" indent="12700">
              <a:lnSpc>
                <a:spcPts val="1000"/>
              </a:lnSpc>
              <a:spcBef>
                <a:spcPts val="60"/>
              </a:spcBef>
            </a:pPr>
            <a:r>
              <a:rPr dirty="0" sz="850" spc="150" i="1">
                <a:solidFill>
                  <a:srgbClr val="727272"/>
                </a:solidFill>
                <a:latin typeface="Times New Roman"/>
                <a:cs typeface="Times New Roman"/>
              </a:rPr>
              <a:t>Perspecti</a:t>
            </a:r>
            <a:r>
              <a:rPr dirty="0" sz="850" spc="150" i="1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850" spc="150" i="1">
                <a:solidFill>
                  <a:srgbClr val="727272"/>
                </a:solidFill>
                <a:latin typeface="Times New Roman"/>
                <a:cs typeface="Times New Roman"/>
              </a:rPr>
              <a:t>ves,</a:t>
            </a:r>
            <a:r>
              <a:rPr dirty="0" sz="900" spc="150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27272"/>
                </a:solidFill>
                <a:latin typeface="Times New Roman"/>
                <a:cs typeface="Times New Roman"/>
              </a:rPr>
              <a:t>press</a:t>
            </a:r>
            <a:r>
              <a:rPr dirty="0" sz="90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(with</a:t>
            </a:r>
            <a:r>
              <a:rPr dirty="0" sz="900" spc="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S.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Butlc.r,</a:t>
            </a:r>
            <a:r>
              <a:rPr dirty="0" sz="90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335">
                <a:solidFill>
                  <a:srgbClr val="727272"/>
                </a:solidFill>
                <a:latin typeface="Times New Roman"/>
                <a:cs typeface="Times New Roman"/>
              </a:rPr>
              <a:t>M</a:t>
            </a:r>
            <a:r>
              <a:rPr dirty="0" sz="900" spc="-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27272"/>
                </a:solidFill>
                <a:latin typeface="Times New Roman"/>
                <a:cs typeface="Times New Roman"/>
              </a:rPr>
              <a:t>.J</a:t>
            </a:r>
            <a:r>
              <a:rPr dirty="0" sz="900" spc="125">
                <a:solidFill>
                  <a:srgbClr val="424242"/>
                </a:solidFill>
                <a:latin typeface="Times New Roman"/>
                <a:cs typeface="Times New Roman"/>
              </a:rPr>
              <a:t>.  </a:t>
            </a: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Lo.hr </a:t>
            </a: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950" spc="190">
                <a:solidFill>
                  <a:srgbClr val="727272"/>
                </a:solidFill>
                <a:latin typeface="Times New Roman"/>
                <a:cs typeface="Times New Roman"/>
              </a:rPr>
              <a:t>L.</a:t>
            </a:r>
            <a:r>
              <a:rPr dirty="0" sz="950" spc="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Gilchrist:).</a:t>
            </a:r>
            <a:endParaRPr sz="900">
              <a:latin typeface="Times New Roman"/>
              <a:cs typeface="Times New Roman"/>
            </a:endParaRPr>
          </a:p>
          <a:p>
            <a:pPr marL="62230">
              <a:lnSpc>
                <a:spcPct val="100000"/>
              </a:lnSpc>
              <a:spcBef>
                <a:spcPts val="384"/>
              </a:spcBef>
            </a:pPr>
            <a:r>
              <a:rPr dirty="0" sz="850" spc="75" b="1">
                <a:solidFill>
                  <a:srgbClr val="727272"/>
                </a:solidFill>
                <a:latin typeface="Times New Roman"/>
                <a:cs typeface="Times New Roman"/>
              </a:rPr>
              <a:t>Avc.1.-y </a:t>
            </a:r>
            <a:r>
              <a:rPr dirty="0" sz="850" spc="170" b="1">
                <a:solidFill>
                  <a:srgbClr val="5B5B5B"/>
                </a:solidFill>
                <a:latin typeface="Times New Roman"/>
                <a:cs typeface="Times New Roman"/>
              </a:rPr>
              <a:t>lvl.</a:t>
            </a:r>
            <a:r>
              <a:rPr dirty="0" sz="850" spc="55" b="1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850" spc="310" b="1">
                <a:solidFill>
                  <a:srgbClr val="727272"/>
                </a:solidFill>
                <a:latin typeface="Times New Roman"/>
                <a:cs typeface="Times New Roman"/>
              </a:rPr>
              <a:t>Guest</a:t>
            </a:r>
            <a:endParaRPr sz="850">
              <a:latin typeface="Times New Roman"/>
              <a:cs typeface="Times New Roman"/>
            </a:endParaRPr>
          </a:p>
          <a:p>
            <a:pPr marL="42545" marR="583565" indent="18415">
              <a:lnSpc>
                <a:spcPts val="1000"/>
              </a:lnSpc>
              <a:spcBef>
                <a:spcPts val="459"/>
              </a:spcBef>
            </a:pPr>
            <a:r>
              <a:rPr dirty="0" sz="850" spc="85" b="1">
                <a:solidFill>
                  <a:srgbClr val="727272"/>
                </a:solidFill>
                <a:latin typeface="Times New Roman"/>
                <a:cs typeface="Times New Roman"/>
              </a:rPr>
              <a:t>WJ1at: </a:t>
            </a:r>
            <a:r>
              <a:rPr dirty="0" sz="850" spc="70" b="1">
                <a:solidFill>
                  <a:srgbClr val="727272"/>
                </a:solidFill>
                <a:latin typeface="Times New Roman"/>
                <a:cs typeface="Times New Roman"/>
              </a:rPr>
              <a:t>c </a:t>
            </a:r>
            <a:r>
              <a:rPr dirty="0" sz="850" spc="85" b="1">
                <a:solidFill>
                  <a:srgbClr val="727272"/>
                </a:solidFill>
                <a:latin typeface="Times New Roman"/>
                <a:cs typeface="Times New Roman"/>
              </a:rPr>
              <a:t>an</a:t>
            </a:r>
            <a:r>
              <a:rPr dirty="0" sz="850" spc="85" b="1">
                <a:solidFill>
                  <a:srgbClr val="BCBCBC"/>
                </a:solidFill>
                <a:latin typeface="Times New Roman"/>
                <a:cs typeface="Times New Roman"/>
              </a:rPr>
              <a:t>. </a:t>
            </a:r>
            <a:r>
              <a:rPr dirty="0" sz="850" spc="-65" b="1">
                <a:solidFill>
                  <a:srgbClr val="727272"/>
                </a:solidFill>
                <a:latin typeface="Times New Roman"/>
                <a:cs typeface="Times New Roman"/>
              </a:rPr>
              <a:t>we </a:t>
            </a:r>
            <a:r>
              <a:rPr dirty="0" sz="850" spc="180" b="1">
                <a:solidFill>
                  <a:srgbClr val="727272"/>
                </a:solidFill>
                <a:latin typeface="Times New Roman"/>
                <a:cs typeface="Times New Roman"/>
              </a:rPr>
              <a:t>learn </a:t>
            </a:r>
            <a:r>
              <a:rPr dirty="0" sz="850" spc="185" b="1">
                <a:solidFill>
                  <a:srgbClr val="727272"/>
                </a:solidFill>
                <a:latin typeface="Times New Roman"/>
                <a:cs typeface="Times New Roman"/>
              </a:rPr>
              <a:t>about: </a:t>
            </a:r>
            <a:r>
              <a:rPr dirty="0" sz="850" spc="-25" b="1">
                <a:solidFill>
                  <a:srgbClr val="727272"/>
                </a:solidFill>
                <a:latin typeface="Times New Roman"/>
                <a:cs typeface="Times New Roman"/>
              </a:rPr>
              <a:t>fc1.·c </a:t>
            </a:r>
            <a:r>
              <a:rPr dirty="0" sz="850" spc="-85" b="1">
                <a:solidFill>
                  <a:srgbClr val="424242"/>
                </a:solidFill>
                <a:latin typeface="Times New Roman"/>
                <a:cs typeface="Times New Roman"/>
              </a:rPr>
              <a:t>il </a:t>
            </a:r>
            <a:r>
              <a:rPr dirty="0" sz="850" spc="-80" b="1">
                <a:solidFill>
                  <a:srgbClr val="424242"/>
                </a:solidFill>
                <a:latin typeface="Times New Roman"/>
                <a:cs typeface="Times New Roman"/>
              </a:rPr>
              <a:t>i </a:t>
            </a:r>
            <a:r>
              <a:rPr dirty="0" sz="850" spc="-140" b="1">
                <a:solidFill>
                  <a:srgbClr val="727272"/>
                </a:solidFill>
                <a:latin typeface="Times New Roman"/>
                <a:cs typeface="Times New Roman"/>
              </a:rPr>
              <a:t>cy </a:t>
            </a:r>
            <a:r>
              <a:rPr dirty="0" sz="850" spc="-130" b="1">
                <a:solidFill>
                  <a:srgbClr val="838383"/>
                </a:solidFill>
                <a:latin typeface="Times New Roman"/>
                <a:cs typeface="Times New Roman"/>
              </a:rPr>
              <a:t>c </a:t>
            </a:r>
            <a:r>
              <a:rPr dirty="0" sz="850" spc="-80" b="1">
                <a:solidFill>
                  <a:srgbClr val="838383"/>
                </a:solidFill>
                <a:latin typeface="Times New Roman"/>
                <a:cs typeface="Times New Roman"/>
              </a:rPr>
              <a:t>a:an </a:t>
            </a:r>
            <a:r>
              <a:rPr dirty="0" sz="850" spc="-65" b="1">
                <a:solidFill>
                  <a:srgbClr val="838383"/>
                </a:solidFill>
                <a:latin typeface="Times New Roman"/>
                <a:cs typeface="Times New Roman"/>
              </a:rPr>
              <a:t>s </a:t>
            </a:r>
            <a:r>
              <a:rPr dirty="0" sz="850" spc="-45" b="1">
                <a:solidFill>
                  <a:srgbClr val="838383"/>
                </a:solidFill>
                <a:latin typeface="Times New Roman"/>
                <a:cs typeface="Times New Roman"/>
              </a:rPr>
              <a:t>i </a:t>
            </a:r>
            <a:r>
              <a:rPr dirty="0" sz="850" spc="-50" b="1">
                <a:solidFill>
                  <a:srgbClr val="838383"/>
                </a:solidFill>
                <a:latin typeface="Times New Roman"/>
                <a:cs typeface="Times New Roman"/>
              </a:rPr>
              <a:t>ti </a:t>
            </a:r>
            <a:r>
              <a:rPr dirty="0" sz="850" spc="-80" b="1">
                <a:solidFill>
                  <a:srgbClr val="5B5B5B"/>
                </a:solidFill>
                <a:latin typeface="Times New Roman"/>
                <a:cs typeface="Times New Roman"/>
              </a:rPr>
              <a:t>o </a:t>
            </a:r>
            <a:r>
              <a:rPr dirty="0" sz="850" spc="-90" b="1">
                <a:solidFill>
                  <a:srgbClr val="5B5B5B"/>
                </a:solidFill>
                <a:latin typeface="Times New Roman"/>
                <a:cs typeface="Times New Roman"/>
              </a:rPr>
              <a:t>n </a:t>
            </a:r>
            <a:r>
              <a:rPr dirty="0" sz="850" spc="-65" b="1">
                <a:solidFill>
                  <a:srgbClr val="5B5B5B"/>
                </a:solidFill>
                <a:latin typeface="Times New Roman"/>
                <a:cs typeface="Times New Roman"/>
              </a:rPr>
              <a:t>s  </a:t>
            </a: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from</a:t>
            </a:r>
            <a:r>
              <a:rPr dirty="0" sz="900" spc="14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9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345">
                <a:solidFill>
                  <a:srgbClr val="727272"/>
                </a:solidFill>
                <a:latin typeface="Times New Roman"/>
                <a:cs typeface="Times New Roman"/>
              </a:rPr>
              <a:t>New</a:t>
            </a:r>
            <a:r>
              <a:rPr dirty="0" sz="90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27272"/>
                </a:solidFill>
                <a:latin typeface="Times New Roman"/>
                <a:cs typeface="Times New Roman"/>
              </a:rPr>
              <a:t>York</a:t>
            </a:r>
            <a:r>
              <a:rPr dirty="0" sz="900" spc="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Seate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Census</a:t>
            </a:r>
            <a:r>
              <a:rPr dirty="0" sz="90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900" spc="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27272"/>
                </a:solidFill>
                <a:latin typeface="Times New Roman"/>
                <a:cs typeface="Times New Roman"/>
              </a:rPr>
              <a:t>1865?  </a:t>
            </a:r>
            <a:r>
              <a:rPr dirty="0" sz="850" spc="265" i="1">
                <a:solidFill>
                  <a:srgbClr val="727272"/>
                </a:solidFill>
                <a:latin typeface="Times New Roman"/>
                <a:cs typeface="Times New Roman"/>
              </a:rPr>
              <a:t>Journal</a:t>
            </a:r>
            <a:r>
              <a:rPr dirty="0" sz="850" spc="6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235" i="1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850" spc="-6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45" i="1">
                <a:solidFill>
                  <a:srgbClr val="727272"/>
                </a:solidFill>
                <a:latin typeface="Times New Roman"/>
                <a:cs typeface="Times New Roman"/>
              </a:rPr>
              <a:t>Fa&gt;'nil!)'</a:t>
            </a:r>
            <a:r>
              <a:rPr dirty="0" sz="850" spc="175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95" i="1">
                <a:solidFill>
                  <a:srgbClr val="727272"/>
                </a:solidFill>
                <a:latin typeface="Times New Roman"/>
                <a:cs typeface="Times New Roman"/>
              </a:rPr>
              <a:t>Fiist:ory</a:t>
            </a:r>
            <a:r>
              <a:rPr dirty="0" sz="900" i="1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27272"/>
                </a:solidFill>
                <a:latin typeface="Times New Roman"/>
                <a:cs typeface="Times New Roman"/>
              </a:rPr>
              <a:t>15</a:t>
            </a:r>
            <a:r>
              <a:rPr dirty="0" sz="9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27272"/>
                </a:solidFill>
                <a:latin typeface="Times New Roman"/>
                <a:cs typeface="Times New Roman"/>
              </a:rPr>
              <a:t>:49-69.</a:t>
            </a:r>
            <a:r>
              <a:rPr dirty="0" sz="900" spc="-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27272"/>
                </a:solidFill>
                <a:latin typeface="Times New Roman"/>
                <a:cs typeface="Times New Roman"/>
              </a:rPr>
              <a:t>1990</a:t>
            </a:r>
            <a:r>
              <a:rPr dirty="0" sz="900" spc="275">
                <a:solidFill>
                  <a:srgbClr val="5B5B5B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57785" marR="621665" indent="8255">
              <a:lnSpc>
                <a:spcPct val="94600"/>
              </a:lnSpc>
              <a:spcBef>
                <a:spcPts val="375"/>
              </a:spcBef>
            </a:pPr>
            <a:r>
              <a:rPr dirty="0" sz="850" spc="165" b="1">
                <a:solidFill>
                  <a:srgbClr val="727272"/>
                </a:solidFill>
                <a:latin typeface="Times New Roman"/>
                <a:cs typeface="Times New Roman"/>
              </a:rPr>
              <a:t>Gcnerat:ion, </a:t>
            </a:r>
            <a:r>
              <a:rPr dirty="0" sz="850" spc="65" b="1">
                <a:solidFill>
                  <a:srgbClr val="838383"/>
                </a:solidFill>
                <a:latin typeface="Times New Roman"/>
                <a:cs typeface="Times New Roman"/>
              </a:rPr>
              <a:t>e</a:t>
            </a:r>
            <a:r>
              <a:rPr dirty="0" sz="850" spc="65" b="1">
                <a:latin typeface="Times New Roman"/>
                <a:cs typeface="Times New Roman"/>
              </a:rPr>
              <a:t>·</a:t>
            </a:r>
            <a:r>
              <a:rPr dirty="0" sz="850" spc="65" b="1">
                <a:solidFill>
                  <a:srgbClr val="727272"/>
                </a:solidFill>
                <a:latin typeface="Times New Roman"/>
                <a:cs typeface="Times New Roman"/>
              </a:rPr>
              <a:t>ch.nlci </a:t>
            </a:r>
            <a:r>
              <a:rPr dirty="0" sz="850" spc="95" b="1">
                <a:solidFill>
                  <a:srgbClr val="727272"/>
                </a:solidFill>
                <a:latin typeface="Times New Roman"/>
                <a:cs typeface="Times New Roman"/>
              </a:rPr>
              <a:t>ty, </a:t>
            </a:r>
            <a:r>
              <a:rPr dirty="0" sz="850" spc="140" b="1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850" spc="200" b="1">
                <a:solidFill>
                  <a:srgbClr val="727272"/>
                </a:solidFill>
                <a:latin typeface="Times New Roman"/>
                <a:cs typeface="Times New Roman"/>
              </a:rPr>
              <a:t>occupational  </a:t>
            </a:r>
            <a:r>
              <a:rPr dirty="0" sz="900" spc="155">
                <a:solidFill>
                  <a:srgbClr val="727272"/>
                </a:solidFill>
                <a:latin typeface="Times New Roman"/>
                <a:cs typeface="Times New Roman"/>
              </a:rPr>
              <a:t>opporcun_ity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in 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tl-ie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late </a:t>
            </a:r>
            <a:r>
              <a:rPr dirty="0" sz="900" spc="275">
                <a:solidFill>
                  <a:srgbClr val="727272"/>
                </a:solidFill>
                <a:latin typeface="Times New Roman"/>
                <a:cs typeface="Times New Roman"/>
              </a:rPr>
              <a:t>19th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Ccnt:u,:y </a:t>
            </a:r>
            <a:r>
              <a:rPr dirty="0" sz="900" spc="235">
                <a:solidFill>
                  <a:srgbClr val="727272"/>
                </a:solidFill>
                <a:latin typeface="Times New Roman"/>
                <a:cs typeface="Times New Roman"/>
              </a:rPr>
              <a:t>U.S.  </a:t>
            </a:r>
            <a:r>
              <a:rPr dirty="0" sz="850" spc="204" i="1">
                <a:solidFill>
                  <a:srgbClr val="727272"/>
                </a:solidFill>
                <a:latin typeface="Times New Roman"/>
                <a:cs typeface="Times New Roman"/>
              </a:rPr>
              <a:t>A,nerican. </a:t>
            </a:r>
            <a:r>
              <a:rPr dirty="0" sz="850" spc="170" i="1">
                <a:solidFill>
                  <a:srgbClr val="727272"/>
                </a:solidFill>
                <a:latin typeface="Times New Roman"/>
                <a:cs typeface="Times New Roman"/>
              </a:rPr>
              <a:t>Sociological </a:t>
            </a:r>
            <a:r>
              <a:rPr dirty="0" sz="900" spc="130" i="1">
                <a:solidFill>
                  <a:srgbClr val="727272"/>
                </a:solidFill>
                <a:latin typeface="Times New Roman"/>
                <a:cs typeface="Times New Roman"/>
              </a:rPr>
              <a:t>R.ei,iew </a:t>
            </a: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55:2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80 </a:t>
            </a:r>
            <a:r>
              <a:rPr dirty="0" sz="900" spc="65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900" spc="65">
                <a:solidFill>
                  <a:srgbClr val="727272"/>
                </a:solidFill>
                <a:latin typeface="Times New Roman"/>
                <a:cs typeface="Times New Roman"/>
              </a:rPr>
              <a:t>2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86 </a:t>
            </a:r>
            <a:r>
              <a:rPr dirty="0" sz="900" spc="20">
                <a:solidFill>
                  <a:srgbClr val="727272"/>
                </a:solidFill>
                <a:latin typeface="Times New Roman"/>
                <a:cs typeface="Times New Roman"/>
              </a:rPr>
              <a:t>.  </a:t>
            </a:r>
            <a:r>
              <a:rPr dirty="0" sz="900" spc="330">
                <a:solidFill>
                  <a:srgbClr val="838383"/>
                </a:solidFill>
                <a:latin typeface="Times New Roman"/>
                <a:cs typeface="Times New Roman"/>
              </a:rPr>
              <a:t>1990</a:t>
            </a:r>
            <a:r>
              <a:rPr dirty="0" sz="900" spc="10">
                <a:solidFill>
                  <a:srgbClr val="838383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27272"/>
                </a:solidFill>
                <a:latin typeface="Times New Roman"/>
                <a:cs typeface="Times New Roman"/>
              </a:rPr>
              <a:t>(witb</a:t>
            </a:r>
            <a:r>
              <a:rPr dirty="0" sz="900" spc="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NancyS</a:t>
            </a:r>
            <a:r>
              <a:rPr dirty="0" sz="900" spc="6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dirty="0" sz="900" spc="1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27272"/>
                </a:solidFill>
                <a:latin typeface="Times New Roman"/>
                <a:cs typeface="Times New Roman"/>
              </a:rPr>
              <a:t>LandaJe).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7554" y="1456427"/>
            <a:ext cx="1885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838383"/>
                </a:solidFill>
                <a:latin typeface="Times New Roman"/>
                <a:cs typeface="Times New Roman"/>
              </a:rPr>
              <a:t>c</a:t>
            </a:r>
            <a:r>
              <a:rPr dirty="0" sz="900" spc="240">
                <a:solidFill>
                  <a:srgbClr val="5B5B5B"/>
                </a:solidFill>
                <a:latin typeface="Times New Roman"/>
                <a:cs typeface="Times New Roman"/>
              </a:rPr>
              <a:t>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02218" y="1589524"/>
            <a:ext cx="1301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54" i="1">
                <a:solidFill>
                  <a:srgbClr val="838383"/>
                </a:solidFill>
                <a:latin typeface="Times New Roman"/>
                <a:cs typeface="Times New Roman"/>
              </a:rPr>
              <a:t>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4668" y="1709862"/>
            <a:ext cx="2393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727272"/>
                </a:solidFill>
                <a:latin typeface="Times New Roman"/>
                <a:cs typeface="Times New Roman"/>
              </a:rPr>
              <a:t>VV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92972" y="1836578"/>
            <a:ext cx="1555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70">
                <a:solidFill>
                  <a:srgbClr val="838383"/>
                </a:solidFill>
                <a:latin typeface="Times New Roman"/>
                <a:cs typeface="Times New Roman"/>
              </a:rPr>
              <a:t>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2313" y="2018734"/>
            <a:ext cx="2127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400">
                <a:solidFill>
                  <a:srgbClr val="838383"/>
                </a:solidFill>
                <a:latin typeface="Times New Roman"/>
                <a:cs typeface="Times New Roman"/>
              </a:rPr>
              <a:t>T</a:t>
            </a:r>
            <a:r>
              <a:rPr dirty="0" sz="900" spc="215">
                <a:solidFill>
                  <a:srgbClr val="838383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82313" y="2145452"/>
            <a:ext cx="2279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0">
                <a:solidFill>
                  <a:srgbClr val="838383"/>
                </a:solidFill>
                <a:latin typeface="Times New Roman"/>
                <a:cs typeface="Times New Roman"/>
              </a:rPr>
              <a:t>Th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27330" y="2272169"/>
            <a:ext cx="2381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p</a:t>
            </a:r>
            <a:r>
              <a:rPr dirty="0" sz="900" spc="9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4232" y="2405266"/>
            <a:ext cx="2095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45" i="1">
                <a:solidFill>
                  <a:srgbClr val="727272"/>
                </a:solidFill>
                <a:latin typeface="Times New Roman"/>
                <a:cs typeface="Times New Roman"/>
              </a:rPr>
              <a:t>Fa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76574" y="2533524"/>
            <a:ext cx="2127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4">
                <a:solidFill>
                  <a:srgbClr val="727272"/>
                </a:solidFill>
                <a:latin typeface="Times New Roman"/>
                <a:cs typeface="Times New Roman"/>
              </a:rPr>
              <a:t>Ya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74165" y="2588070"/>
            <a:ext cx="209550" cy="84455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7780" marR="34925" indent="-1270">
              <a:lnSpc>
                <a:spcPct val="143100"/>
              </a:lnSpc>
              <a:spcBef>
                <a:spcPts val="145"/>
              </a:spcBef>
            </a:pP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St  </a:t>
            </a:r>
            <a:r>
              <a:rPr dirty="0" sz="800" spc="180">
                <a:solidFill>
                  <a:srgbClr val="727272"/>
                </a:solidFill>
                <a:latin typeface="Times New Roman"/>
                <a:cs typeface="Times New Roman"/>
              </a:rPr>
              <a:t>St  </a:t>
            </a:r>
            <a:r>
              <a:rPr dirty="0" sz="850" spc="140" b="1">
                <a:solidFill>
                  <a:srgbClr val="727272"/>
                </a:solidFill>
                <a:latin typeface="Times New Roman"/>
                <a:cs typeface="Times New Roman"/>
              </a:rPr>
              <a:t>Pl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990"/>
              </a:lnSpc>
            </a:pPr>
            <a:r>
              <a:rPr dirty="0" sz="900" spc="240">
                <a:solidFill>
                  <a:srgbClr val="838383"/>
                </a:solidFill>
                <a:latin typeface="Times New Roman"/>
                <a:cs typeface="Times New Roman"/>
              </a:rPr>
              <a:t>Ta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05"/>
              </a:lnSpc>
            </a:pPr>
            <a:r>
              <a:rPr dirty="0" sz="850" spc="80" i="1">
                <a:solidFill>
                  <a:srgbClr val="727272"/>
                </a:solidFill>
                <a:latin typeface="Times New Roman"/>
                <a:cs typeface="Times New Roman"/>
              </a:rPr>
              <a:t>.11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81511" y="3452223"/>
            <a:ext cx="2190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9">
                <a:solidFill>
                  <a:srgbClr val="838383"/>
                </a:solidFill>
                <a:latin typeface="Times New Roman"/>
                <a:cs typeface="Times New Roman"/>
              </a:rPr>
              <a:t>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81741" y="3578940"/>
            <a:ext cx="1974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80">
                <a:solidFill>
                  <a:srgbClr val="727272"/>
                </a:solidFill>
                <a:latin typeface="Times New Roman"/>
                <a:cs typeface="Times New Roman"/>
              </a:rPr>
              <a:t>cio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5898" y="3753177"/>
            <a:ext cx="2165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27272"/>
                </a:solidFill>
                <a:latin typeface="Times New Roman"/>
                <a:cs typeface="Times New Roman"/>
              </a:rPr>
              <a:t>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84032" y="3886274"/>
            <a:ext cx="2203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40" b="1" i="1">
                <a:solidFill>
                  <a:srgbClr val="727272"/>
                </a:solidFill>
                <a:latin typeface="Times New Roman"/>
                <a:cs typeface="Times New Roman"/>
              </a:rPr>
              <a:t>An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61187" y="4068429"/>
            <a:ext cx="213360" cy="283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85"/>
              </a:lnSpc>
              <a:spcBef>
                <a:spcPts val="100"/>
              </a:spcBef>
            </a:pPr>
            <a:r>
              <a:rPr dirty="0" sz="850" spc="260" b="1">
                <a:solidFill>
                  <a:srgbClr val="727272"/>
                </a:solidFill>
                <a:latin typeface="Times New Roman"/>
                <a:cs typeface="Times New Roman"/>
              </a:rPr>
              <a:t>As</a:t>
            </a:r>
            <a:endParaRPr sz="850">
              <a:latin typeface="Times New Roman"/>
              <a:cs typeface="Times New Roman"/>
            </a:endParaRPr>
          </a:p>
          <a:p>
            <a:pPr marL="20320">
              <a:lnSpc>
                <a:spcPts val="1045"/>
              </a:lnSpc>
            </a:pPr>
            <a:r>
              <a:rPr dirty="0" sz="900" spc="140">
                <a:solidFill>
                  <a:srgbClr val="727272"/>
                </a:solidFill>
                <a:latin typeface="Times New Roman"/>
                <a:cs typeface="Times New Roman"/>
              </a:rPr>
              <a:t>vil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8498" y="4377302"/>
            <a:ext cx="2197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65" i="1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65697" y="4497639"/>
            <a:ext cx="21780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5">
                <a:solidFill>
                  <a:srgbClr val="838383"/>
                </a:solidFill>
                <a:latin typeface="Times New Roman"/>
                <a:cs typeface="Times New Roman"/>
              </a:rPr>
              <a:t>e</a:t>
            </a:r>
            <a:r>
              <a:rPr dirty="0" sz="900" spc="90">
                <a:solidFill>
                  <a:srgbClr val="838383"/>
                </a:solidFill>
                <a:latin typeface="Times New Roman"/>
                <a:cs typeface="Times New Roman"/>
              </a:rPr>
              <a:t>di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73605" y="4624356"/>
            <a:ext cx="22097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30">
                <a:solidFill>
                  <a:srgbClr val="838383"/>
                </a:solidFill>
                <a:latin typeface="Times New Roman"/>
                <a:cs typeface="Times New Roman"/>
              </a:rPr>
              <a:t>C</a:t>
            </a:r>
            <a:r>
              <a:rPr dirty="0" sz="900" spc="195">
                <a:solidFill>
                  <a:srgbClr val="838383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78498" y="4812892"/>
            <a:ext cx="20510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4" i="1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69251" y="4933230"/>
            <a:ext cx="2260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9">
                <a:solidFill>
                  <a:srgbClr val="838383"/>
                </a:solidFill>
                <a:latin typeface="Times New Roman"/>
                <a:cs typeface="Times New Roman"/>
              </a:rPr>
              <a:t>U1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65608" y="5113845"/>
            <a:ext cx="2470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20" b="1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54924" y="5289622"/>
            <a:ext cx="226695" cy="417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 indent="5080">
              <a:lnSpc>
                <a:spcPts val="1000"/>
              </a:lnSpc>
              <a:spcBef>
                <a:spcPts val="204"/>
              </a:spcBef>
            </a:pPr>
            <a:r>
              <a:rPr dirty="0" sz="900" spc="160">
                <a:solidFill>
                  <a:srgbClr val="727272"/>
                </a:solidFill>
                <a:latin typeface="Times New Roman"/>
                <a:cs typeface="Times New Roman"/>
              </a:rPr>
              <a:t>Ra  </a:t>
            </a:r>
            <a:r>
              <a:rPr dirty="0" sz="900" spc="215">
                <a:solidFill>
                  <a:srgbClr val="727272"/>
                </a:solidFill>
                <a:latin typeface="Times New Roman"/>
                <a:cs typeface="Times New Roman"/>
              </a:rPr>
              <a:t>Sc  </a:t>
            </a:r>
            <a:r>
              <a:rPr dirty="0" sz="900" spc="295">
                <a:solidFill>
                  <a:srgbClr val="727272"/>
                </a:solidFill>
                <a:latin typeface="Times New Roman"/>
                <a:cs typeface="Times New Roman"/>
              </a:rPr>
              <a:t>39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40942" y="5725212"/>
            <a:ext cx="25590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0">
                <a:solidFill>
                  <a:srgbClr val="727272"/>
                </a:solidFill>
                <a:latin typeface="Times New Roman"/>
                <a:cs typeface="Times New Roman"/>
              </a:rPr>
              <a:t>·rh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47018" y="5851929"/>
            <a:ext cx="1987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So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64659" y="5978647"/>
            <a:ext cx="22097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14" i="1">
                <a:solidFill>
                  <a:srgbClr val="727272"/>
                </a:solidFill>
                <a:latin typeface="Times New Roman"/>
                <a:cs typeface="Times New Roman"/>
              </a:rPr>
              <a:t>R.e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58021" y="6105364"/>
            <a:ext cx="24955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70">
                <a:solidFill>
                  <a:srgbClr val="727272"/>
                </a:solidFill>
                <a:latin typeface="Times New Roman"/>
                <a:cs typeface="Times New Roman"/>
              </a:rPr>
              <a:t>G</a:t>
            </a:r>
            <a:r>
              <a:rPr dirty="0" sz="900" spc="285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60313" y="6287520"/>
            <a:ext cx="2597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0">
                <a:solidFill>
                  <a:srgbClr val="727272"/>
                </a:solidFill>
                <a:latin typeface="Times New Roman"/>
                <a:cs typeface="Times New Roman"/>
              </a:rPr>
              <a:t>Mu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50878" y="6414237"/>
            <a:ext cx="2501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85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85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27272"/>
                </a:solidFill>
                <a:latin typeface="Times New Roman"/>
                <a:cs typeface="Times New Roman"/>
              </a:rPr>
              <a:t>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48735" y="6540954"/>
            <a:ext cx="22415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30">
                <a:solidFill>
                  <a:srgbClr val="727272"/>
                </a:solidFill>
                <a:latin typeface="Times New Roman"/>
                <a:cs typeface="Times New Roman"/>
              </a:rPr>
              <a:t>19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52292" y="6667672"/>
            <a:ext cx="2565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0">
                <a:solidFill>
                  <a:srgbClr val="727272"/>
                </a:solidFill>
                <a:latin typeface="Times New Roman"/>
                <a:cs typeface="Times New Roman"/>
              </a:rPr>
              <a:t>Phi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44271" y="6849828"/>
            <a:ext cx="2152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0">
                <a:solidFill>
                  <a:srgbClr val="727272"/>
                </a:solidFill>
                <a:latin typeface="Times New Roman"/>
                <a:cs typeface="Times New Roman"/>
              </a:rPr>
              <a:t>Ra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42972" y="6976545"/>
            <a:ext cx="25907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80">
                <a:solidFill>
                  <a:srgbClr val="727272"/>
                </a:solidFill>
                <a:latin typeface="Times New Roman"/>
                <a:cs typeface="Times New Roman"/>
              </a:rPr>
              <a:t>in</a:t>
            </a:r>
            <a:r>
              <a:rPr dirty="0" sz="85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27272"/>
                </a:solidFill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49042" y="7103263"/>
            <a:ext cx="2609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4" i="1">
                <a:solidFill>
                  <a:srgbClr val="727272"/>
                </a:solidFill>
                <a:latin typeface="Times New Roman"/>
                <a:cs typeface="Times New Roman"/>
              </a:rPr>
              <a:t>F</a:t>
            </a:r>
            <a:r>
              <a:rPr dirty="0" sz="900" spc="114" i="1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900" spc="170" i="1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30174" y="7285418"/>
            <a:ext cx="254000" cy="72580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9685" marR="5080" indent="-6350">
              <a:lnSpc>
                <a:spcPts val="1000"/>
              </a:lnSpc>
              <a:spcBef>
                <a:spcPts val="204"/>
              </a:spcBef>
            </a:pPr>
            <a:r>
              <a:rPr dirty="0" sz="900" spc="270">
                <a:solidFill>
                  <a:srgbClr val="727272"/>
                </a:solidFill>
                <a:latin typeface="Times New Roman"/>
                <a:cs typeface="Times New Roman"/>
              </a:rPr>
              <a:t>So  </a:t>
            </a:r>
            <a:r>
              <a:rPr dirty="0" sz="850" spc="125" i="1">
                <a:solidFill>
                  <a:srgbClr val="727272"/>
                </a:solidFill>
                <a:latin typeface="Times New Roman"/>
                <a:cs typeface="Times New Roman"/>
              </a:rPr>
              <a:t>Soe  </a:t>
            </a:r>
            <a:r>
              <a:rPr dirty="0" sz="900" spc="300">
                <a:solidFill>
                  <a:srgbClr val="727272"/>
                </a:solidFill>
                <a:latin typeface="Times New Roman"/>
                <a:cs typeface="Times New Roman"/>
              </a:rPr>
              <a:t>Vo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75"/>
              </a:lnSpc>
            </a:pPr>
            <a:r>
              <a:rPr dirty="0" sz="900" spc="190">
                <a:solidFill>
                  <a:srgbClr val="5B5B5B"/>
                </a:solidFill>
                <a:latin typeface="Times New Roman"/>
                <a:cs typeface="Times New Roman"/>
              </a:rPr>
              <a:t>.Pu</a:t>
            </a:r>
            <a:endParaRPr sz="900">
              <a:latin typeface="Times New Roman"/>
              <a:cs typeface="Times New Roman"/>
            </a:endParaRPr>
          </a:p>
          <a:p>
            <a:pPr marL="27940">
              <a:lnSpc>
                <a:spcPct val="100000"/>
              </a:lnSpc>
              <a:spcBef>
                <a:spcPts val="350"/>
              </a:spcBef>
            </a:pPr>
            <a:r>
              <a:rPr dirty="0" sz="900" spc="70" i="1">
                <a:solidFill>
                  <a:srgbClr val="727272"/>
                </a:solidFill>
                <a:latin typeface="Times New Roman"/>
                <a:cs typeface="Times New Roman"/>
              </a:rPr>
              <a:t>Sou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33324" y="7980822"/>
            <a:ext cx="2641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5" i="1">
                <a:solidFill>
                  <a:srgbClr val="727272"/>
                </a:solidFill>
                <a:latin typeface="Times New Roman"/>
                <a:cs typeface="Times New Roman"/>
              </a:rPr>
              <a:t>flec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34071" y="8101160"/>
            <a:ext cx="2381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55">
                <a:solidFill>
                  <a:srgbClr val="727272"/>
                </a:solidFill>
                <a:latin typeface="Times New Roman"/>
                <a:cs typeface="Times New Roman"/>
              </a:rPr>
              <a:t>C</a:t>
            </a:r>
            <a:r>
              <a:rPr dirty="0" sz="900" spc="260">
                <a:solidFill>
                  <a:srgbClr val="727272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37401" y="8227877"/>
            <a:ext cx="25272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35">
                <a:solidFill>
                  <a:srgbClr val="727272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32920" y="8354595"/>
            <a:ext cx="2184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05">
                <a:solidFill>
                  <a:srgbClr val="5B5B5B"/>
                </a:solidFill>
                <a:latin typeface="Times New Roman"/>
                <a:cs typeface="Times New Roman"/>
              </a:rPr>
              <a:t>19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26967" y="8536750"/>
            <a:ext cx="28130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0">
                <a:solidFill>
                  <a:srgbClr val="727272"/>
                </a:solidFill>
                <a:latin typeface="Times New Roman"/>
                <a:cs typeface="Times New Roman"/>
              </a:rPr>
              <a:t>Tre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36365" y="8663467"/>
            <a:ext cx="2609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5B5B5B"/>
                </a:solidFill>
                <a:latin typeface="Times New Roman"/>
                <a:cs typeface="Times New Roman"/>
              </a:rPr>
              <a:t>Ric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26580" y="8796565"/>
            <a:ext cx="2889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65" i="1">
                <a:solidFill>
                  <a:srgbClr val="727272"/>
                </a:solidFill>
                <a:latin typeface="Times New Roman"/>
                <a:cs typeface="Times New Roman"/>
              </a:rPr>
              <a:t>pan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32810" y="8916902"/>
            <a:ext cx="2374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0">
                <a:solidFill>
                  <a:srgbClr val="727272"/>
                </a:solidFill>
                <a:latin typeface="Times New Roman"/>
                <a:cs typeface="Times New Roman"/>
              </a:rPr>
              <a:t>51.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13213" y="9401111"/>
            <a:ext cx="37401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495">
                <a:solidFill>
                  <a:srgbClr val="5B5B5B"/>
                </a:solidFill>
                <a:latin typeface="Courier New"/>
                <a:cs typeface="Courier New"/>
              </a:rPr>
              <a:t>lS</a:t>
            </a:r>
            <a:endParaRPr sz="14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018" y="0"/>
            <a:ext cx="648346" cy="4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66577" y="815741"/>
            <a:ext cx="5606415" cy="0"/>
          </a:xfrm>
          <a:custGeom>
            <a:avLst/>
            <a:gdLst/>
            <a:ahLst/>
            <a:cxnLst/>
            <a:rect l="l" t="t" r="r" b="b"/>
            <a:pathLst>
              <a:path w="5606415" h="0">
                <a:moveTo>
                  <a:pt x="0" y="0"/>
                </a:moveTo>
                <a:lnTo>
                  <a:pt x="560582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6577" y="9400830"/>
            <a:ext cx="5606415" cy="0"/>
          </a:xfrm>
          <a:custGeom>
            <a:avLst/>
            <a:gdLst/>
            <a:ahLst/>
            <a:cxnLst/>
            <a:rect l="l" t="t" r="r" b="b"/>
            <a:pathLst>
              <a:path w="5606415" h="0">
                <a:moveTo>
                  <a:pt x="0" y="0"/>
                </a:moveTo>
                <a:lnTo>
                  <a:pt x="560582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88362" y="536187"/>
            <a:ext cx="27463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60">
                <a:solidFill>
                  <a:srgbClr val="7B7B7B"/>
                </a:solidFill>
                <a:latin typeface="Times New Roman"/>
                <a:cs typeface="Times New Roman"/>
              </a:rPr>
              <a:t>CENTER</a:t>
            </a:r>
            <a:r>
              <a:rPr dirty="0" sz="850" spc="8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360">
                <a:solidFill>
                  <a:srgbClr val="7B7B7B"/>
                </a:solidFill>
                <a:latin typeface="Times New Roman"/>
                <a:cs typeface="Times New Roman"/>
              </a:rPr>
              <a:t>FOR</a:t>
            </a:r>
            <a:r>
              <a:rPr dirty="0" sz="850" spc="-2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B7B7B"/>
                </a:solidFill>
                <a:latin typeface="Times New Roman"/>
                <a:cs typeface="Times New Roman"/>
              </a:rPr>
              <a:t>STUDIES</a:t>
            </a:r>
            <a:r>
              <a:rPr dirty="0" sz="850" spc="1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7B7B7B"/>
                </a:solidFill>
                <a:latin typeface="Times New Roman"/>
                <a:cs typeface="Times New Roman"/>
              </a:rPr>
              <a:t>IN</a:t>
            </a:r>
            <a:r>
              <a:rPr dirty="0" sz="850" spc="254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340">
                <a:solidFill>
                  <a:srgbClr val="7B7B7B"/>
                </a:solidFill>
                <a:latin typeface="Times New Roman"/>
                <a:cs typeface="Times New Roman"/>
              </a:rPr>
              <a:t>DEMOG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6685" y="1321790"/>
            <a:ext cx="3165475" cy="266636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7145" marR="5080" indent="-5080">
              <a:lnSpc>
                <a:spcPts val="1000"/>
              </a:lnSpc>
              <a:spcBef>
                <a:spcPts val="204"/>
              </a:spcBef>
            </a:pPr>
            <a:r>
              <a:rPr dirty="0" sz="900" spc="370">
                <a:solidFill>
                  <a:srgbClr val="7B7B7B"/>
                </a:solidFill>
                <a:latin typeface="Times New Roman"/>
                <a:cs typeface="Times New Roman"/>
              </a:rPr>
              <a:t>A </a:t>
            </a:r>
            <a:r>
              <a:rPr dirty="0" sz="900" spc="120">
                <a:solidFill>
                  <a:srgbClr val="696969"/>
                </a:solidFill>
                <a:latin typeface="Times New Roman"/>
                <a:cs typeface="Times New Roman"/>
              </a:rPr>
              <a:t>multi.levcJ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an </a:t>
            </a:r>
            <a:r>
              <a:rPr dirty="0" sz="900" spc="-95">
                <a:solidFill>
                  <a:srgbClr val="7B7B7B"/>
                </a:solidFill>
                <a:latin typeface="Times New Roman"/>
                <a:cs typeface="Times New Roman"/>
              </a:rPr>
              <a:t>ay</a:t>
            </a:r>
            <a:r>
              <a:rPr dirty="0" sz="900" spc="-95">
                <a:solidFill>
                  <a:srgbClr val="505050"/>
                </a:solidFill>
                <a:latin typeface="Times New Roman"/>
                <a:cs typeface="Times New Roman"/>
              </a:rPr>
              <a:t>l </a:t>
            </a:r>
            <a:r>
              <a:rPr dirty="0" sz="900" spc="120">
                <a:solidFill>
                  <a:srgbClr val="7B7B7B"/>
                </a:solidFill>
                <a:latin typeface="Times New Roman"/>
                <a:cs typeface="Times New Roman"/>
              </a:rPr>
              <a:t>s </a:t>
            </a:r>
            <a:r>
              <a:rPr dirty="0" sz="900" spc="100">
                <a:solidFill>
                  <a:srgbClr val="7B7B7B"/>
                </a:solidFill>
                <a:latin typeface="Times New Roman"/>
                <a:cs typeface="Times New Roman"/>
              </a:rPr>
              <a:t>is </a:t>
            </a:r>
            <a:r>
              <a:rPr dirty="0" sz="900" spc="130">
                <a:solidFill>
                  <a:srgbClr val="7B7B7B"/>
                </a:solidFill>
                <a:latin typeface="Times New Roman"/>
                <a:cs typeface="Times New Roman"/>
              </a:rPr>
              <a:t>of </a:t>
            </a:r>
            <a:r>
              <a:rPr dirty="0" sz="900" spc="125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dccenn.inruus </a:t>
            </a:r>
            <a:r>
              <a:rPr dirty="0" sz="900" spc="175">
                <a:solidFill>
                  <a:srgbClr val="7B7B7B"/>
                </a:solidFill>
                <a:latin typeface="Times New Roman"/>
                <a:cs typeface="Times New Roman"/>
              </a:rPr>
              <a:t>of"  </a:t>
            </a:r>
            <a:r>
              <a:rPr dirty="0" sz="900" spc="155">
                <a:solidFill>
                  <a:srgbClr val="7B7B7B"/>
                </a:solidFill>
                <a:latin typeface="Times New Roman"/>
                <a:cs typeface="Times New Roman"/>
              </a:rPr>
              <a:t>fer</a:t>
            </a:r>
            <a:r>
              <a:rPr dirty="0" sz="900" spc="-12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7B7B7B"/>
                </a:solidFill>
                <a:latin typeface="Times New Roman"/>
                <a:cs typeface="Times New Roman"/>
              </a:rPr>
              <a:t>ti</a:t>
            </a:r>
            <a:r>
              <a:rPr dirty="0" sz="900" spc="-2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900" spc="-25">
                <a:solidFill>
                  <a:srgbClr val="7B7B7B"/>
                </a:solidFill>
                <a:latin typeface="Times New Roman"/>
                <a:cs typeface="Times New Roman"/>
              </a:rPr>
              <a:t>.i</a:t>
            </a:r>
            <a:r>
              <a:rPr dirty="0" sz="900" spc="-10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cy</a:t>
            </a:r>
            <a:r>
              <a:rPr dirty="0" sz="900" spc="-10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B7B7B"/>
                </a:solidFill>
                <a:latin typeface="Times New Roman"/>
                <a:cs typeface="Times New Roman"/>
              </a:rPr>
              <a:t>in</a:t>
            </a:r>
            <a:r>
              <a:rPr dirty="0" sz="900" spc="254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B7B7B"/>
                </a:solidFill>
                <a:latin typeface="Times New Roman"/>
                <a:cs typeface="Times New Roman"/>
              </a:rPr>
              <a:t>the</a:t>
            </a:r>
            <a:r>
              <a:rPr dirty="0" sz="900" spc="25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£our</a:t>
            </a:r>
            <a:r>
              <a:rPr dirty="0" sz="900" spc="9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regions</a:t>
            </a:r>
            <a:r>
              <a:rPr dirty="0" sz="900" spc="6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of</a:t>
            </a:r>
            <a:r>
              <a:rPr dirty="0" sz="900" spc="3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696969"/>
                </a:solidFill>
                <a:latin typeface="Times New Roman"/>
                <a:cs typeface="Times New Roman"/>
              </a:rPr>
              <a:t>Th</a:t>
            </a:r>
            <a:r>
              <a:rPr dirty="0" sz="900" spc="-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696969"/>
                </a:solidFill>
                <a:latin typeface="Times New Roman"/>
                <a:cs typeface="Times New Roman"/>
              </a:rPr>
              <a:t>ailand</a:t>
            </a:r>
            <a:r>
              <a:rPr dirty="0" sz="900" spc="175">
                <a:solidFill>
                  <a:srgbClr val="939393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8415">
              <a:lnSpc>
                <a:spcPts val="935"/>
              </a:lnSpc>
            </a:pPr>
            <a:r>
              <a:rPr dirty="0" sz="850" spc="135" i="1">
                <a:solidFill>
                  <a:srgbClr val="7B7B7B"/>
                </a:solidFill>
                <a:latin typeface="Times New Roman"/>
                <a:cs typeface="Times New Roman"/>
              </a:rPr>
              <a:t>As-ian-Paci.fi&amp;</a:t>
            </a:r>
            <a:r>
              <a:rPr dirty="0" sz="850" spc="3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20" i="1">
                <a:solidFill>
                  <a:srgbClr val="7B7B7B"/>
                </a:solidFill>
                <a:latin typeface="Times New Roman"/>
                <a:cs typeface="Times New Roman"/>
              </a:rPr>
              <a:t>Population</a:t>
            </a:r>
            <a:r>
              <a:rPr dirty="0" sz="850" spc="-3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95" i="1">
                <a:solidFill>
                  <a:srgbClr val="7B7B7B"/>
                </a:solidFill>
                <a:latin typeface="Times New Roman"/>
                <a:cs typeface="Times New Roman"/>
              </a:rPr>
              <a:t>Jou.rnal</a:t>
            </a:r>
            <a:r>
              <a:rPr dirty="0" sz="850" spc="1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96969"/>
                </a:solidFill>
                <a:latin typeface="Times New Roman"/>
                <a:cs typeface="Times New Roman"/>
              </a:rPr>
              <a:t>4:51.-64.</a:t>
            </a:r>
            <a:endParaRPr sz="900">
              <a:latin typeface="Times New Roman"/>
              <a:cs typeface="Times New Roman"/>
            </a:endParaRPr>
          </a:p>
          <a:p>
            <a:pPr marL="19050" marR="219075" indent="-3810">
              <a:lnSpc>
                <a:spcPts val="1000"/>
              </a:lnSpc>
              <a:spcBef>
                <a:spcPts val="55"/>
              </a:spcBef>
              <a:tabLst>
                <a:tab pos="2871470" algn="l"/>
              </a:tabLst>
            </a:pPr>
            <a:r>
              <a:rPr dirty="0" sz="900" spc="335">
                <a:solidFill>
                  <a:srgbClr val="696969"/>
                </a:solidFill>
                <a:latin typeface="Times New Roman"/>
                <a:cs typeface="Times New Roman"/>
              </a:rPr>
              <a:t>1992</a:t>
            </a:r>
            <a:r>
              <a:rPr dirty="0" sz="900" spc="3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B7B7B"/>
                </a:solidFill>
                <a:latin typeface="Times New Roman"/>
                <a:cs typeface="Times New Roman"/>
              </a:rPr>
              <a:t>(</a:t>
            </a:r>
            <a:r>
              <a:rPr dirty="0" sz="900" spc="340">
                <a:solidFill>
                  <a:srgbClr val="7B7B7B"/>
                </a:solidFill>
                <a:latin typeface="Times New Roman"/>
                <a:cs typeface="Times New Roman"/>
              </a:rPr>
              <a:t>wk</a:t>
            </a:r>
            <a:r>
              <a:rPr dirty="0" sz="900" spc="285">
                <a:solidFill>
                  <a:srgbClr val="7B7B7B"/>
                </a:solidFill>
                <a:latin typeface="Times New Roman"/>
                <a:cs typeface="Times New Roman"/>
              </a:rPr>
              <a:t>h</a:t>
            </a:r>
            <a:r>
              <a:rPr dirty="0" sz="900" spc="8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Aphicl-,a</a:t>
            </a:r>
            <a:r>
              <a:rPr dirty="0" sz="900" spc="100">
                <a:solidFill>
                  <a:srgbClr val="7B7B7B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-8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C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h</a:t>
            </a:r>
            <a:r>
              <a:rPr dirty="0" sz="900" spc="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a</a:t>
            </a:r>
            <a:r>
              <a:rPr dirty="0" sz="900" spc="-35">
                <a:solidFill>
                  <a:srgbClr val="7B7B7B"/>
                </a:solidFill>
                <a:latin typeface="Times New Roman"/>
                <a:cs typeface="Times New Roman"/>
              </a:rPr>
              <a:t>m</a:t>
            </a:r>
            <a:r>
              <a:rPr dirty="0" sz="900" spc="-180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r>
              <a:rPr dirty="0" sz="9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270">
                <a:solidFill>
                  <a:srgbClr val="CDCDCD"/>
                </a:solidFill>
                <a:latin typeface="Times New Roman"/>
                <a:cs typeface="Times New Roman"/>
              </a:rPr>
              <a:t>_</a:t>
            </a:r>
            <a:r>
              <a:rPr dirty="0" sz="900">
                <a:solidFill>
                  <a:srgbClr val="CDCDCD"/>
                </a:solidFill>
                <a:latin typeface="Times New Roman"/>
                <a:cs typeface="Times New Roman"/>
              </a:rPr>
              <a:t> </a:t>
            </a:r>
            <a:r>
              <a:rPr dirty="0" sz="900" spc="-110">
                <a:solidFill>
                  <a:srgbClr val="CDCDCD"/>
                </a:solidFill>
                <a:latin typeface="Times New Roman"/>
                <a:cs typeface="Times New Roman"/>
              </a:rPr>
              <a:t> </a:t>
            </a:r>
            <a:r>
              <a:rPr dirty="0" sz="900" spc="-240">
                <a:solidFill>
                  <a:srgbClr val="696969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170">
                <a:solidFill>
                  <a:srgbClr val="696969"/>
                </a:solidFill>
                <a:latin typeface="Times New Roman"/>
                <a:cs typeface="Times New Roman"/>
              </a:rPr>
              <a:t>tr</a:t>
            </a:r>
            <a:r>
              <a:rPr dirty="0" sz="900" spc="-150">
                <a:solidFill>
                  <a:srgbClr val="696969"/>
                </a:solidFill>
                <a:latin typeface="Times New Roman"/>
                <a:cs typeface="Times New Roman"/>
              </a:rPr>
              <a:t>i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   </a:t>
            </a:r>
            <a:r>
              <a:rPr dirty="0" sz="900" spc="-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155">
                <a:solidFill>
                  <a:srgbClr val="696969"/>
                </a:solidFill>
                <a:latin typeface="Times New Roman"/>
                <a:cs typeface="Times New Roman"/>
              </a:rPr>
              <a:t>t</a:t>
            </a:r>
            <a:r>
              <a:rPr dirty="0" sz="900" spc="-270">
                <a:solidFill>
                  <a:srgbClr val="696969"/>
                </a:solidFill>
                <a:latin typeface="Times New Roman"/>
                <a:cs typeface="Times New Roman"/>
              </a:rPr>
              <a:t>h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   </a:t>
            </a:r>
            <a:r>
              <a:rPr dirty="0" sz="900" spc="-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180">
                <a:solidFill>
                  <a:srgbClr val="696969"/>
                </a:solidFill>
                <a:latin typeface="Times New Roman"/>
                <a:cs typeface="Times New Roman"/>
              </a:rPr>
              <a:t>fr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  </a:t>
            </a:r>
            <a:r>
              <a:rPr dirty="0" sz="90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270">
                <a:solidFill>
                  <a:srgbClr val="696969"/>
                </a:solidFill>
                <a:latin typeface="Times New Roman"/>
                <a:cs typeface="Times New Roman"/>
              </a:rPr>
              <a:t>o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  </a:t>
            </a:r>
            <a:r>
              <a:rPr dirty="0" sz="9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270">
                <a:solidFill>
                  <a:srgbClr val="696969"/>
                </a:solidFill>
                <a:latin typeface="Times New Roman"/>
                <a:cs typeface="Times New Roman"/>
              </a:rPr>
              <a:t>ng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	</a:t>
            </a:r>
            <a:r>
              <a:rPr dirty="0" sz="900" spc="-215">
                <a:solidFill>
                  <a:srgbClr val="696969"/>
                </a:solidFill>
                <a:latin typeface="Times New Roman"/>
                <a:cs typeface="Times New Roman"/>
              </a:rPr>
              <a:t>and  </a:t>
            </a:r>
            <a:r>
              <a:rPr dirty="0" sz="900" spc="190">
                <a:solidFill>
                  <a:srgbClr val="696969"/>
                </a:solidFill>
                <a:latin typeface="Times New Roman"/>
                <a:cs typeface="Times New Roman"/>
              </a:rPr>
              <a:t>Philip</a:t>
            </a:r>
            <a:r>
              <a:rPr dirty="0" sz="9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696969"/>
                </a:solidFill>
                <a:latin typeface="Times New Roman"/>
                <a:cs typeface="Times New Roman"/>
              </a:rPr>
              <a:t>Guest:).</a:t>
            </a:r>
            <a:endParaRPr sz="900">
              <a:latin typeface="Times New Roman"/>
              <a:cs typeface="Times New Roman"/>
            </a:endParaRPr>
          </a:p>
          <a:p>
            <a:pPr marL="12700" marR="125730" indent="6350">
              <a:lnSpc>
                <a:spcPct val="94300"/>
              </a:lnSpc>
              <a:spcBef>
                <a:spcPts val="395"/>
              </a:spcBef>
            </a:pPr>
            <a:r>
              <a:rPr dirty="0" sz="900" spc="254">
                <a:solidFill>
                  <a:srgbClr val="7B7B7B"/>
                </a:solidFill>
                <a:latin typeface="Times New Roman"/>
                <a:cs typeface="Times New Roman"/>
              </a:rPr>
              <a:t>E </a:t>
            </a: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chn </a:t>
            </a:r>
            <a:r>
              <a:rPr dirty="0" sz="900" spc="170">
                <a:solidFill>
                  <a:srgbClr val="505050"/>
                </a:solidFill>
                <a:latin typeface="Times New Roman"/>
                <a:cs typeface="Times New Roman"/>
              </a:rPr>
              <a:t>i</a:t>
            </a:r>
            <a:r>
              <a:rPr dirty="0" sz="900" spc="170">
                <a:solidFill>
                  <a:srgbClr val="7B7B7B"/>
                </a:solidFill>
                <a:latin typeface="Times New Roman"/>
                <a:cs typeface="Times New Roman"/>
              </a:rPr>
              <a:t>c</a:t>
            </a:r>
            <a:r>
              <a:rPr dirty="0" sz="900" spc="170">
                <a:solidFill>
                  <a:srgbClr val="696969"/>
                </a:solidFill>
                <a:latin typeface="Times New Roman"/>
                <a:cs typeface="Times New Roman"/>
              </a:rPr>
              <a:t>d </a:t>
            </a:r>
            <a:r>
              <a:rPr dirty="0" sz="900" spc="-20">
                <a:solidFill>
                  <a:srgbClr val="696969"/>
                </a:solidFill>
                <a:latin typeface="Times New Roman"/>
                <a:cs typeface="Times New Roman"/>
              </a:rPr>
              <a:t>ivc</a:t>
            </a:r>
            <a:r>
              <a:rPr dirty="0" sz="900" spc="-20">
                <a:solidFill>
                  <a:srgbClr val="7B7B7B"/>
                </a:solidFill>
                <a:latin typeface="Times New Roman"/>
                <a:cs typeface="Times New Roman"/>
              </a:rPr>
              <a:t>s</a:t>
            </a:r>
            <a:r>
              <a:rPr dirty="0" sz="900" spc="-20">
                <a:solidFill>
                  <a:srgbClr val="696969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505050"/>
                </a:solidFill>
                <a:latin typeface="Times New Roman"/>
                <a:cs typeface="Times New Roman"/>
              </a:rPr>
              <a:t>r 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icy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change </a:t>
            </a:r>
            <a:r>
              <a:rPr dirty="0" sz="800" spc="175">
                <a:solidFill>
                  <a:srgbClr val="696969"/>
                </a:solidFill>
                <a:latin typeface="Times New Roman"/>
                <a:cs typeface="Times New Roman"/>
              </a:rPr>
              <a:t>in </a:t>
            </a:r>
            <a:r>
              <a:rPr dirty="0" sz="900" spc="229">
                <a:solidFill>
                  <a:srgbClr val="7B7B7B"/>
                </a:solidFill>
                <a:latin typeface="Times New Roman"/>
                <a:cs typeface="Times New Roman"/>
              </a:rPr>
              <a:t>Southeast 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Asia. </a:t>
            </a:r>
            <a:r>
              <a:rPr dirty="0" sz="900" spc="185">
                <a:solidFill>
                  <a:srgbClr val="696969"/>
                </a:solidFill>
                <a:latin typeface="Times New Roman"/>
                <a:cs typeface="Times New Roman"/>
              </a:rPr>
              <a:t>In </a:t>
            </a:r>
            <a:r>
              <a:rPr dirty="0" sz="850" spc="210" i="1">
                <a:solidFill>
                  <a:srgbClr val="7B7B7B"/>
                </a:solidFill>
                <a:latin typeface="Times New Roman"/>
                <a:cs typeface="Times New Roman"/>
              </a:rPr>
              <a:t>Population, </a:t>
            </a:r>
            <a:r>
              <a:rPr dirty="0" sz="850" spc="114" i="1">
                <a:solidFill>
                  <a:srgbClr val="7B7B7B"/>
                </a:solidFill>
                <a:latin typeface="Times New Roman"/>
                <a:cs typeface="Times New Roman"/>
              </a:rPr>
              <a:t>Ethnici-r:y, </a:t>
            </a:r>
            <a:r>
              <a:rPr dirty="0" sz="850" spc="150" i="1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850" spc="265" i="1">
                <a:solidFill>
                  <a:srgbClr val="696969"/>
                </a:solidFill>
                <a:latin typeface="Times New Roman"/>
                <a:cs typeface="Times New Roman"/>
              </a:rPr>
              <a:t>Nation  </a:t>
            </a:r>
            <a:r>
              <a:rPr dirty="0" sz="850" spc="195" i="1">
                <a:solidFill>
                  <a:srgbClr val="7B7B7B"/>
                </a:solidFill>
                <a:latin typeface="Times New Roman"/>
                <a:cs typeface="Times New Roman"/>
              </a:rPr>
              <a:t>Buildin.9 </a:t>
            </a:r>
            <a:r>
              <a:rPr dirty="0" sz="900" spc="190">
                <a:solidFill>
                  <a:srgbClr val="7B7B7B"/>
                </a:solidFill>
                <a:latin typeface="Times New Roman"/>
                <a:cs typeface="Times New Roman"/>
              </a:rPr>
              <a:t>(Calvin </a:t>
            </a:r>
            <a:r>
              <a:rPr dirty="0" sz="900" spc="210">
                <a:solidFill>
                  <a:srgbClr val="7B7B7B"/>
                </a:solidFill>
                <a:latin typeface="Times New Roman"/>
                <a:cs typeface="Times New Roman"/>
              </a:rPr>
              <a:t>Goldshcider, 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ed</a:t>
            </a:r>
            <a:r>
              <a:rPr dirty="0" sz="900" spc="204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900" spc="204">
                <a:solidFill>
                  <a:srgbClr val="696969"/>
                </a:solidFill>
                <a:latin typeface="Times New Roman"/>
                <a:cs typeface="Times New Roman"/>
              </a:rPr>
              <a:t>),  </a:t>
            </a:r>
            <a:r>
              <a:rPr dirty="0" sz="900" spc="225">
                <a:solidFill>
                  <a:srgbClr val="7B7B7B"/>
                </a:solidFill>
                <a:latin typeface="Times New Roman"/>
                <a:cs typeface="Times New Roman"/>
              </a:rPr>
              <a:t>forthcoming.</a:t>
            </a:r>
            <a:endParaRPr sz="900">
              <a:latin typeface="Times New Roman"/>
              <a:cs typeface="Times New Roman"/>
            </a:endParaRPr>
          </a:p>
          <a:p>
            <a:pPr marL="17145" marR="71120" indent="1905">
              <a:lnSpc>
                <a:spcPts val="1000"/>
              </a:lnSpc>
              <a:spcBef>
                <a:spcPts val="390"/>
              </a:spcBef>
            </a:pPr>
            <a:r>
              <a:rPr dirty="0" sz="800" spc="305" b="1">
                <a:solidFill>
                  <a:srgbClr val="7B7B7B"/>
                </a:solidFill>
                <a:latin typeface="Times New Roman"/>
                <a:cs typeface="Times New Roman"/>
              </a:rPr>
              <a:t>How </a:t>
            </a:r>
            <a:r>
              <a:rPr dirty="0" sz="800" spc="190" b="1">
                <a:solidFill>
                  <a:srgbClr val="7B7B7B"/>
                </a:solidFill>
                <a:latin typeface="Times New Roman"/>
                <a:cs typeface="Times New Roman"/>
              </a:rPr>
              <a:t>to </a:t>
            </a:r>
            <a:r>
              <a:rPr dirty="0" sz="800" spc="245" b="1">
                <a:solidFill>
                  <a:srgbClr val="696969"/>
                </a:solidFill>
                <a:latin typeface="Times New Roman"/>
                <a:cs typeface="Times New Roman"/>
              </a:rPr>
              <a:t>measure </a:t>
            </a:r>
            <a:r>
              <a:rPr dirty="0" sz="800" spc="145" b="1">
                <a:solidFill>
                  <a:srgbClr val="7B7B7B"/>
                </a:solidFill>
                <a:latin typeface="Times New Roman"/>
                <a:cs typeface="Times New Roman"/>
              </a:rPr>
              <a:t>eth.njc </a:t>
            </a:r>
            <a:r>
              <a:rPr dirty="0" sz="800" spc="114" b="1">
                <a:solidFill>
                  <a:srgbClr val="505050"/>
                </a:solidFill>
                <a:latin typeface="Times New Roman"/>
                <a:cs typeface="Times New Roman"/>
              </a:rPr>
              <a:t>i</a:t>
            </a:r>
            <a:r>
              <a:rPr dirty="0" sz="800" spc="114" b="1">
                <a:solidFill>
                  <a:srgbClr val="7B7B7B"/>
                </a:solidFill>
                <a:latin typeface="Times New Roman"/>
                <a:cs typeface="Times New Roman"/>
              </a:rPr>
              <a:t>ty </a:t>
            </a:r>
            <a:r>
              <a:rPr dirty="0" sz="800" spc="105" b="1">
                <a:solidFill>
                  <a:srgbClr val="7B7B7B"/>
                </a:solidFill>
                <a:latin typeface="Times New Roman"/>
                <a:cs typeface="Times New Roman"/>
              </a:rPr>
              <a:t>: </a:t>
            </a:r>
            <a:r>
              <a:rPr dirty="0" sz="800" spc="165" b="1">
                <a:solidFill>
                  <a:srgbClr val="7B7B7B"/>
                </a:solidFill>
                <a:latin typeface="Times New Roman"/>
                <a:cs typeface="Times New Roman"/>
              </a:rPr>
              <a:t>an </a:t>
            </a:r>
            <a:r>
              <a:rPr dirty="0" sz="800" spc="290" b="1">
                <a:solidFill>
                  <a:srgbClr val="7B7B7B"/>
                </a:solidFill>
                <a:latin typeface="Times New Roman"/>
                <a:cs typeface="Times New Roman"/>
              </a:rPr>
              <a:t>immodest  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proposal.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Report: </a:t>
            </a:r>
            <a:r>
              <a:rPr dirty="0" sz="900" spc="235">
                <a:solidFill>
                  <a:srgbClr val="696969"/>
                </a:solidFill>
                <a:latin typeface="Times New Roman"/>
                <a:cs typeface="Times New Roman"/>
              </a:rPr>
              <a:t>from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chc </a:t>
            </a:r>
            <a:r>
              <a:rPr dirty="0" sz="900" spc="250">
                <a:solidFill>
                  <a:srgbClr val="7B7B7B"/>
                </a:solidFill>
                <a:latin typeface="Times New Roman"/>
                <a:cs typeface="Times New Roman"/>
              </a:rPr>
              <a:t>Joi</a:t>
            </a:r>
            <a:r>
              <a:rPr dirty="0" sz="900" spc="250">
                <a:solidFill>
                  <a:srgbClr val="505050"/>
                </a:solidFill>
                <a:latin typeface="Times New Roman"/>
                <a:cs typeface="Times New Roman"/>
              </a:rPr>
              <a:t>n</a:t>
            </a:r>
            <a:r>
              <a:rPr dirty="0" sz="900" spc="250">
                <a:solidFill>
                  <a:srgbClr val="696969"/>
                </a:solidFill>
                <a:latin typeface="Times New Roman"/>
                <a:cs typeface="Times New Roman"/>
              </a:rPr>
              <a:t>,:</a:t>
            </a:r>
            <a:r>
              <a:rPr dirty="0" sz="900" spc="250">
                <a:solidFill>
                  <a:srgbClr val="7B7B7B"/>
                </a:solidFill>
                <a:latin typeface="Times New Roman"/>
                <a:cs typeface="Times New Roman"/>
              </a:rPr>
              <a:t>Canada­  </a:t>
            </a:r>
            <a:r>
              <a:rPr dirty="0" sz="900" spc="254">
                <a:solidFill>
                  <a:srgbClr val="7B7B7B"/>
                </a:solidFill>
                <a:latin typeface="Times New Roman"/>
                <a:cs typeface="Times New Roman"/>
              </a:rPr>
              <a:t>United</a:t>
            </a:r>
            <a:r>
              <a:rPr dirty="0" sz="900" spc="7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States</a:t>
            </a:r>
            <a:r>
              <a:rPr dirty="0" sz="900" spc="6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B7B7B"/>
                </a:solidFill>
                <a:latin typeface="Times New Roman"/>
                <a:cs typeface="Times New Roman"/>
              </a:rPr>
              <a:t>Conference</a:t>
            </a: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7B7B7B"/>
                </a:solidFill>
                <a:latin typeface="Times New Roman"/>
                <a:cs typeface="Times New Roman"/>
              </a:rPr>
              <a:t>on</a:t>
            </a:r>
            <a:r>
              <a:rPr dirty="0" sz="900" spc="19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696969"/>
                </a:solidFill>
                <a:latin typeface="Times New Roman"/>
                <a:cs typeface="Times New Roman"/>
              </a:rPr>
              <a:t>the</a:t>
            </a:r>
            <a:r>
              <a:rPr dirty="0" sz="900" spc="2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696969"/>
                </a:solidFill>
                <a:latin typeface="Times New Roman"/>
                <a:cs typeface="Times New Roman"/>
              </a:rPr>
              <a:t>Measur</a:t>
            </a:r>
            <a:r>
              <a:rPr dirty="0" sz="850" spc="-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696969"/>
                </a:solidFill>
                <a:latin typeface="Times New Roman"/>
                <a:cs typeface="Times New Roman"/>
              </a:rPr>
              <a:t>e</a:t>
            </a:r>
            <a:r>
              <a:rPr dirty="0" sz="850" spc="195">
                <a:solidFill>
                  <a:srgbClr val="939393"/>
                </a:solidFill>
                <a:latin typeface="Times New Roman"/>
                <a:cs typeface="Times New Roman"/>
              </a:rPr>
              <a:t>­  </a:t>
            </a:r>
            <a:r>
              <a:rPr dirty="0" sz="900" spc="285">
                <a:solidFill>
                  <a:srgbClr val="696969"/>
                </a:solidFill>
                <a:latin typeface="Times New Roman"/>
                <a:cs typeface="Times New Roman"/>
              </a:rPr>
              <a:t>ment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of 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Etl-</a:t>
            </a:r>
            <a:r>
              <a:rPr dirty="0" sz="900" spc="150">
                <a:solidFill>
                  <a:srgbClr val="A7A7A5"/>
                </a:solidFill>
                <a:latin typeface="Times New Roman"/>
                <a:cs typeface="Times New Roman"/>
              </a:rPr>
              <a:t>·</a:t>
            </a:r>
            <a:r>
              <a:rPr dirty="0" sz="900" spc="150">
                <a:solidFill>
                  <a:srgbClr val="696969"/>
                </a:solidFill>
                <a:latin typeface="Times New Roman"/>
                <a:cs typeface="Times New Roman"/>
              </a:rPr>
              <a:t>1icicy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sponsored </a:t>
            </a:r>
            <a:r>
              <a:rPr dirty="0" sz="900" spc="260">
                <a:solidFill>
                  <a:srgbClr val="696969"/>
                </a:solidFill>
                <a:latin typeface="Times New Roman"/>
                <a:cs typeface="Times New Roman"/>
              </a:rPr>
              <a:t>by 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Statistics  </a:t>
            </a:r>
            <a:r>
              <a:rPr dirty="0" sz="900" spc="250">
                <a:solidFill>
                  <a:srgbClr val="7B7B7B"/>
                </a:solidFill>
                <a:latin typeface="Times New Roman"/>
                <a:cs typeface="Times New Roman"/>
              </a:rPr>
              <a:t>Canada </a:t>
            </a:r>
            <a:r>
              <a:rPr dirty="0" sz="900" spc="245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900" spc="204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900" spc="235">
                <a:solidFill>
                  <a:srgbClr val="696969"/>
                </a:solidFill>
                <a:latin typeface="Times New Roman"/>
                <a:cs typeface="Times New Roman"/>
              </a:rPr>
              <a:t>U.S. </a:t>
            </a:r>
            <a:r>
              <a:rPr dirty="0" sz="900" spc="229">
                <a:solidFill>
                  <a:srgbClr val="696969"/>
                </a:solidFill>
                <a:latin typeface="Times New Roman"/>
                <a:cs typeface="Times New Roman"/>
              </a:rPr>
              <a:t>Bureau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of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Census,  </a:t>
            </a:r>
            <a:r>
              <a:rPr dirty="0" sz="900" spc="160">
                <a:solidFill>
                  <a:srgbClr val="696969"/>
                </a:solidFill>
                <a:latin typeface="Times New Roman"/>
                <a:cs typeface="Times New Roman"/>
              </a:rPr>
              <a:t>forthco,:n.ing.</a:t>
            </a:r>
            <a:endParaRPr sz="9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325"/>
              </a:spcBef>
            </a:pPr>
            <a:r>
              <a:rPr dirty="0" sz="900" spc="280" b="1">
                <a:solidFill>
                  <a:srgbClr val="696969"/>
                </a:solidFill>
                <a:latin typeface="Times New Roman"/>
                <a:cs typeface="Times New Roman"/>
              </a:rPr>
              <a:t>David</a:t>
            </a:r>
            <a:r>
              <a:rPr dirty="0" sz="900" spc="7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355" b="1">
                <a:solidFill>
                  <a:srgbClr val="696969"/>
                </a:solidFill>
                <a:latin typeface="Times New Roman"/>
                <a:cs typeface="Times New Roman"/>
              </a:rPr>
              <a:t>Hodge</a:t>
            </a:r>
            <a:endParaRPr sz="900">
              <a:latin typeface="Times New Roman"/>
              <a:cs typeface="Times New Roman"/>
            </a:endParaRPr>
          </a:p>
          <a:p>
            <a:pPr marL="33020">
              <a:lnSpc>
                <a:spcPts val="1070"/>
              </a:lnSpc>
              <a:spcBef>
                <a:spcPts val="290"/>
              </a:spcBef>
            </a:pP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Geography </a:t>
            </a:r>
            <a:r>
              <a:rPr dirty="0" sz="900" spc="235">
                <a:solidFill>
                  <a:srgbClr val="696969"/>
                </a:solidFill>
                <a:latin typeface="Times New Roman"/>
                <a:cs typeface="Times New Roman"/>
              </a:rPr>
              <a:t>and </a:t>
            </a:r>
            <a:r>
              <a:rPr dirty="0" sz="900" spc="60">
                <a:solidFill>
                  <a:srgbClr val="7B7B7B"/>
                </a:solidFill>
                <a:latin typeface="Times New Roman"/>
                <a:cs typeface="Times New Roman"/>
              </a:rPr>
              <a:t>t</a:t>
            </a:r>
            <a:r>
              <a:rPr dirty="0" sz="900" spc="60">
                <a:solidFill>
                  <a:srgbClr val="505050"/>
                </a:solidFill>
                <a:latin typeface="Times New Roman"/>
                <a:cs typeface="Times New Roman"/>
              </a:rPr>
              <a:t>h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e</a:t>
            </a:r>
            <a:r>
              <a:rPr dirty="0" sz="900" spc="-9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696969"/>
                </a:solidFill>
                <a:latin typeface="Times New Roman"/>
                <a:cs typeface="Times New Roman"/>
              </a:rPr>
              <a:t>political </a:t>
            </a:r>
            <a:r>
              <a:rPr dirty="0" sz="900" spc="170">
                <a:solidFill>
                  <a:srgbClr val="7B7B7B"/>
                </a:solidFill>
                <a:latin typeface="Times New Roman"/>
                <a:cs typeface="Times New Roman"/>
              </a:rPr>
              <a:t>eco11omy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  <a:p>
            <a:pPr marL="16510">
              <a:lnSpc>
                <a:spcPts val="1030"/>
              </a:lnSpc>
            </a:pPr>
            <a:r>
              <a:rPr dirty="0" sz="900" spc="170">
                <a:solidFill>
                  <a:srgbClr val="696969"/>
                </a:solidFill>
                <a:latin typeface="Times New Roman"/>
                <a:cs typeface="Times New Roman"/>
              </a:rPr>
              <a:t>-urban 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trar1sportation. </a:t>
            </a:r>
            <a:r>
              <a:rPr dirty="0" sz="850" spc="300" i="1">
                <a:solidFill>
                  <a:srgbClr val="7B7B7B"/>
                </a:solidFill>
                <a:latin typeface="Times New Roman"/>
                <a:cs typeface="Times New Roman"/>
              </a:rPr>
              <a:t>Urban</a:t>
            </a:r>
            <a:r>
              <a:rPr dirty="0" sz="850" spc="16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35" i="1">
                <a:solidFill>
                  <a:srgbClr val="7B7B7B"/>
                </a:solidFill>
                <a:latin typeface="Times New Roman"/>
                <a:cs typeface="Times New Roman"/>
              </a:rPr>
              <a:t>Geography</a:t>
            </a:r>
            <a:endParaRPr sz="850">
              <a:latin typeface="Times New Roman"/>
              <a:cs typeface="Times New Roman"/>
            </a:endParaRPr>
          </a:p>
          <a:p>
            <a:pPr marL="20955">
              <a:lnSpc>
                <a:spcPts val="1040"/>
              </a:lnSpc>
            </a:pPr>
            <a:r>
              <a:rPr dirty="0" sz="800" spc="285">
                <a:solidFill>
                  <a:srgbClr val="696969"/>
                </a:solidFill>
                <a:latin typeface="Arial"/>
                <a:cs typeface="Arial"/>
              </a:rPr>
              <a:t>Vol.</a:t>
            </a:r>
            <a:r>
              <a:rPr dirty="0" sz="800" spc="15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Il,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 pp</a:t>
            </a:r>
            <a:r>
              <a:rPr dirty="0" sz="900" spc="235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900" spc="-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696969"/>
                </a:solidFill>
                <a:latin typeface="Times New Roman"/>
                <a:cs typeface="Times New Roman"/>
              </a:rPr>
              <a:t>87-l.00.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B7B7B"/>
                </a:solidFill>
                <a:latin typeface="Times New Roman"/>
                <a:cs typeface="Times New Roman"/>
              </a:rPr>
              <a:t>1990.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4593" y="3941272"/>
            <a:ext cx="230632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30">
                <a:solidFill>
                  <a:srgbClr val="696969"/>
                </a:solidFill>
                <a:latin typeface="Times New Roman"/>
                <a:cs typeface="Times New Roman"/>
              </a:rPr>
              <a:t>Afro-Americai_-.s </a:t>
            </a:r>
            <a:r>
              <a:rPr dirty="0" sz="900" spc="114">
                <a:solidFill>
                  <a:srgbClr val="7B7B7B"/>
                </a:solidFill>
                <a:latin typeface="Times New Roman"/>
                <a:cs typeface="Times New Roman"/>
              </a:rPr>
              <a:t>in </a:t>
            </a:r>
            <a:r>
              <a:rPr dirty="0" sz="900" spc="160">
                <a:solidFill>
                  <a:srgbClr val="7B7B7B"/>
                </a:solidFill>
                <a:latin typeface="Times New Roman"/>
                <a:cs typeface="Times New Roman"/>
              </a:rPr>
              <a:t>Seactle. </a:t>
            </a:r>
            <a:r>
              <a:rPr dirty="0" sz="1350" spc="-65">
                <a:solidFill>
                  <a:srgbClr val="7B7B7B"/>
                </a:solidFill>
                <a:latin typeface="Times New Roman"/>
                <a:cs typeface="Times New Roman"/>
              </a:rPr>
              <a:t>I,-.</a:t>
            </a:r>
            <a:r>
              <a:rPr dirty="0" sz="1350" spc="2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-75" i="1">
                <a:solidFill>
                  <a:srgbClr val="7B7B7B"/>
                </a:solidFill>
                <a:latin typeface="Times New Roman"/>
                <a:cs typeface="Times New Roman"/>
              </a:rPr>
              <a:t>The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9998" y="4005071"/>
            <a:ext cx="7239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10" i="1">
                <a:solidFill>
                  <a:srgbClr val="7B7B7B"/>
                </a:solidFill>
                <a:latin typeface="Times New Roman"/>
                <a:cs typeface="Times New Roman"/>
              </a:rPr>
              <a:t>Srat:ist:ical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0804" y="4131787"/>
            <a:ext cx="2943225" cy="291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15"/>
              </a:lnSpc>
              <a:spcBef>
                <a:spcPts val="100"/>
              </a:spcBef>
            </a:pPr>
            <a:r>
              <a:rPr dirty="0" sz="850" spc="235" i="1">
                <a:solidFill>
                  <a:srgbClr val="7B7B7B"/>
                </a:solidFill>
                <a:latin typeface="Times New Roman"/>
                <a:cs typeface="Times New Roman"/>
              </a:rPr>
              <a:t>Abstract</a:t>
            </a:r>
            <a:r>
              <a:rPr dirty="0" sz="850" spc="6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50" i="1">
                <a:solidFill>
                  <a:srgbClr val="696969"/>
                </a:solidFill>
                <a:latin typeface="Times New Roman"/>
                <a:cs typeface="Times New Roman"/>
              </a:rPr>
              <a:t>ofthe</a:t>
            </a:r>
            <a:r>
              <a:rPr dirty="0" sz="850" spc="3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95" i="1">
                <a:solidFill>
                  <a:srgbClr val="696969"/>
                </a:solidFill>
                <a:latin typeface="Times New Roman"/>
                <a:cs typeface="Times New Roman"/>
              </a:rPr>
              <a:t>Black</a:t>
            </a:r>
            <a:r>
              <a:rPr dirty="0" sz="850" spc="220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80" i="1">
                <a:solidFill>
                  <a:srgbClr val="7B7B7B"/>
                </a:solidFill>
                <a:latin typeface="Times New Roman"/>
                <a:cs typeface="Times New Roman"/>
              </a:rPr>
              <a:t>Po1n,tation</a:t>
            </a:r>
            <a:r>
              <a:rPr dirty="0" sz="850" spc="15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85" i="1">
                <a:solidFill>
                  <a:srgbClr val="696969"/>
                </a:solidFill>
                <a:latin typeface="Times New Roman"/>
                <a:cs typeface="Times New Roman"/>
              </a:rPr>
              <a:t>1991</a:t>
            </a:r>
            <a:r>
              <a:rPr dirty="0" sz="850" spc="-80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96969"/>
                </a:solidFill>
                <a:latin typeface="Arial"/>
                <a:cs typeface="Arial"/>
              </a:rPr>
              <a:t>(C.</a:t>
            </a:r>
            <a:endParaRPr sz="850">
              <a:latin typeface="Arial"/>
              <a:cs typeface="Arial"/>
            </a:endParaRPr>
          </a:p>
          <a:p>
            <a:pPr marL="18415">
              <a:lnSpc>
                <a:spcPts val="1075"/>
              </a:lnSpc>
            </a:pPr>
            <a:r>
              <a:rPr dirty="0" sz="900" spc="135">
                <a:solidFill>
                  <a:srgbClr val="7B7B7B"/>
                </a:solidFill>
                <a:latin typeface="Times New Roman"/>
                <a:cs typeface="Times New Roman"/>
              </a:rPr>
              <a:t>Ch</a:t>
            </a:r>
            <a:r>
              <a:rPr dirty="0" sz="900" spc="135">
                <a:solidFill>
                  <a:srgbClr val="505050"/>
                </a:solidFill>
                <a:latin typeface="Times New Roman"/>
                <a:cs typeface="Times New Roman"/>
              </a:rPr>
              <a:t>r</a:t>
            </a:r>
            <a:r>
              <a:rPr dirty="0" sz="900" spc="135">
                <a:solidFill>
                  <a:srgbClr val="7B7B7B"/>
                </a:solidFill>
                <a:latin typeface="Times New Roman"/>
                <a:cs typeface="Times New Roman"/>
              </a:rPr>
              <a:t>.</a:t>
            </a:r>
            <a:r>
              <a:rPr dirty="0" sz="900" spc="135">
                <a:solidFill>
                  <a:srgbClr val="696969"/>
                </a:solidFill>
                <a:latin typeface="Times New Roman"/>
                <a:cs typeface="Times New Roman"/>
              </a:rPr>
              <a:t>istian,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ed</a:t>
            </a:r>
            <a:r>
              <a:rPr dirty="0" sz="900" spc="200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),</a:t>
            </a:r>
            <a:r>
              <a:rPr dirty="0" sz="900" spc="-5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96969"/>
                </a:solidFill>
                <a:latin typeface="Times New Roman"/>
                <a:cs typeface="Times New Roman"/>
              </a:rPr>
              <a:t>fo1thcoming.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4418" y="4434282"/>
            <a:ext cx="3244215" cy="383857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765" marR="5080" indent="-6985">
              <a:lnSpc>
                <a:spcPts val="1000"/>
              </a:lnSpc>
              <a:spcBef>
                <a:spcPts val="204"/>
              </a:spcBef>
            </a:pP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TransportatiOJ"l</a:t>
            </a:r>
            <a:r>
              <a:rPr dirty="0" sz="900" spc="145">
                <a:solidFill>
                  <a:srgbClr val="CDCDCD"/>
                </a:solidFill>
                <a:latin typeface="Times New Roman"/>
                <a:cs typeface="Times New Roman"/>
              </a:rPr>
              <a:t>-</a:t>
            </a: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at'-d</a:t>
            </a:r>
            <a:r>
              <a:rPr dirty="0" sz="900" spc="-8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urban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696969"/>
                </a:solidFill>
                <a:latin typeface="Times New Roman"/>
                <a:cs typeface="Times New Roman"/>
              </a:rPr>
              <a:t>life</a:t>
            </a:r>
            <a:r>
              <a:rPr dirty="0" sz="900" spc="110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r>
              <a:rPr dirty="0" sz="900" spc="135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696969"/>
                </a:solidFill>
                <a:latin typeface="Times New Roman"/>
                <a:cs typeface="Times New Roman"/>
              </a:rPr>
              <a:t>In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305" i="1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r>
              <a:rPr dirty="0" sz="850" spc="2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65" i="1">
                <a:solidFill>
                  <a:srgbClr val="696969"/>
                </a:solidFill>
                <a:latin typeface="Times New Roman"/>
                <a:cs typeface="Times New Roman"/>
              </a:rPr>
              <a:t>ediscover</a:t>
            </a:r>
            <a:r>
              <a:rPr dirty="0" sz="850" spc="165" i="1">
                <a:solidFill>
                  <a:srgbClr val="939393"/>
                </a:solidFill>
                <a:latin typeface="Times New Roman"/>
                <a:cs typeface="Times New Roman"/>
              </a:rPr>
              <a:t>­  </a:t>
            </a:r>
            <a:r>
              <a:rPr dirty="0" sz="850" spc="210" i="1">
                <a:solidFill>
                  <a:srgbClr val="7B7B7B"/>
                </a:solidFill>
                <a:latin typeface="Times New Roman"/>
                <a:cs typeface="Times New Roman"/>
              </a:rPr>
              <a:t>ing </a:t>
            </a:r>
            <a:r>
              <a:rPr dirty="0" sz="850" spc="200" i="1">
                <a:solidFill>
                  <a:srgbClr val="7B7B7B"/>
                </a:solidFill>
                <a:latin typeface="Times New Roman"/>
                <a:cs typeface="Times New Roman"/>
              </a:rPr>
              <a:t>the </a:t>
            </a:r>
            <a:r>
              <a:rPr dirty="0" sz="850" spc="-50" i="1">
                <a:solidFill>
                  <a:srgbClr val="7B7B7B"/>
                </a:solidFill>
                <a:latin typeface="Times New Roman"/>
                <a:cs typeface="Times New Roman"/>
              </a:rPr>
              <a:t>N1..'111 </a:t>
            </a:r>
            <a:r>
              <a:rPr dirty="0" sz="850" spc="254" i="1">
                <a:solidFill>
                  <a:srgbClr val="696969"/>
                </a:solidFill>
                <a:latin typeface="Times New Roman"/>
                <a:cs typeface="Times New Roman"/>
              </a:rPr>
              <a:t>World: </a:t>
            </a:r>
            <a:r>
              <a:rPr dirty="0" sz="850" spc="190" i="1">
                <a:solidFill>
                  <a:srgbClr val="7B7B7B"/>
                </a:solidFill>
                <a:latin typeface="Times New Roman"/>
                <a:cs typeface="Times New Roman"/>
              </a:rPr>
              <a:t>Teachin.9 </a:t>
            </a:r>
            <a:r>
              <a:rPr dirty="0" sz="850" spc="220" i="1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850" spc="250" i="1">
                <a:solidFill>
                  <a:srgbClr val="7B7B7B"/>
                </a:solidFill>
                <a:latin typeface="Times New Roman"/>
                <a:cs typeface="Times New Roman"/>
              </a:rPr>
              <a:t>Learning  </a:t>
            </a:r>
            <a:r>
              <a:rPr dirty="0" sz="850" spc="220" i="1">
                <a:solidFill>
                  <a:srgbClr val="7B7B7B"/>
                </a:solidFill>
                <a:latin typeface="Times New Roman"/>
                <a:cs typeface="Times New Roman"/>
              </a:rPr>
              <a:t>the</a:t>
            </a:r>
            <a:r>
              <a:rPr dirty="0" sz="850" spc="3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04" i="1">
                <a:solidFill>
                  <a:srgbClr val="7B7B7B"/>
                </a:solidFill>
                <a:latin typeface="Times New Roman"/>
                <a:cs typeface="Times New Roman"/>
              </a:rPr>
              <a:t>Geography</a:t>
            </a:r>
            <a:r>
              <a:rPr dirty="0" sz="850" spc="11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50" i="1">
                <a:solidFill>
                  <a:srgbClr val="696969"/>
                </a:solidFill>
                <a:latin typeface="Times New Roman"/>
                <a:cs typeface="Times New Roman"/>
              </a:rPr>
              <a:t>ofthc</a:t>
            </a:r>
            <a:r>
              <a:rPr dirty="0" sz="850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50" i="1">
                <a:solidFill>
                  <a:srgbClr val="7B7B7B"/>
                </a:solidFill>
                <a:latin typeface="Times New Roman"/>
                <a:cs typeface="Times New Roman"/>
              </a:rPr>
              <a:t>A&gt;ni:ricans.</a:t>
            </a:r>
            <a:r>
              <a:rPr dirty="0" sz="850" spc="22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330">
                <a:solidFill>
                  <a:srgbClr val="696969"/>
                </a:solidFill>
                <a:latin typeface="Times New Roman"/>
                <a:cs typeface="Times New Roman"/>
              </a:rPr>
              <a:t>NCGE,</a:t>
            </a:r>
            <a:endParaRPr sz="900">
              <a:latin typeface="Times New Roman"/>
              <a:cs typeface="Times New Roman"/>
            </a:endParaRPr>
          </a:p>
          <a:p>
            <a:pPr marL="17780">
              <a:lnSpc>
                <a:spcPts val="975"/>
              </a:lnSpc>
            </a:pPr>
            <a:r>
              <a:rPr dirty="0" sz="900" spc="-5">
                <a:solidFill>
                  <a:srgbClr val="7B7B7B"/>
                </a:solidFill>
                <a:latin typeface="Times New Roman"/>
                <a:cs typeface="Times New Roman"/>
              </a:rPr>
              <a:t>£</a:t>
            </a:r>
            <a:r>
              <a:rPr dirty="0" sz="900" spc="-5">
                <a:solidFill>
                  <a:srgbClr val="505050"/>
                </a:solidFill>
                <a:latin typeface="Times New Roman"/>
                <a:cs typeface="Times New Roman"/>
              </a:rPr>
              <a:t>r</a:t>
            </a:r>
            <a:r>
              <a:rPr dirty="0" sz="900" spc="-5">
                <a:solidFill>
                  <a:srgbClr val="7B7B7B"/>
                </a:solidFill>
                <a:latin typeface="Times New Roman"/>
                <a:cs typeface="Times New Roman"/>
              </a:rPr>
              <a:t>o </a:t>
            </a:r>
            <a:r>
              <a:rPr dirty="0" sz="900" spc="135">
                <a:solidFill>
                  <a:srgbClr val="696969"/>
                </a:solidFill>
                <a:latin typeface="Times New Roman"/>
                <a:cs typeface="Times New Roman"/>
              </a:rPr>
              <a:t>thconri</a:t>
            </a:r>
            <a:r>
              <a:rPr dirty="0" sz="900" spc="135">
                <a:solidFill>
                  <a:srgbClr val="505050"/>
                </a:solidFill>
                <a:latin typeface="Times New Roman"/>
                <a:cs typeface="Times New Roman"/>
              </a:rPr>
              <a:t>n</a:t>
            </a:r>
            <a:r>
              <a:rPr dirty="0" sz="900" spc="135">
                <a:solidFill>
                  <a:srgbClr val="7B7B7B"/>
                </a:solidFill>
                <a:latin typeface="Times New Roman"/>
                <a:cs typeface="Times New Roman"/>
              </a:rPr>
              <a:t>g</a:t>
            </a:r>
            <a:r>
              <a:rPr dirty="0" sz="900" spc="2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165"/>
              </a:spcBef>
            </a:pPr>
            <a:r>
              <a:rPr dirty="0" sz="900" spc="295">
                <a:solidFill>
                  <a:srgbClr val="7B7B7B"/>
                </a:solidFill>
                <a:latin typeface="Times New Roman"/>
                <a:cs typeface="Times New Roman"/>
              </a:rPr>
              <a:t>Lucy</a:t>
            </a:r>
            <a:r>
              <a:rPr dirty="0" sz="900" spc="-6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1150" spc="210">
                <a:solidFill>
                  <a:srgbClr val="696969"/>
                </a:solidFill>
                <a:latin typeface="Times New Roman"/>
                <a:cs typeface="Times New Roman"/>
              </a:rPr>
              <a:t>T</a:t>
            </a:r>
            <a:r>
              <a:rPr dirty="0" sz="900" spc="210">
                <a:solidFill>
                  <a:srgbClr val="696969"/>
                </a:solidFill>
                <a:latin typeface="Times New Roman"/>
                <a:cs typeface="Times New Roman"/>
              </a:rPr>
              <a:t>arosz</a:t>
            </a:r>
            <a:endParaRPr sz="900">
              <a:latin typeface="Times New Roman"/>
              <a:cs typeface="Times New Roman"/>
            </a:endParaRPr>
          </a:p>
          <a:p>
            <a:pPr marL="24765" marR="205740" indent="-12700">
              <a:lnSpc>
                <a:spcPct val="95300"/>
              </a:lnSpc>
              <a:spcBef>
                <a:spcPts val="229"/>
              </a:spcBef>
              <a:tabLst>
                <a:tab pos="842644" algn="l"/>
              </a:tabLst>
            </a:pPr>
            <a:r>
              <a:rPr dirty="0" sz="900" spc="120">
                <a:solidFill>
                  <a:srgbClr val="696969"/>
                </a:solidFill>
                <a:latin typeface="Times New Roman"/>
                <a:cs typeface="Times New Roman"/>
              </a:rPr>
              <a:t>V\lon-.en 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who </a:t>
            </a:r>
            <a:r>
              <a:rPr dirty="0" sz="900" spc="215">
                <a:solidFill>
                  <a:srgbClr val="696969"/>
                </a:solidFill>
                <a:latin typeface="Times New Roman"/>
                <a:cs typeface="Times New Roman"/>
              </a:rPr>
              <a:t>sharecrop </a:t>
            </a:r>
            <a:r>
              <a:rPr dirty="0" sz="800" spc="170">
                <a:solidFill>
                  <a:srgbClr val="696969"/>
                </a:solidFill>
                <a:latin typeface="Times New Roman"/>
                <a:cs typeface="Times New Roman"/>
              </a:rPr>
              <a:t>in </a:t>
            </a:r>
            <a:r>
              <a:rPr dirty="0" sz="900" spc="215">
                <a:solidFill>
                  <a:srgbClr val="696969"/>
                </a:solidFill>
                <a:latin typeface="Times New Roman"/>
                <a:cs typeface="Times New Roman"/>
              </a:rPr>
              <a:t>Madagascar.  </a:t>
            </a:r>
            <a:r>
              <a:rPr dirty="0" sz="850" spc="45" i="1">
                <a:solidFill>
                  <a:srgbClr val="696969"/>
                </a:solidFill>
                <a:latin typeface="Times New Roman"/>
                <a:cs typeface="Times New Roman"/>
              </a:rPr>
              <a:t>Socie-r:y</a:t>
            </a:r>
            <a:r>
              <a:rPr dirty="0" sz="850" spc="8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60" i="1">
                <a:solidFill>
                  <a:srgbClr val="7B7B7B"/>
                </a:solidFill>
                <a:latin typeface="Times New Roman"/>
                <a:cs typeface="Times New Roman"/>
              </a:rPr>
              <a:t>and	</a:t>
            </a:r>
            <a:r>
              <a:rPr dirty="0" sz="850" spc="280" i="1">
                <a:solidFill>
                  <a:srgbClr val="7B7B7B"/>
                </a:solidFill>
                <a:latin typeface="Times New Roman"/>
                <a:cs typeface="Times New Roman"/>
              </a:rPr>
              <a:t>Natural</a:t>
            </a:r>
            <a:r>
              <a:rPr dirty="0" sz="850" spc="-10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696969"/>
                </a:solidFill>
                <a:latin typeface="Times New Roman"/>
                <a:cs typeface="Times New Roman"/>
              </a:rPr>
              <a:t>Resrn,rces4:l, </a:t>
            </a:r>
            <a:r>
              <a:rPr dirty="0" sz="900" spc="285">
                <a:solidFill>
                  <a:srgbClr val="696969"/>
                </a:solidFill>
                <a:latin typeface="Times New Roman"/>
                <a:cs typeface="Times New Roman"/>
              </a:rPr>
              <a:t>53-63.  </a:t>
            </a:r>
            <a:r>
              <a:rPr dirty="0" sz="850" spc="145">
                <a:solidFill>
                  <a:srgbClr val="7B7B7B"/>
                </a:solidFill>
                <a:latin typeface="Times New Roman"/>
                <a:cs typeface="Times New Roman"/>
              </a:rPr>
              <a:t>1.</a:t>
            </a:r>
            <a:r>
              <a:rPr dirty="0" sz="900" spc="145">
                <a:solidFill>
                  <a:srgbClr val="696969"/>
                </a:solidFill>
                <a:latin typeface="Times New Roman"/>
                <a:cs typeface="Times New Roman"/>
              </a:rPr>
              <a:t>991.</a:t>
            </a:r>
            <a:endParaRPr sz="9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340"/>
              </a:spcBef>
            </a:pPr>
            <a:r>
              <a:rPr dirty="0" sz="850" spc="170" b="1">
                <a:solidFill>
                  <a:srgbClr val="696969"/>
                </a:solidFill>
                <a:latin typeface="Times New Roman"/>
                <a:cs typeface="Times New Roman"/>
              </a:rPr>
              <a:t>-Nlarieka</a:t>
            </a:r>
            <a:r>
              <a:rPr dirty="0" sz="850" spc="6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25" b="1">
                <a:solidFill>
                  <a:srgbClr val="696969"/>
                </a:solidFill>
                <a:latin typeface="Times New Roman"/>
                <a:cs typeface="Times New Roman"/>
              </a:rPr>
              <a:t>M.</a:t>
            </a:r>
            <a:r>
              <a:rPr dirty="0" sz="850" spc="42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00" b="1">
                <a:solidFill>
                  <a:srgbClr val="696969"/>
                </a:solidFill>
                <a:latin typeface="Times New Roman"/>
                <a:cs typeface="Times New Roman"/>
              </a:rPr>
              <a:t>Kl</a:t>
            </a:r>
            <a:r>
              <a:rPr dirty="0" sz="850" spc="-4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14" b="1">
                <a:solidFill>
                  <a:srgbClr val="505050"/>
                </a:solidFill>
                <a:latin typeface="Times New Roman"/>
                <a:cs typeface="Times New Roman"/>
              </a:rPr>
              <a:t>a</a:t>
            </a:r>
            <a:r>
              <a:rPr dirty="0" sz="850" spc="114" b="1">
                <a:solidFill>
                  <a:srgbClr val="696969"/>
                </a:solidFill>
                <a:latin typeface="Times New Roman"/>
                <a:cs typeface="Times New Roman"/>
              </a:rPr>
              <a:t>vvi</a:t>
            </a:r>
            <a:r>
              <a:rPr dirty="0" sz="850" spc="-12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25" b="1">
                <a:solidFill>
                  <a:srgbClr val="696969"/>
                </a:solidFill>
                <a:latin typeface="Times New Roman"/>
                <a:cs typeface="Times New Roman"/>
              </a:rPr>
              <a:t>tt</a:t>
            </a:r>
            <a:r>
              <a:rPr dirty="0" sz="850" spc="-6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65" b="1">
                <a:solidFill>
                  <a:srgbClr val="696969"/>
                </a:solidFill>
                <a:latin typeface="Times New Roman"/>
                <a:cs typeface="Times New Roman"/>
              </a:rPr>
              <a:t>er</a:t>
            </a:r>
            <a:endParaRPr sz="850">
              <a:latin typeface="Times New Roman"/>
              <a:cs typeface="Times New Roman"/>
            </a:endParaRPr>
          </a:p>
          <a:p>
            <a:pPr marL="25400" marR="32384" indent="-7620">
              <a:lnSpc>
                <a:spcPts val="1000"/>
              </a:lnSpc>
              <a:spcBef>
                <a:spcPts val="465"/>
              </a:spcBef>
            </a:pPr>
            <a:r>
              <a:rPr dirty="0" sz="900" spc="95">
                <a:solidFill>
                  <a:srgbClr val="696969"/>
                </a:solidFill>
                <a:latin typeface="Times New Roman"/>
                <a:cs typeface="Times New Roman"/>
              </a:rPr>
              <a:t>T</a:t>
            </a:r>
            <a:r>
              <a:rPr dirty="0" sz="900" spc="95">
                <a:solidFill>
                  <a:srgbClr val="505050"/>
                </a:solidFill>
                <a:latin typeface="Times New Roman"/>
                <a:cs typeface="Times New Roman"/>
              </a:rPr>
              <a:t>h </a:t>
            </a:r>
            <a:r>
              <a:rPr dirty="0" sz="900" spc="25">
                <a:solidFill>
                  <a:srgbClr val="7B7B7B"/>
                </a:solidFill>
                <a:latin typeface="Times New Roman"/>
                <a:cs typeface="Times New Roman"/>
              </a:rPr>
              <a:t>e </a:t>
            </a:r>
            <a:r>
              <a:rPr dirty="0" sz="900" spc="125">
                <a:solidFill>
                  <a:srgbClr val="696969"/>
                </a:solidFill>
                <a:latin typeface="Times New Roman"/>
                <a:cs typeface="Times New Roman"/>
              </a:rPr>
              <a:t>effect: 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or </a:t>
            </a:r>
            <a:r>
              <a:rPr dirty="0" sz="900" spc="220">
                <a:solidFill>
                  <a:srgbClr val="696969"/>
                </a:solidFill>
                <a:latin typeface="Times New Roman"/>
                <a:cs typeface="Times New Roman"/>
              </a:rPr>
              <a:t>routine </a:t>
            </a:r>
            <a:r>
              <a:rPr dirty="0" sz="900" spc="155">
                <a:solidFill>
                  <a:srgbClr val="696969"/>
                </a:solidFill>
                <a:latin typeface="Times New Roman"/>
                <a:cs typeface="Times New Roman"/>
              </a:rPr>
              <a:t>incon:ic 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withh </a:t>
            </a:r>
            <a:r>
              <a:rPr dirty="0" sz="900" spc="125">
                <a:solidFill>
                  <a:srgbClr val="7B7B7B"/>
                </a:solidFill>
                <a:latin typeface="Times New Roman"/>
                <a:cs typeface="Times New Roman"/>
              </a:rPr>
              <a:t>o</a:t>
            </a:r>
            <a:r>
              <a:rPr dirty="0" sz="900" spc="125">
                <a:solidFill>
                  <a:srgbClr val="505050"/>
                </a:solidFill>
                <a:latin typeface="Times New Roman"/>
                <a:cs typeface="Times New Roman"/>
              </a:rPr>
              <a:t>l</a:t>
            </a:r>
            <a:r>
              <a:rPr dirty="0" sz="900" spc="125">
                <a:solidFill>
                  <a:srgbClr val="696969"/>
                </a:solidFill>
                <a:latin typeface="Times New Roman"/>
                <a:cs typeface="Times New Roman"/>
              </a:rPr>
              <a:t>ding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on  </a:t>
            </a:r>
            <a:r>
              <a:rPr dirty="0" sz="900" spc="160">
                <a:solidFill>
                  <a:srgbClr val="7B7B7B"/>
                </a:solidFill>
                <a:latin typeface="Times New Roman"/>
                <a:cs typeface="Times New Roman"/>
              </a:rPr>
              <a:t>chiJd</a:t>
            </a:r>
            <a:r>
              <a:rPr dirty="0" sz="900" spc="13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B7B7B"/>
                </a:solidFill>
                <a:latin typeface="Times New Roman"/>
                <a:cs typeface="Times New Roman"/>
              </a:rPr>
              <a:t>support</a:t>
            </a:r>
            <a:r>
              <a:rPr dirty="0" sz="900" spc="9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collections</a:t>
            </a:r>
            <a:r>
              <a:rPr dirty="0" sz="900" spc="185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9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696969"/>
                </a:solidFill>
                <a:latin typeface="Times New Roman"/>
                <a:cs typeface="Times New Roman"/>
              </a:rPr>
              <a:t>Jou.ma.I</a:t>
            </a:r>
            <a:r>
              <a:rPr dirty="0" sz="850" spc="114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60" i="1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r>
              <a:rPr dirty="0" sz="850" spc="90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70" i="1">
                <a:solidFill>
                  <a:srgbClr val="696969"/>
                </a:solidFill>
                <a:latin typeface="Times New Roman"/>
                <a:cs typeface="Times New Roman"/>
              </a:rPr>
              <a:t>Policy</a:t>
            </a:r>
            <a:endParaRPr sz="850">
              <a:latin typeface="Times New Roman"/>
              <a:cs typeface="Times New Roman"/>
            </a:endParaRPr>
          </a:p>
          <a:p>
            <a:pPr marL="34290">
              <a:lnSpc>
                <a:spcPts val="935"/>
              </a:lnSpc>
              <a:tabLst>
                <a:tab pos="2814320" algn="l"/>
              </a:tabLst>
            </a:pPr>
            <a:r>
              <a:rPr dirty="0" sz="850" spc="130" i="1">
                <a:solidFill>
                  <a:srgbClr val="696969"/>
                </a:solidFill>
                <a:latin typeface="Times New Roman"/>
                <a:cs typeface="Times New Roman"/>
              </a:rPr>
              <a:t>A.-salysis </a:t>
            </a:r>
            <a:r>
              <a:rPr dirty="0" sz="850" spc="175" i="1">
                <a:solidFill>
                  <a:srgbClr val="696969"/>
                </a:solidFill>
                <a:latin typeface="Times New Roman"/>
                <a:cs typeface="Times New Roman"/>
              </a:rPr>
              <a:t>and  </a:t>
            </a:r>
            <a:r>
              <a:rPr dirty="0" sz="850" spc="30" i="1">
                <a:solidFill>
                  <a:srgbClr val="696969"/>
                </a:solidFill>
                <a:latin typeface="Times New Roman"/>
                <a:cs typeface="Times New Roman"/>
              </a:rPr>
              <a:t>lv.t:a.r,a.9 </a:t>
            </a:r>
            <a:r>
              <a:rPr dirty="0" sz="850" spc="75" i="1">
                <a:solidFill>
                  <a:srgbClr val="696969"/>
                </a:solidFill>
                <a:latin typeface="Times New Roman"/>
                <a:cs typeface="Times New Roman"/>
              </a:rPr>
              <a:t>en, </a:t>
            </a:r>
            <a:r>
              <a:rPr dirty="0" sz="850" spc="55" i="1">
                <a:solidFill>
                  <a:srgbClr val="696969"/>
                </a:solidFill>
                <a:latin typeface="Times New Roman"/>
                <a:cs typeface="Times New Roman"/>
              </a:rPr>
              <a:t>ent  </a:t>
            </a:r>
            <a:r>
              <a:rPr dirty="0" sz="850" spc="35" i="1">
                <a:solidFill>
                  <a:srgbClr val="505050"/>
                </a:solidFill>
                <a:latin typeface="Times New Roman"/>
                <a:cs typeface="Times New Roman"/>
              </a:rPr>
              <a:t>. </a:t>
            </a:r>
            <a:r>
              <a:rPr dirty="0" sz="900" spc="55">
                <a:solidFill>
                  <a:srgbClr val="696969"/>
                </a:solidFill>
                <a:latin typeface="Times New Roman"/>
                <a:cs typeface="Times New Roman"/>
              </a:rPr>
              <a:t>Apr  </a:t>
            </a:r>
            <a:r>
              <a:rPr dirty="0" sz="900" spc="-140">
                <a:solidFill>
                  <a:srgbClr val="505050"/>
                </a:solidFill>
                <a:latin typeface="Times New Roman"/>
                <a:cs typeface="Times New Roman"/>
              </a:rPr>
              <a:t>i-L    </a:t>
            </a:r>
            <a:r>
              <a:rPr dirty="0" sz="900" spc="-175">
                <a:solidFill>
                  <a:srgbClr val="696969"/>
                </a:solidFill>
                <a:latin typeface="Times New Roman"/>
                <a:cs typeface="Times New Roman"/>
              </a:rPr>
              <a:t>19        </a:t>
            </a:r>
            <a:r>
              <a:rPr dirty="0" sz="900" spc="-1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175">
                <a:solidFill>
                  <a:srgbClr val="696969"/>
                </a:solidFill>
                <a:latin typeface="Times New Roman"/>
                <a:cs typeface="Times New Roman"/>
              </a:rPr>
              <a:t>9        </a:t>
            </a:r>
            <a:r>
              <a:rPr dirty="0" sz="900" spc="-1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175">
                <a:solidFill>
                  <a:srgbClr val="505050"/>
                </a:solidFill>
                <a:latin typeface="Times New Roman"/>
                <a:cs typeface="Times New Roman"/>
              </a:rPr>
              <a:t>0	</a:t>
            </a:r>
            <a:r>
              <a:rPr dirty="0" sz="800" spc="155">
                <a:solidFill>
                  <a:srgbClr val="696969"/>
                </a:solidFill>
                <a:latin typeface="Arial"/>
                <a:cs typeface="Arial"/>
              </a:rPr>
              <a:t>('-vith</a:t>
            </a:r>
            <a:endParaRPr sz="800">
              <a:latin typeface="Arial"/>
              <a:cs typeface="Arial"/>
            </a:endParaRPr>
          </a:p>
          <a:p>
            <a:pPr marL="26034">
              <a:lnSpc>
                <a:spcPts val="1040"/>
              </a:lnSpc>
            </a:pPr>
            <a:r>
              <a:rPr dirty="0" sz="900" spc="155">
                <a:solidFill>
                  <a:srgbClr val="7B7B7B"/>
                </a:solidFill>
                <a:latin typeface="Times New Roman"/>
                <a:cs typeface="Times New Roman"/>
              </a:rPr>
              <a:t>lr.viri</a:t>
            </a:r>
            <a:r>
              <a:rPr dirty="0" sz="900" spc="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Garfinkel).</a:t>
            </a:r>
            <a:endParaRPr sz="900">
              <a:latin typeface="Times New Roman"/>
              <a:cs typeface="Times New Roman"/>
            </a:endParaRPr>
          </a:p>
          <a:p>
            <a:pPr marL="12700" marR="29209" indent="20320">
              <a:lnSpc>
                <a:spcPts val="1000"/>
              </a:lnSpc>
              <a:spcBef>
                <a:spcPts val="455"/>
              </a:spcBef>
            </a:pPr>
            <a:r>
              <a:rPr dirty="0" sz="900" spc="310">
                <a:solidFill>
                  <a:srgbClr val="7B7B7B"/>
                </a:solidFill>
                <a:latin typeface="Times New Roman"/>
                <a:cs typeface="Times New Roman"/>
              </a:rPr>
              <a:t>C </a:t>
            </a:r>
            <a:r>
              <a:rPr dirty="0" sz="900" spc="140">
                <a:solidFill>
                  <a:srgbClr val="505050"/>
                </a:solidFill>
                <a:latin typeface="Times New Roman"/>
                <a:cs typeface="Times New Roman"/>
              </a:rPr>
              <a:t>h</a:t>
            </a:r>
            <a:r>
              <a:rPr dirty="0" sz="900" spc="140">
                <a:solidFill>
                  <a:srgbClr val="696969"/>
                </a:solidFill>
                <a:latin typeface="Times New Roman"/>
                <a:cs typeface="Times New Roman"/>
              </a:rPr>
              <a:t>ild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support </a:t>
            </a:r>
            <a:r>
              <a:rPr dirty="0" sz="900" spc="170">
                <a:solidFill>
                  <a:srgbClr val="696969"/>
                </a:solidFill>
                <a:latin typeface="Times New Roman"/>
                <a:cs typeface="Times New Roman"/>
              </a:rPr>
              <a:t>cn_forccment </a:t>
            </a:r>
            <a:r>
              <a:rPr dirty="0" sz="900" spc="225">
                <a:solidFill>
                  <a:srgbClr val="696969"/>
                </a:solidFill>
                <a:latin typeface="Times New Roman"/>
                <a:cs typeface="Times New Roman"/>
              </a:rPr>
              <a:t>reform: 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can </a:t>
            </a:r>
            <a:r>
              <a:rPr dirty="0" sz="900" spc="140">
                <a:solidFill>
                  <a:srgbClr val="505050"/>
                </a:solidFill>
                <a:latin typeface="Times New Roman"/>
                <a:cs typeface="Times New Roman"/>
              </a:rPr>
              <a:t>i</a:t>
            </a:r>
            <a:r>
              <a:rPr dirty="0" sz="900" spc="140">
                <a:solidFill>
                  <a:srgbClr val="696969"/>
                </a:solidFill>
                <a:latin typeface="Times New Roman"/>
                <a:cs typeface="Times New Roman"/>
              </a:rPr>
              <a:t>t  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t·educe </a:t>
            </a: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the </a:t>
            </a:r>
            <a:r>
              <a:rPr dirty="0" sz="900" spc="80">
                <a:solidFill>
                  <a:srgbClr val="7B7B7B"/>
                </a:solidFill>
                <a:latin typeface="Times New Roman"/>
                <a:cs typeface="Times New Roman"/>
              </a:rPr>
              <a:t>-,,vclfare </a:t>
            </a:r>
            <a:r>
              <a:rPr dirty="0" sz="900" spc="200">
                <a:solidFill>
                  <a:srgbClr val="696969"/>
                </a:solidFill>
                <a:latin typeface="Times New Roman"/>
                <a:cs typeface="Times New Roman"/>
              </a:rPr>
              <a:t>depc.ndcocy </a:t>
            </a:r>
            <a:r>
              <a:rPr dirty="0" sz="900" spc="185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900" spc="160">
                <a:solidFill>
                  <a:srgbClr val="696969"/>
                </a:solidFill>
                <a:latin typeface="Times New Roman"/>
                <a:cs typeface="Times New Roman"/>
              </a:rPr>
              <a:t>families </a:t>
            </a:r>
            <a:r>
              <a:rPr dirty="0" sz="850" spc="155" i="1">
                <a:solidFill>
                  <a:srgbClr val="7B7B7B"/>
                </a:solidFill>
                <a:latin typeface="Arial"/>
                <a:cs typeface="Arial"/>
              </a:rPr>
              <a:t>of  </a:t>
            </a:r>
            <a:r>
              <a:rPr dirty="0" sz="900" spc="165">
                <a:solidFill>
                  <a:srgbClr val="696969"/>
                </a:solidFill>
                <a:latin typeface="Times New Roman"/>
                <a:cs typeface="Times New Roman"/>
              </a:rPr>
              <a:t>neve,·</a:t>
            </a:r>
            <a:r>
              <a:rPr dirty="0" sz="900" spc="165">
                <a:solidFill>
                  <a:srgbClr val="A7A7A5"/>
                </a:solidFill>
                <a:latin typeface="Times New Roman"/>
                <a:cs typeface="Times New Roman"/>
              </a:rPr>
              <a:t>-</a:t>
            </a:r>
            <a:r>
              <a:rPr dirty="0" sz="900" spc="165">
                <a:solidFill>
                  <a:srgbClr val="696969"/>
                </a:solidFill>
                <a:latin typeface="Times New Roman"/>
                <a:cs typeface="Times New Roman"/>
              </a:rPr>
              <a:t>marr</a:t>
            </a:r>
            <a:r>
              <a:rPr dirty="0" sz="900" spc="165">
                <a:solidFill>
                  <a:srgbClr val="505050"/>
                </a:solidFill>
                <a:latin typeface="Times New Roman"/>
                <a:cs typeface="Times New Roman"/>
              </a:rPr>
              <a:t>l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ed</a:t>
            </a:r>
            <a:r>
              <a:rPr dirty="0" sz="900" spc="26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696969"/>
                </a:solidFill>
                <a:latin typeface="Times New Roman"/>
                <a:cs typeface="Times New Roman"/>
              </a:rPr>
              <a:t>mo</a:t>
            </a:r>
            <a:r>
              <a:rPr dirty="0" sz="90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696969"/>
                </a:solidFill>
                <a:latin typeface="Times New Roman"/>
                <a:cs typeface="Times New Roman"/>
              </a:rPr>
              <a:t>t</a:t>
            </a:r>
            <a:r>
              <a:rPr dirty="0" sz="900" spc="40">
                <a:solidFill>
                  <a:srgbClr val="505050"/>
                </a:solidFill>
                <a:latin typeface="Times New Roman"/>
                <a:cs typeface="Times New Roman"/>
              </a:rPr>
              <a:t>h</a:t>
            </a:r>
            <a:r>
              <a:rPr dirty="0" sz="900" spc="85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e</a:t>
            </a:r>
            <a:r>
              <a:rPr dirty="0" sz="900" spc="-9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rs?</a:t>
            </a:r>
            <a:r>
              <a:rPr dirty="0" sz="900" spc="-5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20" i="1">
                <a:solidFill>
                  <a:srgbClr val="696969"/>
                </a:solidFill>
                <a:latin typeface="Times New Roman"/>
                <a:cs typeface="Times New Roman"/>
              </a:rPr>
              <a:t>Jo,</a:t>
            </a:r>
            <a:r>
              <a:rPr dirty="0" sz="850" spc="14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29" i="1">
                <a:solidFill>
                  <a:srgbClr val="696969"/>
                </a:solidFill>
                <a:latin typeface="Times New Roman"/>
                <a:cs typeface="Times New Roman"/>
              </a:rPr>
              <a:t>rnal</a:t>
            </a:r>
            <a:r>
              <a:rPr dirty="0" sz="850" spc="13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r>
              <a:rPr dirty="0" sz="850" spc="1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85" i="1">
                <a:solidFill>
                  <a:srgbClr val="696969"/>
                </a:solidFill>
                <a:latin typeface="Times New Roman"/>
                <a:cs typeface="Times New Roman"/>
              </a:rPr>
              <a:t>S</a:t>
            </a:r>
            <a:r>
              <a:rPr dirty="0" sz="850" spc="185" i="1">
                <a:solidFill>
                  <a:srgbClr val="505050"/>
                </a:solidFill>
                <a:latin typeface="Times New Roman"/>
                <a:cs typeface="Times New Roman"/>
              </a:rPr>
              <a:t>o</a:t>
            </a:r>
            <a:r>
              <a:rPr dirty="0" sz="850" spc="185" i="1">
                <a:solidFill>
                  <a:srgbClr val="7B7B7B"/>
                </a:solidFill>
                <a:latin typeface="Times New Roman"/>
                <a:cs typeface="Times New Roman"/>
              </a:rPr>
              <a:t>ciology  </a:t>
            </a:r>
            <a:r>
              <a:rPr dirty="0" sz="850" spc="280" i="1">
                <a:solidFill>
                  <a:srgbClr val="7B7B7B"/>
                </a:solidFill>
                <a:latin typeface="Times New Roman"/>
                <a:cs typeface="Times New Roman"/>
              </a:rPr>
              <a:t>and</a:t>
            </a:r>
            <a:r>
              <a:rPr dirty="0" sz="850" spc="22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7B7B7B"/>
                </a:solidFill>
                <a:latin typeface="Times New Roman"/>
                <a:cs typeface="Times New Roman"/>
              </a:rPr>
              <a:t>Social</a:t>
            </a:r>
            <a:r>
              <a:rPr dirty="0" sz="850" spc="18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40" i="1">
                <a:solidFill>
                  <a:srgbClr val="696969"/>
                </a:solidFill>
                <a:latin typeface="Times New Roman"/>
                <a:cs typeface="Times New Roman"/>
              </a:rPr>
              <a:t>Weifa..-c</a:t>
            </a:r>
            <a:r>
              <a:rPr dirty="0" sz="850" spc="-10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17</a:t>
            </a:r>
            <a:r>
              <a:rPr dirty="0" sz="900" spc="-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696969"/>
                </a:solidFill>
                <a:latin typeface="Times New Roman"/>
                <a:cs typeface="Times New Roman"/>
              </a:rPr>
              <a:t>(3</a:t>
            </a:r>
            <a:r>
              <a:rPr dirty="0" sz="900" spc="-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696969"/>
                </a:solidFill>
                <a:latin typeface="Times New Roman"/>
                <a:cs typeface="Times New Roman"/>
              </a:rPr>
              <a:t>):2</a:t>
            </a:r>
            <a:r>
              <a:rPr dirty="0" sz="90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696969"/>
                </a:solidFill>
                <a:latin typeface="Times New Roman"/>
                <a:cs typeface="Times New Roman"/>
              </a:rPr>
              <a:t>3</a:t>
            </a:r>
            <a:r>
              <a:rPr dirty="0" sz="900" spc="-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A7A7A5"/>
                </a:solidFill>
                <a:latin typeface="Times New Roman"/>
                <a:cs typeface="Times New Roman"/>
              </a:rPr>
              <a:t>-</a:t>
            </a:r>
            <a:r>
              <a:rPr dirty="0" sz="900" spc="240">
                <a:solidFill>
                  <a:srgbClr val="A7A7A5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696969"/>
                </a:solidFill>
                <a:latin typeface="Times New Roman"/>
                <a:cs typeface="Times New Roman"/>
              </a:rPr>
              <a:t>54</a:t>
            </a:r>
            <a:r>
              <a:rPr dirty="0" sz="900" spc="2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900" spc="229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00" spc="315">
                <a:solidFill>
                  <a:srgbClr val="696969"/>
                </a:solidFill>
                <a:latin typeface="Times New Roman"/>
                <a:cs typeface="Times New Roman"/>
              </a:rPr>
              <a:t>1990</a:t>
            </a:r>
            <a:r>
              <a:rPr dirty="0" sz="900" spc="6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96969"/>
                </a:solidFill>
                <a:latin typeface="Times New Roman"/>
                <a:cs typeface="Times New Roman"/>
              </a:rPr>
              <a:t>(with  </a:t>
            </a:r>
            <a:r>
              <a:rPr dirty="0" sz="900" spc="280">
                <a:solidFill>
                  <a:srgbClr val="696969"/>
                </a:solidFill>
                <a:latin typeface="Times New Roman"/>
                <a:cs typeface="Times New Roman"/>
              </a:rPr>
              <a:t>Ann 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Nicho</a:t>
            </a:r>
            <a:r>
              <a:rPr dirty="0" sz="900" spc="180">
                <a:solidFill>
                  <a:srgbClr val="505050"/>
                </a:solidFill>
                <a:latin typeface="Times New Roman"/>
                <a:cs typeface="Times New Roman"/>
              </a:rPr>
              <a:t>l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s</a:t>
            </a:r>
            <a:r>
              <a:rPr dirty="0" sz="900" spc="180">
                <a:solidFill>
                  <a:srgbClr val="A7A7A5"/>
                </a:solidFill>
                <a:latin typeface="Times New Roman"/>
                <a:cs typeface="Times New Roman"/>
              </a:rPr>
              <a:t>-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Caseb </a:t>
            </a:r>
            <a:r>
              <a:rPr dirty="0" sz="900" spc="20">
                <a:solidFill>
                  <a:srgbClr val="7B7B7B"/>
                </a:solidFill>
                <a:latin typeface="Times New Roman"/>
                <a:cs typeface="Times New Roman"/>
              </a:rPr>
              <a:t>o </a:t>
            </a:r>
            <a:r>
              <a:rPr dirty="0" sz="900" spc="10">
                <a:solidFill>
                  <a:srgbClr val="7B7B7B"/>
                </a:solidFill>
                <a:latin typeface="Times New Roman"/>
                <a:cs typeface="Times New Roman"/>
              </a:rPr>
              <a:t>l </a:t>
            </a:r>
            <a:r>
              <a:rPr dirty="0" sz="900" spc="15">
                <a:solidFill>
                  <a:srgbClr val="7B7B7B"/>
                </a:solidFill>
                <a:latin typeface="Times New Roman"/>
                <a:cs typeface="Times New Roman"/>
              </a:rPr>
              <a:t>c)</a:t>
            </a:r>
            <a:r>
              <a:rPr dirty="0" sz="900" spc="-6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7B7B7B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5400" marR="24130" indent="1905">
              <a:lnSpc>
                <a:spcPts val="1000"/>
              </a:lnSpc>
              <a:spcBef>
                <a:spcPts val="425"/>
              </a:spcBef>
            </a:pPr>
            <a:r>
              <a:rPr dirty="0" sz="800" spc="235" b="1">
                <a:solidFill>
                  <a:srgbClr val="696969"/>
                </a:solidFill>
                <a:latin typeface="Times New Roman"/>
                <a:cs typeface="Times New Roman"/>
              </a:rPr>
              <a:t>Estimating </a:t>
            </a:r>
            <a:r>
              <a:rPr dirty="0" sz="800" spc="210" b="1">
                <a:solidFill>
                  <a:srgbClr val="696969"/>
                </a:solidFill>
                <a:latin typeface="Times New Roman"/>
                <a:cs typeface="Times New Roman"/>
              </a:rPr>
              <a:t>non.response </a:t>
            </a:r>
            <a:r>
              <a:rPr dirty="0" sz="800" spc="250" b="1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800" spc="50" b="1">
                <a:solidFill>
                  <a:srgbClr val="505050"/>
                </a:solidFill>
                <a:latin typeface="Times New Roman"/>
                <a:cs typeface="Times New Roman"/>
              </a:rPr>
              <a:t>r</a:t>
            </a:r>
            <a:r>
              <a:rPr dirty="0" sz="800" spc="50" b="1">
                <a:solidFill>
                  <a:srgbClr val="7B7B7B"/>
                </a:solidFill>
                <a:latin typeface="Times New Roman"/>
                <a:cs typeface="Times New Roman"/>
              </a:rPr>
              <a:t>esp </a:t>
            </a:r>
            <a:r>
              <a:rPr dirty="0" sz="800" spc="229" b="1">
                <a:solidFill>
                  <a:srgbClr val="7B7B7B"/>
                </a:solidFill>
                <a:latin typeface="Times New Roman"/>
                <a:cs typeface="Times New Roman"/>
              </a:rPr>
              <a:t>o </a:t>
            </a:r>
            <a:r>
              <a:rPr dirty="0" sz="800" spc="204" b="1">
                <a:solidFill>
                  <a:srgbClr val="7B7B7B"/>
                </a:solidFill>
                <a:latin typeface="Times New Roman"/>
                <a:cs typeface="Times New Roman"/>
              </a:rPr>
              <a:t>nse </a:t>
            </a:r>
            <a:r>
              <a:rPr dirty="0" sz="800" spc="170" b="1">
                <a:solidFill>
                  <a:srgbClr val="696969"/>
                </a:solidFill>
                <a:latin typeface="Times New Roman"/>
                <a:cs typeface="Times New Roman"/>
              </a:rPr>
              <a:t>bias:  </a:t>
            </a:r>
            <a:r>
              <a:rPr dirty="0" sz="800" spc="80" b="1">
                <a:solidFill>
                  <a:srgbClr val="7B7B7B"/>
                </a:solidFill>
                <a:latin typeface="Times New Roman"/>
                <a:cs typeface="Times New Roman"/>
              </a:rPr>
              <a:t>rcs</a:t>
            </a:r>
            <a:r>
              <a:rPr dirty="0" sz="800" spc="80" b="1">
                <a:solidFill>
                  <a:srgbClr val="505050"/>
                </a:solidFill>
                <a:latin typeface="Times New Roman"/>
                <a:cs typeface="Times New Roman"/>
              </a:rPr>
              <a:t>i</a:t>
            </a:r>
            <a:r>
              <a:rPr dirty="0" sz="800" spc="80" b="1">
                <a:solidFill>
                  <a:srgbClr val="7B7B7B"/>
                </a:solidFill>
                <a:latin typeface="Times New Roman"/>
                <a:cs typeface="Times New Roman"/>
              </a:rPr>
              <a:t>d </a:t>
            </a:r>
            <a:r>
              <a:rPr dirty="0" sz="800" spc="185" b="1">
                <a:solidFill>
                  <a:srgbClr val="7B7B7B"/>
                </a:solidFill>
                <a:latin typeface="Times New Roman"/>
                <a:cs typeface="Times New Roman"/>
              </a:rPr>
              <a:t>e </a:t>
            </a:r>
            <a:r>
              <a:rPr dirty="0" sz="800" spc="240" b="1">
                <a:solidFill>
                  <a:srgbClr val="7B7B7B"/>
                </a:solidFill>
                <a:latin typeface="Times New Roman"/>
                <a:cs typeface="Times New Roman"/>
              </a:rPr>
              <a:t>nc </a:t>
            </a:r>
            <a:r>
              <a:rPr dirty="0" sz="800" spc="225" b="1">
                <a:solidFill>
                  <a:srgbClr val="696969"/>
                </a:solidFill>
                <a:latin typeface="Times New Roman"/>
                <a:cs typeface="Times New Roman"/>
              </a:rPr>
              <a:t>and </a:t>
            </a:r>
            <a:r>
              <a:rPr dirty="0" sz="850" spc="215" b="1">
                <a:solidFill>
                  <a:srgbClr val="696969"/>
                </a:solidFill>
                <a:latin typeface="Times New Roman"/>
                <a:cs typeface="Times New Roman"/>
              </a:rPr>
              <a:t>nonresident </a:t>
            </a:r>
            <a:r>
              <a:rPr dirty="0" sz="800" spc="254" b="1">
                <a:solidFill>
                  <a:srgbClr val="7B7B7B"/>
                </a:solidFill>
                <a:latin typeface="Times New Roman"/>
                <a:cs typeface="Times New Roman"/>
              </a:rPr>
              <a:t>parents </a:t>
            </a:r>
            <a:r>
              <a:rPr dirty="0" sz="800" spc="215" b="1">
                <a:solidFill>
                  <a:srgbClr val="696969"/>
                </a:solidFill>
                <a:latin typeface="Times New Roman"/>
                <a:cs typeface="Times New Roman"/>
              </a:rPr>
              <a:t>reports  </a:t>
            </a:r>
            <a:r>
              <a:rPr dirty="0" sz="900" spc="270">
                <a:solidFill>
                  <a:srgbClr val="696969"/>
                </a:solidFill>
                <a:latin typeface="Times New Roman"/>
                <a:cs typeface="Times New Roman"/>
              </a:rPr>
              <a:t>about</a:t>
            </a:r>
            <a:r>
              <a:rPr dirty="0" sz="900" spc="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childs</a:t>
            </a:r>
            <a:r>
              <a:rPr dirty="0" sz="900" spc="33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uppo</a:t>
            </a:r>
            <a:r>
              <a:rPr dirty="0" sz="900" spc="-6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7B7B7B"/>
                </a:solidFill>
                <a:latin typeface="Times New Roman"/>
                <a:cs typeface="Times New Roman"/>
              </a:rPr>
              <a:t>rt:</a:t>
            </a:r>
            <a:r>
              <a:rPr dirty="0" sz="900" spc="5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900" spc="1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850" spc="125" i="1">
                <a:solidFill>
                  <a:srgbClr val="7B7B7B"/>
                </a:solidFill>
                <a:latin typeface="Times New Roman"/>
                <a:cs typeface="Times New Roman"/>
              </a:rPr>
              <a:t>Sociolog-ical</a:t>
            </a:r>
            <a:r>
              <a:rPr dirty="0" sz="850" spc="12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696969"/>
                </a:solidFill>
                <a:latin typeface="Times New Roman"/>
                <a:cs typeface="Times New Roman"/>
              </a:rPr>
              <a:t>.Methods</a:t>
            </a:r>
            <a:r>
              <a:rPr dirty="0" sz="850" spc="20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90" i="1">
                <a:solidFill>
                  <a:srgbClr val="7B7B7B"/>
                </a:solidFill>
                <a:latin typeface="Times New Roman"/>
                <a:cs typeface="Times New Roman"/>
              </a:rPr>
              <a:t>and  </a:t>
            </a:r>
            <a:r>
              <a:rPr dirty="0" sz="850" spc="215" i="1">
                <a:solidFill>
                  <a:srgbClr val="7B7B7B"/>
                </a:solidFill>
                <a:latin typeface="Times New Roman"/>
                <a:cs typeface="Times New Roman"/>
              </a:rPr>
              <a:t>Research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2</a:t>
            </a:r>
            <a:r>
              <a:rPr dirty="0" sz="900" spc="215">
                <a:solidFill>
                  <a:srgbClr val="505050"/>
                </a:solidFill>
                <a:latin typeface="Times New Roman"/>
                <a:cs typeface="Times New Roman"/>
              </a:rPr>
              <a:t>0 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(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l </a:t>
            </a:r>
            <a:r>
              <a:rPr dirty="0" sz="900" spc="185">
                <a:solidFill>
                  <a:srgbClr val="696969"/>
                </a:solidFill>
                <a:latin typeface="Times New Roman"/>
                <a:cs typeface="Times New Roman"/>
              </a:rPr>
              <a:t>):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30</a:t>
            </a:r>
            <a:r>
              <a:rPr dirty="0" sz="900" spc="185">
                <a:solidFill>
                  <a:srgbClr val="A7A7A5"/>
                </a:solidFill>
                <a:latin typeface="Times New Roman"/>
                <a:cs typeface="Times New Roman"/>
              </a:rPr>
              <a:t>- </a:t>
            </a:r>
            <a:r>
              <a:rPr dirty="0" sz="900" spc="250">
                <a:solidFill>
                  <a:srgbClr val="696969"/>
                </a:solidFill>
                <a:latin typeface="Times New Roman"/>
                <a:cs typeface="Times New Roman"/>
              </a:rPr>
              <a:t>$9 </a:t>
            </a:r>
            <a:r>
              <a:rPr dirty="0" sz="900" spc="125">
                <a:solidFill>
                  <a:srgbClr val="505050"/>
                </a:solidFill>
                <a:latin typeface="Times New Roman"/>
                <a:cs typeface="Times New Roman"/>
              </a:rPr>
              <a:t>. </a:t>
            </a:r>
            <a:r>
              <a:rPr dirty="0" sz="900" spc="315">
                <a:solidFill>
                  <a:srgbClr val="696969"/>
                </a:solidFill>
                <a:latin typeface="Times New Roman"/>
                <a:cs typeface="Times New Roman"/>
              </a:rPr>
              <a:t>1991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(with </a:t>
            </a:r>
            <a:r>
              <a:rPr dirty="0" sz="900" spc="260">
                <a:solidFill>
                  <a:srgbClr val="696969"/>
                </a:solidFill>
                <a:latin typeface="Times New Roman"/>
                <a:cs typeface="Times New Roman"/>
              </a:rPr>
              <a:t>Nora 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Ca</a:t>
            </a:r>
            <a:r>
              <a:rPr dirty="0" sz="900" spc="240">
                <a:solidFill>
                  <a:srgbClr val="505050"/>
                </a:solidFill>
                <a:latin typeface="Times New Roman"/>
                <a:cs typeface="Times New Roman"/>
              </a:rPr>
              <a:t>t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e</a:t>
            </a:r>
            <a:r>
              <a:rPr dirty="0" sz="900" spc="4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96969"/>
                </a:solidFill>
                <a:latin typeface="Times New Roman"/>
                <a:cs typeface="Times New Roman"/>
              </a:rPr>
              <a:t>Schaeffer</a:t>
            </a:r>
            <a:r>
              <a:rPr dirty="0" sz="90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B7B7B"/>
                </a:solidFill>
                <a:latin typeface="Times New Roman"/>
                <a:cs typeface="Times New Roman"/>
              </a:rPr>
              <a:t>and.</a:t>
            </a:r>
            <a:r>
              <a:rPr dirty="0" sz="900" spc="-8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696969"/>
                </a:solidFill>
                <a:latin typeface="Times New Roman"/>
                <a:cs typeface="Times New Roman"/>
              </a:rPr>
              <a:t>Judith</a:t>
            </a:r>
            <a:r>
              <a:rPr dirty="0" sz="9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Sekzer)</a:t>
            </a:r>
            <a:r>
              <a:rPr dirty="0" sz="900" spc="215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4765" marR="201930" indent="8255">
              <a:lnSpc>
                <a:spcPct val="94100"/>
              </a:lnSpc>
              <a:spcBef>
                <a:spcPts val="390"/>
              </a:spcBef>
              <a:tabLst>
                <a:tab pos="335915" algn="l"/>
              </a:tabLst>
            </a:pP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Chil</a:t>
            </a:r>
            <a:r>
              <a:rPr dirty="0" sz="900" spc="180">
                <a:solidFill>
                  <a:srgbClr val="505050"/>
                </a:solidFill>
                <a:latin typeface="Times New Roman"/>
                <a:cs typeface="Times New Roman"/>
              </a:rPr>
              <a:t>d.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support:, </a:t>
            </a:r>
            <a:r>
              <a:rPr dirty="0" sz="900" spc="175">
                <a:solidFill>
                  <a:srgbClr val="505050"/>
                </a:solidFill>
                <a:latin typeface="Times New Roman"/>
                <a:cs typeface="Times New Roman"/>
              </a:rPr>
              <a:t>r</a:t>
            </a:r>
            <a:r>
              <a:rPr dirty="0" sz="900" spc="175">
                <a:solidFill>
                  <a:srgbClr val="696969"/>
                </a:solidFill>
                <a:latin typeface="Times New Roman"/>
                <a:cs typeface="Times New Roman"/>
              </a:rPr>
              <a:t>outin</a:t>
            </a:r>
            <a:r>
              <a:rPr dirty="0" sz="900" spc="-17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e </a:t>
            </a:r>
            <a:r>
              <a:rPr dirty="0" sz="900" spc="165">
                <a:solidFill>
                  <a:srgbClr val="696969"/>
                </a:solidFill>
                <a:latin typeface="Times New Roman"/>
                <a:cs typeface="Times New Roman"/>
              </a:rPr>
              <a:t>i</a:t>
            </a:r>
            <a:r>
              <a:rPr dirty="0" sz="900" spc="165">
                <a:solidFill>
                  <a:srgbClr val="505050"/>
                </a:solidFill>
                <a:latin typeface="Times New Roman"/>
                <a:cs typeface="Times New Roman"/>
              </a:rPr>
              <a:t>n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con-.e</a:t>
            </a:r>
            <a:r>
              <a:rPr dirty="0" sz="900" spc="165">
                <a:solidFill>
                  <a:srgbClr val="696969"/>
                </a:solidFill>
                <a:latin typeface="Times New Roman"/>
                <a:cs typeface="Times New Roman"/>
              </a:rPr>
              <a:t>wti </a:t>
            </a:r>
            <a:r>
              <a:rPr dirty="0" sz="900" spc="5">
                <a:solidFill>
                  <a:srgbClr val="505050"/>
                </a:solidFill>
                <a:latin typeface="Times New Roman"/>
                <a:cs typeface="Times New Roman"/>
              </a:rPr>
              <a:t>h </a:t>
            </a:r>
            <a:r>
              <a:rPr dirty="0" sz="900" spc="5">
                <a:solidFill>
                  <a:srgbClr val="696969"/>
                </a:solidFill>
                <a:latin typeface="Times New Roman"/>
                <a:cs typeface="Times New Roman"/>
              </a:rPr>
              <a:t>h o 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ldin </a:t>
            </a:r>
            <a:r>
              <a:rPr dirty="0" sz="900" spc="5">
                <a:solidFill>
                  <a:srgbClr val="696969"/>
                </a:solidFill>
                <a:latin typeface="Times New Roman"/>
                <a:cs typeface="Times New Roman"/>
              </a:rPr>
              <a:t>g  </a:t>
            </a:r>
            <a:r>
              <a:rPr dirty="0" sz="800" spc="5" b="1">
                <a:solidFill>
                  <a:srgbClr val="696969"/>
                </a:solidFill>
                <a:latin typeface="Times New Roman"/>
                <a:cs typeface="Times New Roman"/>
              </a:rPr>
              <a:t>and	</a:t>
            </a:r>
            <a:r>
              <a:rPr dirty="0" sz="800" spc="195" b="1">
                <a:solidFill>
                  <a:srgbClr val="696969"/>
                </a:solidFill>
                <a:latin typeface="Times New Roman"/>
                <a:cs typeface="Times New Roman"/>
              </a:rPr>
              <a:t>postclivorce </a:t>
            </a:r>
            <a:r>
              <a:rPr dirty="0" sz="800" spc="204" b="1">
                <a:solidFill>
                  <a:srgbClr val="696969"/>
                </a:solidFill>
                <a:latin typeface="Times New Roman"/>
                <a:cs typeface="Times New Roman"/>
              </a:rPr>
              <a:t>incon,e_ </a:t>
            </a:r>
            <a:r>
              <a:rPr dirty="0" sz="850" spc="225" b="1" i="1">
                <a:solidFill>
                  <a:srgbClr val="7B7B7B"/>
                </a:solidFill>
                <a:latin typeface="Times New Roman"/>
                <a:cs typeface="Times New Roman"/>
              </a:rPr>
              <a:t>Contemporary  </a:t>
            </a:r>
            <a:r>
              <a:rPr dirty="0" sz="850" spc="170" i="1">
                <a:solidFill>
                  <a:srgbClr val="7B7B7B"/>
                </a:solidFill>
                <a:latin typeface="Times New Roman"/>
                <a:cs typeface="Times New Roman"/>
              </a:rPr>
              <a:t>Policy </a:t>
            </a:r>
            <a:r>
              <a:rPr dirty="0" sz="850" spc="150" i="1">
                <a:solidFill>
                  <a:srgbClr val="7B7B7B"/>
                </a:solidFill>
                <a:latin typeface="Times New Roman"/>
                <a:cs typeface="Times New Roman"/>
              </a:rPr>
              <a:t>Issues </a:t>
            </a:r>
            <a:r>
              <a:rPr dirty="0" sz="850" spc="250" b="1">
                <a:solidFill>
                  <a:srgbClr val="696969"/>
                </a:solidFill>
                <a:latin typeface="Arial"/>
                <a:cs typeface="Arial"/>
              </a:rPr>
              <a:t>10(1</a:t>
            </a:r>
            <a:r>
              <a:rPr dirty="0" sz="900" spc="250">
                <a:solidFill>
                  <a:srgbClr val="696969"/>
                </a:solidFill>
                <a:latin typeface="Times New Roman"/>
                <a:cs typeface="Times New Roman"/>
              </a:rPr>
              <a:t>):52-64. </a:t>
            </a:r>
            <a:r>
              <a:rPr dirty="0" sz="900" spc="225">
                <a:solidFill>
                  <a:srgbClr val="505050"/>
                </a:solidFill>
                <a:latin typeface="Times New Roman"/>
                <a:cs typeface="Times New Roman"/>
              </a:rPr>
              <a:t>J</a:t>
            </a:r>
            <a:r>
              <a:rPr dirty="0" sz="900" spc="225">
                <a:solidFill>
                  <a:srgbClr val="7B7B7B"/>
                </a:solidFill>
                <a:latin typeface="Times New Roman"/>
                <a:cs typeface="Times New Roman"/>
              </a:rPr>
              <a:t>anuary </a:t>
            </a:r>
            <a:r>
              <a:rPr dirty="0" sz="900" spc="335">
                <a:solidFill>
                  <a:srgbClr val="696969"/>
                </a:solidFill>
                <a:latin typeface="Times New Roman"/>
                <a:cs typeface="Times New Roman"/>
              </a:rPr>
              <a:t>1992  </a:t>
            </a:r>
            <a:r>
              <a:rPr dirty="0" sz="900" spc="135">
                <a:solidFill>
                  <a:srgbClr val="696969"/>
                </a:solidFill>
                <a:latin typeface="Times New Roman"/>
                <a:cs typeface="Times New Roman"/>
              </a:rPr>
              <a:t>(wit.b </a:t>
            </a:r>
            <a:r>
              <a:rPr dirty="0" sz="700" spc="-30">
                <a:solidFill>
                  <a:srgbClr val="7B7B7B"/>
                </a:solidFill>
                <a:latin typeface="Times New Roman"/>
                <a:cs typeface="Times New Roman"/>
              </a:rPr>
              <a:t>I_rv.ru</a:t>
            </a:r>
            <a:r>
              <a:rPr dirty="0" u="sng" sz="700" spc="-30">
                <a:solidFill>
                  <a:srgbClr val="7B7B7B"/>
                </a:solidFill>
                <a:uFill>
                  <a:solidFill>
                    <a:srgbClr val="7A7A7A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25">
                <a:solidFill>
                  <a:srgbClr val="7B7B7B"/>
                </a:solidFill>
                <a:latin typeface="Times New Roman"/>
                <a:cs typeface="Times New Roman"/>
              </a:rPr>
              <a:t>-,_ </a:t>
            </a:r>
            <a:r>
              <a:rPr dirty="0" sz="900" spc="-65">
                <a:solidFill>
                  <a:srgbClr val="7B7B7B"/>
                </a:solidFill>
                <a:latin typeface="Times New Roman"/>
                <a:cs typeface="Times New Roman"/>
              </a:rPr>
              <a:t>G </a:t>
            </a:r>
            <a:r>
              <a:rPr dirty="0" sz="900" spc="-40">
                <a:solidFill>
                  <a:srgbClr val="7B7B7B"/>
                </a:solidFill>
                <a:latin typeface="Times New Roman"/>
                <a:cs typeface="Times New Roman"/>
              </a:rPr>
              <a:t>ar </a:t>
            </a:r>
            <a:r>
              <a:rPr dirty="0" sz="900" spc="-30">
                <a:solidFill>
                  <a:srgbClr val="7B7B7B"/>
                </a:solidFill>
                <a:latin typeface="Times New Roman"/>
                <a:cs typeface="Times New Roman"/>
              </a:rPr>
              <a:t>fi </a:t>
            </a:r>
            <a:r>
              <a:rPr dirty="0" sz="900" spc="-125">
                <a:solidFill>
                  <a:srgbClr val="505050"/>
                </a:solidFill>
                <a:latin typeface="Times New Roman"/>
                <a:cs typeface="Times New Roman"/>
              </a:rPr>
              <a:t>n</a:t>
            </a:r>
            <a:r>
              <a:rPr dirty="0" sz="900" spc="-125">
                <a:solidFill>
                  <a:srgbClr val="696969"/>
                </a:solidFill>
                <a:latin typeface="Times New Roman"/>
                <a:cs typeface="Times New Roman"/>
              </a:rPr>
              <a:t>k </a:t>
            </a:r>
            <a:r>
              <a:rPr dirty="0" sz="900" spc="-40">
                <a:solidFill>
                  <a:srgbClr val="696969"/>
                </a:solidFill>
                <a:latin typeface="Times New Roman"/>
                <a:cs typeface="Times New Roman"/>
              </a:rPr>
              <a:t>e </a:t>
            </a:r>
            <a:r>
              <a:rPr dirty="0" sz="900" spc="-25">
                <a:solidFill>
                  <a:srgbClr val="505050"/>
                </a:solidFill>
                <a:latin typeface="Times New Roman"/>
                <a:cs typeface="Times New Roman"/>
              </a:rPr>
              <a:t>l </a:t>
            </a:r>
            <a:r>
              <a:rPr dirty="0" sz="900" spc="-30">
                <a:solidFill>
                  <a:srgbClr val="696969"/>
                </a:solidFill>
                <a:latin typeface="Times New Roman"/>
                <a:cs typeface="Times New Roman"/>
              </a:rPr>
              <a:t>)</a:t>
            </a:r>
            <a:r>
              <a:rPr dirty="0" sz="900" spc="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7305" y="8283316"/>
            <a:ext cx="3253104" cy="931544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ct val="94200"/>
              </a:lnSpc>
              <a:spcBef>
                <a:spcPts val="165"/>
              </a:spcBef>
              <a:tabLst>
                <a:tab pos="344170" algn="l"/>
              </a:tabLst>
            </a:pPr>
            <a:r>
              <a:rPr dirty="0" sz="900" spc="-50">
                <a:solidFill>
                  <a:srgbClr val="7B7B7B"/>
                </a:solidFill>
                <a:latin typeface="Times New Roman"/>
                <a:cs typeface="Times New Roman"/>
              </a:rPr>
              <a:t>The	</a:t>
            </a:r>
            <a:r>
              <a:rPr dirty="0" sz="900" spc="175">
                <a:solidFill>
                  <a:srgbClr val="7B7B7B"/>
                </a:solidFill>
                <a:latin typeface="Times New Roman"/>
                <a:cs typeface="Times New Roman"/>
              </a:rPr>
              <a:t>effects</a:t>
            </a:r>
            <a:r>
              <a:rPr dirty="0" sz="900" spc="4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B7B7B"/>
                </a:solidFill>
                <a:latin typeface="Times New Roman"/>
                <a:cs typeface="Times New Roman"/>
              </a:rPr>
              <a:t>of</a:t>
            </a:r>
            <a:r>
              <a:rPr dirty="0" sz="900" spc="10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B7B7B"/>
                </a:solidFill>
                <a:latin typeface="Times New Roman"/>
                <a:cs typeface="Times New Roman"/>
              </a:rPr>
              <a:t>,</a:t>
            </a:r>
            <a:r>
              <a:rPr dirty="0" sz="900" spc="160">
                <a:solidFill>
                  <a:srgbClr val="505050"/>
                </a:solidFill>
                <a:latin typeface="Times New Roman"/>
                <a:cs typeface="Times New Roman"/>
              </a:rPr>
              <a:t>·</a:t>
            </a:r>
            <a:r>
              <a:rPr dirty="0" sz="900" spc="160">
                <a:solidFill>
                  <a:srgbClr val="696969"/>
                </a:solidFill>
                <a:latin typeface="Times New Roman"/>
                <a:cs typeface="Times New Roman"/>
              </a:rPr>
              <a:t>outine 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inco</a:t>
            </a:r>
            <a:r>
              <a:rPr dirty="0" sz="900" spc="180">
                <a:solidFill>
                  <a:srgbClr val="505050"/>
                </a:solidFill>
                <a:latin typeface="Times New Roman"/>
                <a:cs typeface="Times New Roman"/>
              </a:rPr>
              <a:t>,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n</a:t>
            </a:r>
            <a:r>
              <a:rPr dirty="0" sz="900" spc="-7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e</a:t>
            </a:r>
            <a:r>
              <a:rPr dirty="0" sz="900" spc="114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696969"/>
                </a:solidFill>
                <a:latin typeface="Times New Roman"/>
                <a:cs typeface="Times New Roman"/>
              </a:rPr>
              <a:t>withholding</a:t>
            </a:r>
            <a:r>
              <a:rPr dirty="0" sz="900" spc="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of  </a:t>
            </a:r>
            <a:r>
              <a:rPr dirty="0" sz="900" spc="65">
                <a:solidFill>
                  <a:srgbClr val="696969"/>
                </a:solidFill>
                <a:latin typeface="Times New Roman"/>
                <a:cs typeface="Times New Roman"/>
              </a:rPr>
              <a:t>ch</a:t>
            </a:r>
            <a:r>
              <a:rPr dirty="0" sz="900" spc="65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dirty="0" sz="900" spc="65">
                <a:solidFill>
                  <a:srgbClr val="505050"/>
                </a:solidFill>
                <a:latin typeface="Times New Roman"/>
                <a:cs typeface="Times New Roman"/>
              </a:rPr>
              <a:t>J</a:t>
            </a:r>
            <a:r>
              <a:rPr dirty="0" sz="900" spc="65">
                <a:solidFill>
                  <a:srgbClr val="696969"/>
                </a:solidFill>
                <a:latin typeface="Times New Roman"/>
                <a:cs typeface="Times New Roman"/>
              </a:rPr>
              <a:t>d 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support </a:t>
            </a:r>
            <a:r>
              <a:rPr dirty="0" sz="900" spc="290">
                <a:solidFill>
                  <a:srgbClr val="696969"/>
                </a:solidFill>
                <a:latin typeface="Times New Roman"/>
                <a:cs typeface="Times New Roman"/>
              </a:rPr>
              <a:t>on AFDCp </a:t>
            </a:r>
            <a:r>
              <a:rPr dirty="0" sz="900" spc="70">
                <a:solidFill>
                  <a:srgbClr val="696969"/>
                </a:solidFill>
                <a:latin typeface="Times New Roman"/>
                <a:cs typeface="Times New Roman"/>
              </a:rPr>
              <a:t>articp</a:t>
            </a:r>
            <a:r>
              <a:rPr dirty="0" sz="900" spc="70">
                <a:solidFill>
                  <a:srgbClr val="505050"/>
                </a:solidFill>
                <a:latin typeface="Times New Roman"/>
                <a:cs typeface="Times New Roman"/>
              </a:rPr>
              <a:t>i </a:t>
            </a:r>
            <a:r>
              <a:rPr dirty="0" sz="900" spc="40">
                <a:solidFill>
                  <a:srgbClr val="696969"/>
                </a:solidFill>
                <a:latin typeface="Times New Roman"/>
                <a:cs typeface="Times New Roman"/>
              </a:rPr>
              <a:t>a 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ti </a:t>
            </a:r>
            <a:r>
              <a:rPr dirty="0" sz="900" spc="45">
                <a:solidFill>
                  <a:srgbClr val="696969"/>
                </a:solidFill>
                <a:latin typeface="Times New Roman"/>
                <a:cs typeface="Times New Roman"/>
              </a:rPr>
              <a:t>o n </a:t>
            </a:r>
            <a:r>
              <a:rPr dirty="0" sz="900" spc="35">
                <a:solidFill>
                  <a:srgbClr val="7B7B7B"/>
                </a:solidFill>
                <a:latin typeface="Times New Roman"/>
                <a:cs typeface="Times New Roman"/>
              </a:rPr>
              <a:t>and 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costs. </a:t>
            </a:r>
            <a:r>
              <a:rPr dirty="0" sz="850" spc="240" i="1">
                <a:solidFill>
                  <a:srgbClr val="7B7B7B"/>
                </a:solidFill>
                <a:latin typeface="Times New Roman"/>
                <a:cs typeface="Times New Roman"/>
              </a:rPr>
              <a:t>A,suring Child </a:t>
            </a:r>
            <a:r>
              <a:rPr dirty="0" sz="850" spc="200" i="1">
                <a:solidFill>
                  <a:srgbClr val="696969"/>
                </a:solidFill>
                <a:latin typeface="Times New Roman"/>
                <a:cs typeface="Times New Roman"/>
              </a:rPr>
              <a:t>Support: </a:t>
            </a:r>
            <a:r>
              <a:rPr dirty="0" sz="850" spc="210" i="1">
                <a:solidFill>
                  <a:srgbClr val="696969"/>
                </a:solidFill>
                <a:latin typeface="Times New Roman"/>
                <a:cs typeface="Times New Roman"/>
              </a:rPr>
              <a:t>Research  </a:t>
            </a:r>
            <a:r>
              <a:rPr dirty="0" sz="850" spc="229" i="1">
                <a:solidFill>
                  <a:srgbClr val="7B7B7B"/>
                </a:solidFill>
                <a:latin typeface="Times New Roman"/>
                <a:cs typeface="Times New Roman"/>
              </a:rPr>
              <a:t>Findings </a:t>
            </a:r>
            <a:r>
              <a:rPr dirty="0" sz="850" spc="250" i="1">
                <a:solidFill>
                  <a:srgbClr val="696969"/>
                </a:solidFill>
                <a:latin typeface="Times New Roman"/>
                <a:cs typeface="Times New Roman"/>
              </a:rPr>
              <a:t>ofthe </a:t>
            </a:r>
            <a:r>
              <a:rPr dirty="0" sz="850" spc="220" i="1">
                <a:solidFill>
                  <a:srgbClr val="696969"/>
                </a:solidFill>
                <a:latin typeface="Times New Roman"/>
                <a:cs typeface="Times New Roman"/>
              </a:rPr>
              <a:t>Wisconsin </a:t>
            </a:r>
            <a:r>
              <a:rPr dirty="0" sz="850" spc="229" i="1">
                <a:solidFill>
                  <a:srgbClr val="7B7B7B"/>
                </a:solidFill>
                <a:latin typeface="Times New Roman"/>
                <a:cs typeface="Times New Roman"/>
              </a:rPr>
              <a:t>Child </a:t>
            </a:r>
            <a:r>
              <a:rPr dirty="0" sz="850" spc="80" i="1">
                <a:solidFill>
                  <a:srgbClr val="696969"/>
                </a:solidFill>
                <a:latin typeface="Times New Roman"/>
                <a:cs typeface="Times New Roman"/>
              </a:rPr>
              <a:t>S1-,ppo,-c  </a:t>
            </a:r>
            <a:r>
              <a:rPr dirty="0" sz="850" spc="210" i="1">
                <a:solidFill>
                  <a:srgbClr val="696969"/>
                </a:solidFill>
                <a:latin typeface="Times New Roman"/>
                <a:cs typeface="Times New Roman"/>
              </a:rPr>
              <a:t>R.cfonn </a:t>
            </a:r>
            <a:r>
              <a:rPr dirty="0" sz="850" spc="90" i="1">
                <a:solidFill>
                  <a:srgbClr val="7B7B7B"/>
                </a:solidFill>
                <a:latin typeface="Times New Roman"/>
                <a:cs typeface="Times New Roman"/>
              </a:rPr>
              <a:t>Pro_jecc </a:t>
            </a:r>
            <a:r>
              <a:rPr dirty="0" sz="900" spc="140">
                <a:solidFill>
                  <a:srgbClr val="696969"/>
                </a:solidFill>
                <a:latin typeface="Times New Roman"/>
                <a:cs typeface="Times New Roman"/>
              </a:rPr>
              <a:t>(In-vin </a:t>
            </a:r>
            <a:r>
              <a:rPr dirty="0" sz="900" spc="160">
                <a:solidFill>
                  <a:srgbClr val="7B7B7B"/>
                </a:solidFill>
                <a:latin typeface="Times New Roman"/>
                <a:cs typeface="Times New Roman"/>
              </a:rPr>
              <a:t>Garfink </a:t>
            </a:r>
            <a:r>
              <a:rPr dirty="0" sz="900" spc="-70">
                <a:solidFill>
                  <a:srgbClr val="7B7B7B"/>
                </a:solidFill>
                <a:latin typeface="Times New Roman"/>
                <a:cs typeface="Times New Roman"/>
              </a:rPr>
              <a:t>e, </a:t>
            </a:r>
            <a:r>
              <a:rPr dirty="0" sz="900" spc="95">
                <a:solidFill>
                  <a:srgbClr val="505050"/>
                </a:solidFill>
                <a:latin typeface="Times New Roman"/>
                <a:cs typeface="Times New Roman"/>
              </a:rPr>
              <a:t>l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Sara  </a:t>
            </a:r>
            <a:r>
              <a:rPr dirty="0" sz="900" spc="260">
                <a:solidFill>
                  <a:srgbClr val="696969"/>
                </a:solidFill>
                <a:latin typeface="Times New Roman"/>
                <a:cs typeface="Times New Roman"/>
              </a:rPr>
              <a:t>McLanahan, </a:t>
            </a:r>
            <a:r>
              <a:rPr dirty="0" sz="900" spc="275">
                <a:solidFill>
                  <a:srgbClr val="7B7B7B"/>
                </a:solidFill>
                <a:latin typeface="Times New Roman"/>
                <a:cs typeface="Times New Roman"/>
              </a:rPr>
              <a:t>andP </a:t>
            </a:r>
            <a:r>
              <a:rPr dirty="0" sz="900" spc="150">
                <a:solidFill>
                  <a:srgbClr val="505050"/>
                </a:solidFill>
                <a:latin typeface="Times New Roman"/>
                <a:cs typeface="Times New Roman"/>
              </a:rPr>
              <a:t>h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illip 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Robins, </a:t>
            </a:r>
            <a:r>
              <a:rPr dirty="0" sz="900" spc="175">
                <a:solidFill>
                  <a:srgbClr val="696969"/>
                </a:solidFill>
                <a:latin typeface="Times New Roman"/>
                <a:cs typeface="Times New Roman"/>
              </a:rPr>
              <a:t>eds</a:t>
            </a:r>
            <a:r>
              <a:rPr dirty="0" sz="900" spc="175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900" spc="175">
                <a:solidFill>
                  <a:srgbClr val="7B7B7B"/>
                </a:solidFill>
                <a:latin typeface="Times New Roman"/>
                <a:cs typeface="Times New Roman"/>
              </a:rPr>
              <a:t>),  </a:t>
            </a: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rortl1.corning.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8902" y="1277158"/>
            <a:ext cx="2087245" cy="50927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440"/>
              </a:spcBef>
            </a:pPr>
            <a:r>
              <a:rPr dirty="0" sz="850" spc="265" b="1">
                <a:solidFill>
                  <a:srgbClr val="7B7B7B"/>
                </a:solidFill>
                <a:latin typeface="Times New Roman"/>
                <a:cs typeface="Times New Roman"/>
              </a:rPr>
              <a:t>William</a:t>
            </a:r>
            <a:r>
              <a:rPr dirty="0" sz="850" spc="150" b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40" b="1">
                <a:solidFill>
                  <a:srgbClr val="7B7B7B"/>
                </a:solidFill>
                <a:latin typeface="Times New Roman"/>
                <a:cs typeface="Times New Roman"/>
              </a:rPr>
              <a:t>LaveJ.y</a:t>
            </a:r>
            <a:endParaRPr sz="850">
              <a:latin typeface="Times New Roman"/>
              <a:cs typeface="Times New Roman"/>
            </a:endParaRPr>
          </a:p>
          <a:p>
            <a:pPr marL="22860" marR="5080" indent="-10795">
              <a:lnSpc>
                <a:spcPts val="1000"/>
              </a:lnSpc>
              <a:spcBef>
                <a:spcPts val="465"/>
              </a:spcBef>
            </a:pP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The </a:t>
            </a:r>
            <a:r>
              <a:rPr dirty="0" sz="900" spc="25">
                <a:solidFill>
                  <a:srgbClr val="696969"/>
                </a:solidFill>
                <a:latin typeface="Times New Roman"/>
                <a:cs typeface="Times New Roman"/>
              </a:rPr>
              <a:t>r_isc </a:t>
            </a:r>
            <a:r>
              <a:rPr dirty="0" sz="900" spc="25">
                <a:solidFill>
                  <a:srgbClr val="7B7B7B"/>
                </a:solidFill>
                <a:latin typeface="Times New Roman"/>
                <a:cs typeface="Times New Roman"/>
              </a:rPr>
              <a:t>of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female education 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national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regional</a:t>
            </a:r>
            <a:r>
              <a:rPr dirty="0" sz="900" spc="-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pattern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83761" y="1749462"/>
            <a:ext cx="21463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90" i="1">
                <a:solidFill>
                  <a:srgbClr val="7B7B7B"/>
                </a:solidFill>
                <a:latin typeface="Times New Roman"/>
                <a:cs typeface="Times New Roman"/>
              </a:rPr>
              <a:t>terly</a:t>
            </a:r>
            <a:r>
              <a:rPr dirty="0" sz="850" spc="-7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B7B7B"/>
                </a:solidFill>
                <a:latin typeface="Times New Roman"/>
                <a:cs typeface="Times New Roman"/>
              </a:rPr>
              <a:t>121</a:t>
            </a:r>
            <a:r>
              <a:rPr dirty="0" sz="900" spc="-12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:61</a:t>
            </a:r>
            <a:r>
              <a:rPr dirty="0" sz="900" spc="195">
                <a:solidFill>
                  <a:srgbClr val="A7A7A5"/>
                </a:solidFill>
                <a:latin typeface="Times New Roman"/>
                <a:cs typeface="Times New Roman"/>
              </a:rPr>
              <a:t>-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9</a:t>
            </a:r>
            <a:r>
              <a:rPr dirty="0" sz="900" spc="7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3</a:t>
            </a:r>
            <a:r>
              <a:rPr dirty="0" sz="900" spc="235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r>
              <a:rPr dirty="0" sz="900" spc="7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Maxch</a:t>
            </a:r>
            <a:r>
              <a:rPr dirty="0" sz="900" spc="7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315">
                <a:solidFill>
                  <a:srgbClr val="696969"/>
                </a:solidFill>
                <a:latin typeface="Times New Roman"/>
                <a:cs typeface="Times New Roman"/>
              </a:rPr>
              <a:t>1990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7078" y="1876178"/>
            <a:ext cx="88265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45">
                <a:solidFill>
                  <a:srgbClr val="939393"/>
                </a:solidFill>
                <a:latin typeface="Times New Roman"/>
                <a:cs typeface="Times New Roman"/>
              </a:rPr>
              <a:t>F</a:t>
            </a:r>
            <a:r>
              <a:rPr dirty="0" sz="900" spc="145">
                <a:solidFill>
                  <a:srgbClr val="696969"/>
                </a:solidFill>
                <a:latin typeface="Times New Roman"/>
                <a:cs typeface="Times New Roman"/>
              </a:rPr>
              <a:t>r </a:t>
            </a:r>
            <a:r>
              <a:rPr dirty="0" sz="900" spc="85">
                <a:solidFill>
                  <a:srgbClr val="696969"/>
                </a:solidFill>
                <a:latin typeface="Times New Roman"/>
                <a:cs typeface="Times New Roman"/>
              </a:rPr>
              <a:t>eed.ma,-.,)</a:t>
            </a:r>
            <a:r>
              <a:rPr dirty="0" sz="900" spc="-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7382" y="2058334"/>
            <a:ext cx="21532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Industrialization </a:t>
            </a:r>
            <a:r>
              <a:rPr dirty="0" sz="900" spc="245">
                <a:solidFill>
                  <a:srgbClr val="7B7B7B"/>
                </a:solidFill>
                <a:latin typeface="Times New Roman"/>
                <a:cs typeface="Times New Roman"/>
              </a:rPr>
              <a:t>and</a:t>
            </a:r>
            <a:r>
              <a:rPr dirty="0" sz="900" spc="-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696969"/>
                </a:solidFill>
                <a:latin typeface="Times New Roman"/>
                <a:cs typeface="Times New Roman"/>
              </a:rPr>
              <a:t>househo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6053" y="2185051"/>
            <a:ext cx="2106930" cy="1462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0955">
              <a:lnSpc>
                <a:spcPts val="1040"/>
              </a:lnSpc>
              <a:spcBef>
                <a:spcPts val="105"/>
              </a:spcBef>
            </a:pP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in </a:t>
            </a:r>
            <a:r>
              <a:rPr dirty="0" sz="850" spc="5">
                <a:solidFill>
                  <a:srgbClr val="696969"/>
                </a:solidFill>
                <a:latin typeface="Times New Roman"/>
                <a:cs typeface="Times New Roman"/>
              </a:rPr>
              <a:t>ni </a:t>
            </a:r>
            <a:r>
              <a:rPr dirty="0" sz="850" spc="-25">
                <a:solidFill>
                  <a:srgbClr val="696969"/>
                </a:solidFill>
                <a:latin typeface="Times New Roman"/>
                <a:cs typeface="Times New Roman"/>
              </a:rPr>
              <a:t>ra </a:t>
            </a:r>
            <a:r>
              <a:rPr dirty="0" sz="850" spc="-25">
                <a:solidFill>
                  <a:srgbClr val="505050"/>
                </a:solidFill>
                <a:latin typeface="Times New Roman"/>
                <a:cs typeface="Times New Roman"/>
              </a:rPr>
              <a:t>J </a:t>
            </a:r>
            <a:r>
              <a:rPr dirty="0" sz="900" spc="229">
                <a:solidFill>
                  <a:srgbClr val="7B7B7B"/>
                </a:solidFill>
                <a:latin typeface="Times New Roman"/>
                <a:cs typeface="Times New Roman"/>
              </a:rPr>
              <a:t>Taiwan. </a:t>
            </a:r>
            <a:r>
              <a:rPr dirty="0" sz="850" spc="175" i="1">
                <a:solidFill>
                  <a:srgbClr val="7B7B7B"/>
                </a:solidFill>
                <a:latin typeface="Times New Roman"/>
                <a:cs typeface="Times New Roman"/>
              </a:rPr>
              <a:t>Social</a:t>
            </a:r>
            <a:r>
              <a:rPr dirty="0" sz="850" spc="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50" i="1">
                <a:solidFill>
                  <a:srgbClr val="7B7B7B"/>
                </a:solidFill>
                <a:latin typeface="Times New Roman"/>
                <a:cs typeface="Times New Roman"/>
              </a:rPr>
              <a:t>Forces</a:t>
            </a:r>
            <a:endParaRPr sz="850">
              <a:latin typeface="Times New Roman"/>
              <a:cs typeface="Times New Roman"/>
            </a:endParaRPr>
          </a:p>
          <a:p>
            <a:pPr algn="just" marL="13970">
              <a:lnSpc>
                <a:spcPts val="1040"/>
              </a:lnSpc>
            </a:pPr>
            <a:r>
              <a:rPr dirty="0" sz="900" spc="270">
                <a:solidFill>
                  <a:srgbClr val="7B7B7B"/>
                </a:solidFill>
                <a:latin typeface="Times New Roman"/>
                <a:cs typeface="Times New Roman"/>
              </a:rPr>
              <a:t>251. </a:t>
            </a:r>
            <a:r>
              <a:rPr dirty="0" sz="900" spc="155">
                <a:solidFill>
                  <a:srgbClr val="7B7B7B"/>
                </a:solidFill>
                <a:latin typeface="Times New Roman"/>
                <a:cs typeface="Times New Roman"/>
              </a:rPr>
              <a:t>Septe.mbe.r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199</a:t>
            </a:r>
            <a:r>
              <a:rPr dirty="0" sz="900" spc="-8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B7B7B"/>
                </a:solidFill>
                <a:latin typeface="Times New Roman"/>
                <a:cs typeface="Times New Roman"/>
              </a:rPr>
              <a:t>0</a:t>
            </a:r>
            <a:r>
              <a:rPr dirty="0" sz="900" spc="175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algn="just" marL="27940" marR="13335" indent="-14604">
              <a:lnSpc>
                <a:spcPct val="95300"/>
              </a:lnSpc>
              <a:spcBef>
                <a:spcPts val="340"/>
              </a:spcBef>
            </a:pPr>
            <a:r>
              <a:rPr dirty="0" sz="900" spc="185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900" spc="190">
                <a:solidFill>
                  <a:srgbClr val="696969"/>
                </a:solidFill>
                <a:latin typeface="Times New Roman"/>
                <a:cs typeface="Times New Roman"/>
              </a:rPr>
              <a:t>origins </a:t>
            </a:r>
            <a:r>
              <a:rPr dirty="0" sz="900" spc="180">
                <a:solidFill>
                  <a:srgbClr val="7B7B7B"/>
                </a:solidFill>
                <a:latin typeface="Times New Roman"/>
                <a:cs typeface="Times New Roman"/>
              </a:rPr>
              <a:t>ot·</a:t>
            </a:r>
            <a:r>
              <a:rPr dirty="0" sz="900" spc="180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900" spc="225">
                <a:solidFill>
                  <a:srgbClr val="7B7B7B"/>
                </a:solidFill>
                <a:latin typeface="Times New Roman"/>
                <a:cs typeface="Times New Roman"/>
              </a:rPr>
              <a:t>Chinese </a:t>
            </a:r>
            <a:r>
              <a:rPr dirty="0" sz="900" spc="120">
                <a:solidFill>
                  <a:srgbClr val="7B7B7B"/>
                </a:solidFill>
                <a:latin typeface="Times New Roman"/>
                <a:cs typeface="Times New Roman"/>
              </a:rPr>
              <a:t>fe  </a:t>
            </a:r>
            <a:r>
              <a:rPr dirty="0" sz="900" spc="170" i="1">
                <a:solidFill>
                  <a:srgbClr val="696969"/>
                </a:solidFill>
                <a:latin typeface="Times New Roman"/>
                <a:cs typeface="Times New Roman"/>
              </a:rPr>
              <a:t>De,nography</a:t>
            </a:r>
            <a:r>
              <a:rPr dirty="0" sz="900" spc="170">
                <a:solidFill>
                  <a:srgbClr val="7B7B7B"/>
                </a:solidFill>
                <a:latin typeface="Times New Roman"/>
                <a:cs typeface="Times New Roman"/>
              </a:rPr>
              <a:t>2 </a:t>
            </a:r>
            <a:r>
              <a:rPr dirty="0" sz="900" spc="45">
                <a:solidFill>
                  <a:srgbClr val="7B7B7B"/>
                </a:solidFill>
                <a:latin typeface="Times New Roman"/>
                <a:cs typeface="Times New Roman"/>
              </a:rPr>
              <a:t>7 </a:t>
            </a:r>
            <a:r>
              <a:rPr dirty="0" sz="900" spc="35">
                <a:solidFill>
                  <a:srgbClr val="7B7B7B"/>
                </a:solidFill>
                <a:latin typeface="Times New Roman"/>
                <a:cs typeface="Times New Roman"/>
              </a:rPr>
              <a:t>(3 </a:t>
            </a:r>
            <a:r>
              <a:rPr dirty="0" sz="900" spc="25">
                <a:solidFill>
                  <a:srgbClr val="7B7B7B"/>
                </a:solidFill>
                <a:latin typeface="Times New Roman"/>
                <a:cs typeface="Times New Roman"/>
              </a:rPr>
              <a:t>) :3 </a:t>
            </a:r>
            <a:r>
              <a:rPr dirty="0" sz="900" spc="35">
                <a:solidFill>
                  <a:srgbClr val="7B7B7B"/>
                </a:solidFill>
                <a:latin typeface="Times New Roman"/>
                <a:cs typeface="Times New Roman"/>
              </a:rPr>
              <a:t>57 </a:t>
            </a:r>
            <a:r>
              <a:rPr dirty="0" sz="900" spc="25">
                <a:solidFill>
                  <a:srgbClr val="7B7B7B"/>
                </a:solidFill>
                <a:latin typeface="Times New Roman"/>
                <a:cs typeface="Times New Roman"/>
              </a:rPr>
              <a:t>- </a:t>
            </a:r>
            <a:r>
              <a:rPr dirty="0" sz="900" spc="35">
                <a:solidFill>
                  <a:srgbClr val="7B7B7B"/>
                </a:solidFill>
                <a:latin typeface="Times New Roman"/>
                <a:cs typeface="Times New Roman"/>
              </a:rPr>
              <a:t>3 6 7 </a:t>
            </a:r>
            <a:r>
              <a:rPr dirty="0" sz="900" spc="15">
                <a:solidFill>
                  <a:srgbClr val="A7A7A5"/>
                </a:solidFill>
                <a:latin typeface="Times New Roman"/>
                <a:cs typeface="Times New Roman"/>
              </a:rPr>
              <a:t>.  </a:t>
            </a:r>
            <a:r>
              <a:rPr dirty="0" sz="900" spc="175">
                <a:solidFill>
                  <a:srgbClr val="7B7B7B"/>
                </a:solidFill>
                <a:latin typeface="Times New Roman"/>
                <a:cs typeface="Times New Roman"/>
              </a:rPr>
              <a:t>(wich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Ronald</a:t>
            </a: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Freed.man).</a:t>
            </a:r>
            <a:endParaRPr sz="900">
              <a:latin typeface="Times New Roman"/>
              <a:cs typeface="Times New Roman"/>
            </a:endParaRPr>
          </a:p>
          <a:p>
            <a:pPr algn="just" marL="17145" marR="5080" indent="10795">
              <a:lnSpc>
                <a:spcPct val="95700"/>
              </a:lnSpc>
              <a:spcBef>
                <a:spcPts val="340"/>
              </a:spcBef>
            </a:pPr>
            <a:r>
              <a:rPr dirty="0" sz="900" spc="225">
                <a:solidFill>
                  <a:srgbClr val="7B7B7B"/>
                </a:solidFill>
                <a:latin typeface="Times New Roman"/>
                <a:cs typeface="Times New Roman"/>
              </a:rPr>
              <a:t>Chinese</a:t>
            </a:r>
            <a:r>
              <a:rPr dirty="0" sz="900" spc="5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demography:</a:t>
            </a:r>
            <a:r>
              <a:rPr dirty="0" sz="900" spc="1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B7B7B"/>
                </a:solidFill>
                <a:latin typeface="Times New Roman"/>
                <a:cs typeface="Times New Roman"/>
              </a:rPr>
              <a:t>che</a:t>
            </a:r>
            <a:r>
              <a:rPr dirty="0" sz="900" spc="-8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7B7B7B"/>
                </a:solidFill>
                <a:latin typeface="Times New Roman"/>
                <a:cs typeface="Times New Roman"/>
              </a:rPr>
              <a:t>st:a</a:t>
            </a:r>
            <a:r>
              <a:rPr dirty="0" sz="900" spc="15">
                <a:solidFill>
                  <a:srgbClr val="CDCDCD"/>
                </a:solidFill>
                <a:latin typeface="Times New Roman"/>
                <a:cs typeface="Times New Roman"/>
              </a:rPr>
              <a:t>.  </a:t>
            </a:r>
            <a:r>
              <a:rPr dirty="0" sz="850" spc="200" i="1">
                <a:solidFill>
                  <a:srgbClr val="7B7B7B"/>
                </a:solidFill>
                <a:latin typeface="Times New Roman"/>
                <a:cs typeface="Times New Roman"/>
              </a:rPr>
              <a:t>The</a:t>
            </a:r>
            <a:r>
              <a:rPr dirty="0" sz="850" spc="2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45" i="1">
                <a:solidFill>
                  <a:srgbClr val="696969"/>
                </a:solidFill>
                <a:latin typeface="Times New Roman"/>
                <a:cs typeface="Times New Roman"/>
              </a:rPr>
              <a:t>Journal</a:t>
            </a:r>
            <a:r>
              <a:rPr dirty="0" sz="850" spc="114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B7B7B"/>
                </a:solidFill>
                <a:latin typeface="Times New Roman"/>
                <a:cs typeface="Times New Roman"/>
              </a:rPr>
              <a:t>of</a:t>
            </a:r>
            <a:r>
              <a:rPr dirty="0" sz="850" spc="-7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80" i="1">
                <a:solidFill>
                  <a:srgbClr val="7B7B7B"/>
                </a:solidFill>
                <a:latin typeface="Times New Roman"/>
                <a:cs typeface="Times New Roman"/>
              </a:rPr>
              <a:t>Asian</a:t>
            </a:r>
            <a:r>
              <a:rPr dirty="0" sz="850" spc="5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54" i="1">
                <a:solidFill>
                  <a:srgbClr val="7B7B7B"/>
                </a:solidFill>
                <a:latin typeface="Times New Roman"/>
                <a:cs typeface="Times New Roman"/>
              </a:rPr>
              <a:t>Studies  </a:t>
            </a:r>
            <a:r>
              <a:rPr dirty="0" sz="900" spc="280">
                <a:solidFill>
                  <a:srgbClr val="696969"/>
                </a:solidFill>
                <a:latin typeface="Times New Roman"/>
                <a:cs typeface="Times New Roman"/>
              </a:rPr>
              <a:t>ber</a:t>
            </a:r>
            <a:r>
              <a:rPr dirty="0" sz="900" spc="-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330">
                <a:solidFill>
                  <a:srgbClr val="696969"/>
                </a:solidFill>
                <a:latin typeface="Times New Roman"/>
                <a:cs typeface="Times New Roman"/>
              </a:rPr>
              <a:t>1990</a:t>
            </a:r>
            <a:r>
              <a:rPr dirty="0" sz="9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(with</a:t>
            </a:r>
            <a:r>
              <a:rPr dirty="0" sz="900" spc="12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B7B7B"/>
                </a:solidFill>
                <a:latin typeface="Times New Roman"/>
                <a:cs typeface="Times New Roman"/>
              </a:rPr>
              <a:t>James</a:t>
            </a:r>
            <a:r>
              <a:rPr dirty="0" sz="900" spc="10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50" spc="240">
                <a:solidFill>
                  <a:srgbClr val="7B7B7B"/>
                </a:solidFill>
                <a:latin typeface="Times New Roman"/>
                <a:cs typeface="Times New Roman"/>
              </a:rPr>
              <a:t>Lee</a:t>
            </a:r>
            <a:r>
              <a:rPr dirty="0" sz="950" spc="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96969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  <a:p>
            <a:pPr algn="just" marL="12700" marR="13970" indent="1905">
              <a:lnSpc>
                <a:spcPts val="1000"/>
              </a:lnSpc>
              <a:spcBef>
                <a:spcPts val="380"/>
              </a:spcBef>
            </a:pPr>
            <a:r>
              <a:rPr dirty="0" sz="900" spc="225">
                <a:solidFill>
                  <a:srgbClr val="696969"/>
                </a:solidFill>
                <a:latin typeface="Times New Roman"/>
                <a:cs typeface="Times New Roman"/>
              </a:rPr>
              <a:t>Marriage</a:t>
            </a:r>
            <a:r>
              <a:rPr dirty="0" sz="90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and</a:t>
            </a:r>
            <a:r>
              <a:rPr dirty="0" sz="900" spc="6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B7B7B"/>
                </a:solidFill>
                <a:latin typeface="Times New Roman"/>
                <a:cs typeface="Times New Roman"/>
              </a:rPr>
              <a:t>mobility</a:t>
            </a:r>
            <a:r>
              <a:rPr dirty="0" sz="900" spc="1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under  </a:t>
            </a:r>
            <a:r>
              <a:rPr dirty="0" sz="900" spc="-75">
                <a:solidFill>
                  <a:srgbClr val="696969"/>
                </a:solidFill>
                <a:latin typeface="Times New Roman"/>
                <a:cs typeface="Times New Roman"/>
              </a:rPr>
              <a:t>irs   </a:t>
            </a:r>
            <a:r>
              <a:rPr dirty="0" sz="900" spc="180">
                <a:solidFill>
                  <a:srgbClr val="696969"/>
                </a:solidFill>
                <a:latin typeface="Times New Roman"/>
                <a:cs typeface="Times New Roman"/>
              </a:rPr>
              <a:t>n</a:t>
            </a:r>
            <a:r>
              <a:rPr dirty="0" sz="900" spc="180">
                <a:solidFill>
                  <a:srgbClr val="A7A7A5"/>
                </a:solidFill>
                <a:latin typeface="Times New Roman"/>
                <a:cs typeface="Times New Roman"/>
              </a:rPr>
              <a:t>. 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In </a:t>
            </a:r>
            <a:r>
              <a:rPr dirty="0" sz="850" spc="200" i="1">
                <a:solidFill>
                  <a:srgbClr val="7B7B7B"/>
                </a:solidFill>
                <a:latin typeface="Times New Roman"/>
                <a:cs typeface="Times New Roman"/>
              </a:rPr>
              <a:t>Marria.9e </a:t>
            </a:r>
            <a:r>
              <a:rPr dirty="0" sz="850" spc="70" i="1">
                <a:solidFill>
                  <a:srgbClr val="7B7B7B"/>
                </a:solidFill>
                <a:latin typeface="Times New Roman"/>
                <a:cs typeface="Times New Roman"/>
              </a:rPr>
              <a:t>a.,,,d</a:t>
            </a:r>
            <a:r>
              <a:rPr dirty="0" sz="850" spc="-2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29" i="1">
                <a:solidFill>
                  <a:srgbClr val="7B7B7B"/>
                </a:solidFill>
                <a:latin typeface="Times New Roman"/>
                <a:cs typeface="Times New Roman"/>
              </a:rPr>
              <a:t>Inequa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3454" y="3610619"/>
            <a:ext cx="20872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75">
                <a:solidFill>
                  <a:srgbClr val="696969"/>
                </a:solidFill>
                <a:latin typeface="Times New Roman"/>
                <a:cs typeface="Times New Roman"/>
              </a:rPr>
              <a:t>(Patricia</a:t>
            </a:r>
            <a:r>
              <a:rPr dirty="0" sz="900" spc="14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Ebrey</a:t>
            </a:r>
            <a:r>
              <a:rPr dirty="0" sz="900" spc="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and</a:t>
            </a:r>
            <a:r>
              <a:rPr dirty="0" sz="900" spc="17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696969"/>
                </a:solidFill>
                <a:latin typeface="Times New Roman"/>
                <a:cs typeface="Times New Roman"/>
              </a:rPr>
              <a:t>Rubie</a:t>
            </a:r>
            <a:r>
              <a:rPr dirty="0" sz="900" spc="-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B7B7B"/>
                </a:solidFill>
                <a:latin typeface="Times New Roman"/>
                <a:cs typeface="Times New Roman"/>
              </a:rPr>
              <a:t>-W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4112" y="3737336"/>
            <a:ext cx="20999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0">
                <a:solidFill>
                  <a:srgbClr val="696969"/>
                </a:solidFill>
                <a:latin typeface="Times New Roman"/>
                <a:cs typeface="Times New Roman"/>
              </a:rPr>
              <a:t>Berkeley: </a:t>
            </a:r>
            <a:r>
              <a:rPr dirty="0" sz="900" spc="90">
                <a:solidFill>
                  <a:srgbClr val="7B7B7B"/>
                </a:solidFill>
                <a:latin typeface="Times New Roman"/>
                <a:cs typeface="Times New Roman"/>
              </a:rPr>
              <a:t>Unive</a:t>
            </a:r>
            <a:r>
              <a:rPr dirty="0" sz="900" spc="90">
                <a:solidFill>
                  <a:srgbClr val="505050"/>
                </a:solidFill>
                <a:latin typeface="Times New Roman"/>
                <a:cs typeface="Times New Roman"/>
              </a:rPr>
              <a:t>r </a:t>
            </a:r>
            <a:r>
              <a:rPr dirty="0" sz="900" spc="155">
                <a:solidFill>
                  <a:srgbClr val="696969"/>
                </a:solidFill>
                <a:latin typeface="Times New Roman"/>
                <a:cs typeface="Times New Roman"/>
              </a:rPr>
              <a:t>sity </a:t>
            </a:r>
            <a:r>
              <a:rPr dirty="0" sz="900" spc="175">
                <a:solidFill>
                  <a:srgbClr val="7B7B7B"/>
                </a:solidFill>
                <a:latin typeface="Times New Roman"/>
                <a:cs typeface="Times New Roman"/>
              </a:rPr>
              <a:t>of </a:t>
            </a:r>
            <a:r>
              <a:rPr dirty="0" sz="900" spc="280">
                <a:solidFill>
                  <a:srgbClr val="7B7B7B"/>
                </a:solidFill>
                <a:latin typeface="Times New Roman"/>
                <a:cs typeface="Times New Roman"/>
              </a:rPr>
              <a:t>C</a:t>
            </a:r>
            <a:r>
              <a:rPr dirty="0" sz="900" spc="-3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7B7B7B"/>
                </a:solidFill>
                <a:latin typeface="Times New Roman"/>
                <a:cs typeface="Times New Roman"/>
              </a:rPr>
              <a:t>alifo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46474" y="3871974"/>
            <a:ext cx="118300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28 </a:t>
            </a:r>
            <a:r>
              <a:rPr dirty="0" sz="900" spc="30">
                <a:solidFill>
                  <a:srgbClr val="696969"/>
                </a:solidFill>
                <a:latin typeface="Times New Roman"/>
                <a:cs typeface="Times New Roman"/>
              </a:rPr>
              <a:t>6- </a:t>
            </a:r>
            <a:r>
              <a:rPr dirty="0" sz="900" spc="35">
                <a:solidFill>
                  <a:srgbClr val="696969"/>
                </a:solidFill>
                <a:latin typeface="Times New Roman"/>
                <a:cs typeface="Times New Roman"/>
              </a:rPr>
              <a:t>3 12 </a:t>
            </a:r>
            <a:r>
              <a:rPr dirty="0" sz="900" spc="15">
                <a:solidFill>
                  <a:srgbClr val="505050"/>
                </a:solidFill>
                <a:latin typeface="Times New Roman"/>
                <a:cs typeface="Times New Roman"/>
              </a:rPr>
              <a:t>. </a:t>
            </a:r>
            <a:r>
              <a:rPr dirty="0" sz="900" spc="35">
                <a:solidFill>
                  <a:srgbClr val="696969"/>
                </a:solidFill>
                <a:latin typeface="Times New Roman"/>
                <a:cs typeface="Times New Roman"/>
              </a:rPr>
              <a:t>19 9</a:t>
            </a:r>
            <a:r>
              <a:rPr dirty="0" sz="900" spc="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505050"/>
                </a:solidFill>
                <a:latin typeface="Times New Roman"/>
                <a:cs typeface="Times New Roman"/>
              </a:rPr>
              <a:t>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78413" y="4046209"/>
            <a:ext cx="21297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Fanuly</a:t>
            </a:r>
            <a:r>
              <a:rPr dirty="0" sz="900" spc="-13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d</a:t>
            </a:r>
            <a:r>
              <a:rPr dirty="0" sz="90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696969"/>
                </a:solidFill>
                <a:latin typeface="Times New Roman"/>
                <a:cs typeface="Times New Roman"/>
              </a:rPr>
              <a:t>iv</a:t>
            </a:r>
            <a:r>
              <a:rPr dirty="0" sz="900" spc="140">
                <a:solidFill>
                  <a:srgbClr val="505050"/>
                </a:solidFill>
                <a:latin typeface="Times New Roman"/>
                <a:cs typeface="Times New Roman"/>
              </a:rPr>
              <a:t>i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sion</a:t>
            </a:r>
            <a:r>
              <a:rPr dirty="0" sz="900" spc="23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B7B7B"/>
                </a:solidFill>
                <a:latin typeface="Times New Roman"/>
                <a:cs typeface="Times New Roman"/>
              </a:rPr>
              <a:t>a.ad</a:t>
            </a:r>
            <a:r>
              <a:rPr dirty="0" sz="900" spc="5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505050"/>
                </a:solidFill>
                <a:latin typeface="Times New Roman"/>
                <a:cs typeface="Times New Roman"/>
              </a:rPr>
              <a:t>,</a:t>
            </a:r>
            <a:r>
              <a:rPr dirty="0" sz="900" spc="120">
                <a:solidFill>
                  <a:srgbClr val="696969"/>
                </a:solidFill>
                <a:latin typeface="Times New Roman"/>
                <a:cs typeface="Times New Roman"/>
              </a:rPr>
              <a:t>n</a:t>
            </a:r>
            <a:r>
              <a:rPr dirty="0" sz="9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696969"/>
                </a:solidFill>
                <a:latin typeface="Times New Roman"/>
                <a:cs typeface="Times New Roman"/>
              </a:rPr>
              <a:t>ob</a:t>
            </a:r>
            <a:r>
              <a:rPr dirty="0" sz="9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696969"/>
                </a:solidFill>
                <a:latin typeface="Times New Roman"/>
                <a:cs typeface="Times New Roman"/>
              </a:rPr>
              <a:t>iJ.icy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96714" y="4179307"/>
            <a:ext cx="20897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0" i="1">
                <a:solidFill>
                  <a:srgbClr val="7B7B7B"/>
                </a:solidFill>
                <a:latin typeface="Times New Roman"/>
                <a:cs typeface="Times New Roman"/>
              </a:rPr>
              <a:t>Co,n.parati11e </a:t>
            </a:r>
            <a:r>
              <a:rPr dirty="0" sz="850" spc="204" i="1">
                <a:solidFill>
                  <a:srgbClr val="7B7B7B"/>
                </a:solidFill>
                <a:latin typeface="Times New Roman"/>
                <a:cs typeface="Times New Roman"/>
              </a:rPr>
              <a:t>Studies</a:t>
            </a:r>
            <a:r>
              <a:rPr dirty="0" sz="850" spc="-55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90" i="1">
                <a:solidFill>
                  <a:srgbClr val="7B7B7B"/>
                </a:solidFill>
                <a:latin typeface="Times New Roman"/>
                <a:cs typeface="Times New Roman"/>
              </a:rPr>
              <a:t>in </a:t>
            </a:r>
            <a:r>
              <a:rPr dirty="0" sz="850" spc="145" i="1">
                <a:solidFill>
                  <a:srgbClr val="7B7B7B"/>
                </a:solidFill>
                <a:latin typeface="Times New Roman"/>
                <a:cs typeface="Times New Roman"/>
              </a:rPr>
              <a:t>Sociol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78655" y="4299644"/>
            <a:ext cx="2106295" cy="1082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ts val="1070"/>
              </a:lnSpc>
              <a:spcBef>
                <a:spcPts val="105"/>
              </a:spcBef>
            </a:pPr>
            <a:r>
              <a:rPr dirty="0" sz="900" spc="260">
                <a:solidFill>
                  <a:srgbClr val="696969"/>
                </a:solidFill>
                <a:latin typeface="Times New Roman"/>
                <a:cs typeface="Times New Roman"/>
              </a:rPr>
              <a:t>34(3):439-463.</a:t>
            </a:r>
            <a:r>
              <a:rPr dirty="0" sz="900" spc="-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July</a:t>
            </a:r>
            <a:r>
              <a:rPr dirty="0" sz="900" spc="9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335">
                <a:solidFill>
                  <a:srgbClr val="7B7B7B"/>
                </a:solidFill>
                <a:latin typeface="Times New Roman"/>
                <a:cs typeface="Times New Roman"/>
              </a:rPr>
              <a:t>1992</a:t>
            </a:r>
            <a:r>
              <a:rPr dirty="0" sz="900" spc="-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96969"/>
                </a:solidFill>
                <a:latin typeface="Times New Roman"/>
                <a:cs typeface="Times New Roman"/>
              </a:rPr>
              <a:t>(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dirty="0" sz="900" spc="285">
                <a:solidFill>
                  <a:srgbClr val="696969"/>
                </a:solidFill>
                <a:latin typeface="Times New Roman"/>
                <a:cs typeface="Times New Roman"/>
              </a:rPr>
              <a:t>Wong).</a:t>
            </a:r>
            <a:endParaRPr sz="900">
              <a:latin typeface="Times New Roman"/>
              <a:cs typeface="Times New Roman"/>
            </a:endParaRPr>
          </a:p>
          <a:p>
            <a:pPr marL="27940">
              <a:lnSpc>
                <a:spcPts val="1040"/>
              </a:lnSpc>
              <a:spcBef>
                <a:spcPts val="290"/>
              </a:spcBef>
            </a:pP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Patrilocalicy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900" spc="229">
                <a:solidFill>
                  <a:srgbClr val="7B7B7B"/>
                </a:solidFill>
                <a:latin typeface="Times New Roman"/>
                <a:cs typeface="Times New Roman"/>
              </a:rPr>
              <a:t>eady</a:t>
            </a:r>
            <a:r>
              <a:rPr dirty="0" sz="900" spc="13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B7B7B"/>
                </a:solidFill>
                <a:latin typeface="Times New Roman"/>
                <a:cs typeface="Times New Roman"/>
              </a:rPr>
              <a:t>,narital</a:t>
            </a:r>
            <a:endParaRPr sz="900">
              <a:latin typeface="Times New Roman"/>
              <a:cs typeface="Times New Roman"/>
            </a:endParaRPr>
          </a:p>
          <a:p>
            <a:pPr marL="20955">
              <a:lnSpc>
                <a:spcPts val="1000"/>
              </a:lnSpc>
            </a:pPr>
            <a:r>
              <a:rPr dirty="0" sz="850" spc="130">
                <a:solidFill>
                  <a:srgbClr val="696969"/>
                </a:solidFill>
                <a:latin typeface="Times New Roman"/>
                <a:cs typeface="Times New Roman"/>
              </a:rPr>
              <a:t>ru.ral</a:t>
            </a:r>
            <a:r>
              <a:rPr dirty="0" sz="850" spc="1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China.</a:t>
            </a:r>
            <a:r>
              <a:rPr dirty="0" sz="900" spc="12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60" i="1">
                <a:solidFill>
                  <a:srgbClr val="7B7B7B"/>
                </a:solidFill>
                <a:latin typeface="Times New Roman"/>
                <a:cs typeface="Times New Roman"/>
              </a:rPr>
              <a:t>The</a:t>
            </a:r>
            <a:r>
              <a:rPr dirty="0" sz="850" spc="1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140" i="1">
                <a:solidFill>
                  <a:srgbClr val="7B7B7B"/>
                </a:solidFill>
                <a:latin typeface="Times New Roman"/>
                <a:cs typeface="Times New Roman"/>
              </a:rPr>
              <a:t>Cl-Jina</a:t>
            </a:r>
            <a:r>
              <a:rPr dirty="0" sz="850" spc="2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40" i="1">
                <a:solidFill>
                  <a:srgbClr val="7B7B7B"/>
                </a:solidFill>
                <a:latin typeface="Times New Roman"/>
                <a:cs typeface="Times New Roman"/>
              </a:rPr>
              <a:t>Qj</a:t>
            </a:r>
            <a:r>
              <a:rPr dirty="0" sz="850" spc="11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B7B7B"/>
                </a:solidFill>
                <a:latin typeface="Times New Roman"/>
                <a:cs typeface="Times New Roman"/>
              </a:rPr>
              <a:t>ar</a:t>
            </a:r>
            <a:endParaRPr sz="850">
              <a:latin typeface="Times New Roman"/>
              <a:cs typeface="Times New Roman"/>
            </a:endParaRPr>
          </a:p>
          <a:p>
            <a:pPr marL="33020">
              <a:lnSpc>
                <a:spcPts val="1040"/>
              </a:lnSpc>
            </a:pPr>
            <a:r>
              <a:rPr dirty="0" sz="900" spc="260">
                <a:solidFill>
                  <a:srgbClr val="7B7B7B"/>
                </a:solidFill>
                <a:latin typeface="Times New Roman"/>
                <a:cs typeface="Times New Roman"/>
              </a:rPr>
              <a:t>391.</a:t>
            </a:r>
            <a:r>
              <a:rPr dirty="0" sz="900" spc="-4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B7B7B"/>
                </a:solidFill>
                <a:latin typeface="Times New Roman"/>
                <a:cs typeface="Times New Roman"/>
              </a:rPr>
              <a:t>Ju</a:t>
            </a:r>
            <a:r>
              <a:rPr dirty="0" sz="900" spc="275">
                <a:solidFill>
                  <a:srgbClr val="505050"/>
                </a:solidFill>
                <a:latin typeface="Times New Roman"/>
                <a:cs typeface="Times New Roman"/>
              </a:rPr>
              <a:t>n</a:t>
            </a:r>
            <a:r>
              <a:rPr dirty="0" sz="900" spc="275">
                <a:solidFill>
                  <a:srgbClr val="7B7B7B"/>
                </a:solidFill>
                <a:latin typeface="Times New Roman"/>
                <a:cs typeface="Times New Roman"/>
              </a:rPr>
              <a:t>e</a:t>
            </a:r>
            <a:r>
              <a:rPr dirty="0" sz="900" spc="15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B7B7B"/>
                </a:solidFill>
                <a:latin typeface="Times New Roman"/>
                <a:cs typeface="Times New Roman"/>
              </a:rPr>
              <a:t>l.992</a:t>
            </a:r>
            <a:r>
              <a:rPr dirty="0" sz="900" spc="6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(with</a:t>
            </a:r>
            <a:r>
              <a:rPr dirty="0" sz="900" spc="13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Xinhu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900" spc="90" b="1">
                <a:solidFill>
                  <a:srgbClr val="7B7B7B"/>
                </a:solidFill>
                <a:latin typeface="Times New Roman"/>
                <a:cs typeface="Times New Roman"/>
              </a:rPr>
              <a:t>Victo</a:t>
            </a:r>
            <a:r>
              <a:rPr dirty="0" sz="900" spc="90" b="1">
                <a:solidFill>
                  <a:srgbClr val="696969"/>
                </a:solidFill>
                <a:latin typeface="Times New Roman"/>
                <a:cs typeface="Times New Roman"/>
              </a:rPr>
              <a:t>d</a:t>
            </a:r>
            <a:r>
              <a:rPr dirty="0" sz="900" spc="90" b="1">
                <a:solidFill>
                  <a:srgbClr val="BDBDBD"/>
                </a:solidFill>
                <a:latin typeface="Times New Roman"/>
                <a:cs typeface="Times New Roman"/>
              </a:rPr>
              <a:t>. </a:t>
            </a:r>
            <a:r>
              <a:rPr dirty="0" sz="900" spc="280" b="1">
                <a:solidFill>
                  <a:srgbClr val="696969"/>
                </a:solidFill>
                <a:latin typeface="Times New Roman"/>
                <a:cs typeface="Times New Roman"/>
              </a:rPr>
              <a:t>a</a:t>
            </a:r>
            <a:r>
              <a:rPr dirty="0" sz="900" spc="4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95" b="1">
                <a:solidFill>
                  <a:srgbClr val="696969"/>
                </a:solidFill>
                <a:latin typeface="Times New Roman"/>
                <a:cs typeface="Times New Roman"/>
              </a:rPr>
              <a:t>Lavvson</a:t>
            </a:r>
            <a:endParaRPr sz="9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290"/>
              </a:spcBef>
            </a:pP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900" spc="204">
                <a:solidFill>
                  <a:srgbClr val="696969"/>
                </a:solidFill>
                <a:latin typeface="Times New Roman"/>
                <a:cs typeface="Times New Roman"/>
              </a:rPr>
              <a:t>transformation 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of </a:t>
            </a:r>
            <a:r>
              <a:rPr dirty="0" sz="900" spc="270">
                <a:solidFill>
                  <a:srgbClr val="7B7B7B"/>
                </a:solidFill>
                <a:latin typeface="Times New Roman"/>
                <a:cs typeface="Times New Roman"/>
              </a:rPr>
              <a:t>work</a:t>
            </a:r>
            <a:r>
              <a:rPr dirty="0" sz="900" spc="1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9403" y="5359360"/>
            <a:ext cx="21177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75" b="1">
                <a:solidFill>
                  <a:srgbClr val="7B7B7B"/>
                </a:solidFill>
                <a:latin typeface="Times New Roman"/>
                <a:cs typeface="Times New Roman"/>
              </a:rPr>
              <a:t>A</a:t>
            </a:r>
            <a:r>
              <a:rPr dirty="0" sz="850" spc="175" b="1">
                <a:solidFill>
                  <a:srgbClr val="505050"/>
                </a:solidFill>
                <a:latin typeface="Times New Roman"/>
                <a:cs typeface="Times New Roman"/>
              </a:rPr>
              <a:t>r</a:t>
            </a:r>
            <a:r>
              <a:rPr dirty="0" sz="850" spc="175" b="1">
                <a:solidFill>
                  <a:srgbClr val="696969"/>
                </a:solidFill>
                <a:latin typeface="Times New Roman"/>
                <a:cs typeface="Times New Roman"/>
              </a:rPr>
              <a:t>ncr</a:t>
            </a:r>
            <a:r>
              <a:rPr dirty="0" sz="850" spc="175" b="1">
                <a:solidFill>
                  <a:srgbClr val="505050"/>
                </a:solidFill>
                <a:latin typeface="Times New Roman"/>
                <a:cs typeface="Times New Roman"/>
              </a:rPr>
              <a:t>i</a:t>
            </a:r>
            <a:r>
              <a:rPr dirty="0" sz="850" spc="175" b="1">
                <a:solidFill>
                  <a:srgbClr val="7B7B7B"/>
                </a:solidFill>
                <a:latin typeface="Times New Roman"/>
                <a:cs typeface="Times New Roman"/>
              </a:rPr>
              <a:t>ca: </a:t>
            </a:r>
            <a:r>
              <a:rPr dirty="0" sz="850" spc="114" b="1">
                <a:solidFill>
                  <a:srgbClr val="696969"/>
                </a:solidFill>
                <a:latin typeface="Times New Roman"/>
                <a:cs typeface="Times New Roman"/>
              </a:rPr>
              <a:t>thcocct:i.cal </a:t>
            </a:r>
            <a:r>
              <a:rPr dirty="0" sz="850" spc="155" b="1">
                <a:solidFill>
                  <a:srgbClr val="7B7B7B"/>
                </a:solidFill>
                <a:latin typeface="Times New Roman"/>
                <a:cs typeface="Times New Roman"/>
              </a:rPr>
              <a:t>and</a:t>
            </a:r>
            <a:r>
              <a:rPr dirty="0" sz="850" spc="240" b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00" spc="295" b="1">
                <a:solidFill>
                  <a:srgbClr val="7B7B7B"/>
                </a:solidFill>
                <a:latin typeface="Times New Roman"/>
                <a:cs typeface="Times New Roman"/>
              </a:rPr>
              <a:t>emp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94914" y="5471779"/>
            <a:ext cx="21266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10">
                <a:solidFill>
                  <a:srgbClr val="696969"/>
                </a:solidFill>
                <a:latin typeface="Times New Roman"/>
                <a:cs typeface="Times New Roman"/>
              </a:rPr>
              <a:t>tions </a:t>
            </a:r>
            <a:r>
              <a:rPr dirty="0" sz="900" spc="-105">
                <a:solidFill>
                  <a:srgbClr val="505050"/>
                </a:solidFill>
                <a:latin typeface="Times New Roman"/>
                <a:cs typeface="Times New Roman"/>
              </a:rPr>
              <a:t>;_,</a:t>
            </a:r>
            <a:r>
              <a:rPr dirty="0" sz="900" spc="-105">
                <a:solidFill>
                  <a:srgbClr val="7B7B7B"/>
                </a:solidFill>
                <a:latin typeface="Times New Roman"/>
                <a:cs typeface="Times New Roman"/>
              </a:rPr>
              <a:t>.,_ </a:t>
            </a:r>
            <a:r>
              <a:rPr dirty="0" sz="900" spc="-155">
                <a:solidFill>
                  <a:srgbClr val="696969"/>
                </a:solidFill>
                <a:latin typeface="Times New Roman"/>
                <a:cs typeface="Times New Roman"/>
              </a:rPr>
              <a:t>E</a:t>
            </a:r>
            <a:r>
              <a:rPr dirty="0" sz="900" spc="-8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114">
                <a:solidFill>
                  <a:srgbClr val="696969"/>
                </a:solidFill>
                <a:latin typeface="Times New Roman"/>
                <a:cs typeface="Times New Roman"/>
              </a:rPr>
              <a:t>c </a:t>
            </a:r>
            <a:r>
              <a:rPr dirty="0" sz="900" spc="-125">
                <a:solidFill>
                  <a:srgbClr val="696969"/>
                </a:solidFill>
                <a:latin typeface="Times New Roman"/>
                <a:cs typeface="Times New Roman"/>
              </a:rPr>
              <a:t>u ad </a:t>
            </a:r>
            <a:r>
              <a:rPr dirty="0" sz="900" spc="-105">
                <a:solidFill>
                  <a:srgbClr val="696969"/>
                </a:solidFill>
                <a:latin typeface="Times New Roman"/>
                <a:cs typeface="Times New Roman"/>
              </a:rPr>
              <a:t>or </a:t>
            </a:r>
            <a:r>
              <a:rPr dirty="0" sz="900" spc="-65">
                <a:solidFill>
                  <a:srgbClr val="363636"/>
                </a:solidFill>
                <a:latin typeface="Times New Roman"/>
                <a:cs typeface="Times New Roman"/>
              </a:rPr>
              <a:t>. </a:t>
            </a:r>
            <a:r>
              <a:rPr dirty="0" sz="850" spc="265" i="1">
                <a:solidFill>
                  <a:srgbClr val="696969"/>
                </a:solidFill>
                <a:latin typeface="Times New Roman"/>
                <a:cs typeface="Times New Roman"/>
              </a:rPr>
              <a:t>World</a:t>
            </a:r>
            <a:r>
              <a:rPr dirty="0" sz="850" spc="-110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45" i="1">
                <a:solidFill>
                  <a:srgbClr val="696969"/>
                </a:solidFill>
                <a:latin typeface="Times New Roman"/>
                <a:cs typeface="Times New Roman"/>
              </a:rPr>
              <a:t>Deve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0669" y="5569984"/>
            <a:ext cx="2085975" cy="63563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90"/>
              </a:spcBef>
            </a:pPr>
            <a:r>
              <a:rPr dirty="0" sz="900" spc="260">
                <a:solidFill>
                  <a:srgbClr val="7B7B7B"/>
                </a:solidFill>
                <a:latin typeface="Times New Roman"/>
                <a:cs typeface="Times New Roman"/>
              </a:rPr>
              <a:t>18(5</a:t>
            </a:r>
            <a:r>
              <a:rPr dirty="0" sz="900" spc="-1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):641</a:t>
            </a:r>
            <a:r>
              <a:rPr dirty="0" sz="900" spc="200">
                <a:solidFill>
                  <a:srgbClr val="A7A7A5"/>
                </a:solidFill>
                <a:latin typeface="Times New Roman"/>
                <a:cs typeface="Times New Roman"/>
              </a:rPr>
              <a:t>-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6</a:t>
            </a:r>
            <a:r>
              <a:rPr dirty="0" sz="900" spc="15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B7B7B"/>
                </a:solidFill>
                <a:latin typeface="Times New Roman"/>
                <a:cs typeface="Times New Roman"/>
              </a:rPr>
              <a:t>58.</a:t>
            </a:r>
            <a:r>
              <a:rPr dirty="0" sz="900" spc="12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B7B7B"/>
                </a:solidFill>
                <a:latin typeface="Times New Roman"/>
                <a:cs typeface="Times New Roman"/>
              </a:rPr>
              <a:t>1990</a:t>
            </a:r>
            <a:r>
              <a:rPr dirty="0" sz="900" spc="254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algn="just" marL="13335" marR="5080" indent="1905">
              <a:lnSpc>
                <a:spcPct val="95300"/>
              </a:lnSpc>
              <a:spcBef>
                <a:spcPts val="340"/>
              </a:spcBef>
            </a:pP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Realism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and </a:t>
            </a:r>
            <a:r>
              <a:rPr dirty="0" sz="900" spc="170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prnctiee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or</a:t>
            </a:r>
            <a:r>
              <a:rPr dirty="0" sz="900" spc="3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g  </a:t>
            </a:r>
            <a:r>
              <a:rPr dirty="0" sz="850" spc="165" i="1">
                <a:solidFill>
                  <a:srgbClr val="696969"/>
                </a:solidFill>
                <a:latin typeface="Times New Roman"/>
                <a:cs typeface="Times New Roman"/>
              </a:rPr>
              <a:t>Professional </a:t>
            </a:r>
            <a:r>
              <a:rPr dirty="0" sz="900" spc="240">
                <a:solidFill>
                  <a:srgbClr val="7B7B7B"/>
                </a:solidFill>
                <a:latin typeface="Times New Roman"/>
                <a:cs typeface="Times New Roman"/>
              </a:rPr>
              <a:t>Geography42(1)  </a:t>
            </a:r>
            <a:r>
              <a:rPr dirty="0" sz="800" spc="250">
                <a:solidFill>
                  <a:srgbClr val="696969"/>
                </a:solidFill>
                <a:latin typeface="Times New Roman"/>
                <a:cs typeface="Times New Roman"/>
              </a:rPr>
              <a:t>(with</a:t>
            </a:r>
            <a:r>
              <a:rPr dirty="0" sz="800" spc="1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B7B7B"/>
                </a:solidFill>
                <a:latin typeface="Times New Roman"/>
                <a:cs typeface="Times New Roman"/>
              </a:rPr>
              <a:t>Lynn</a:t>
            </a:r>
            <a:r>
              <a:rPr dirty="0" sz="900" spc="4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7B7B7B"/>
                </a:solidFill>
                <a:latin typeface="Times New Roman"/>
                <a:cs typeface="Times New Roman"/>
              </a:rPr>
              <a:t>A.</a:t>
            </a:r>
            <a:r>
              <a:rPr dirty="0" sz="850" spc="2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Staebell).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79337" y="6216241"/>
            <a:ext cx="21374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05">
                <a:solidFill>
                  <a:srgbClr val="7B7B7B"/>
                </a:solidFill>
                <a:latin typeface="Times New Roman"/>
                <a:cs typeface="Times New Roman"/>
              </a:rPr>
              <a:t>An </a:t>
            </a:r>
            <a:r>
              <a:rPr dirty="0" sz="900" spc="95">
                <a:solidFill>
                  <a:srgbClr val="7B7B7B"/>
                </a:solidFill>
                <a:latin typeface="Times New Roman"/>
                <a:cs typeface="Times New Roman"/>
              </a:rPr>
              <a:t>int:roduct:i</a:t>
            </a:r>
            <a:r>
              <a:rPr dirty="0" sz="900" spc="95">
                <a:solidFill>
                  <a:srgbClr val="BDBDBD"/>
                </a:solidFill>
                <a:latin typeface="Times New Roman"/>
                <a:cs typeface="Times New Roman"/>
              </a:rPr>
              <a:t>.</a:t>
            </a:r>
            <a:r>
              <a:rPr dirty="0" sz="900" spc="95">
                <a:solidFill>
                  <a:srgbClr val="7B7B7B"/>
                </a:solidFill>
                <a:latin typeface="Times New Roman"/>
                <a:cs typeface="Times New Roman"/>
              </a:rPr>
              <a:t>o </a:t>
            </a:r>
            <a:r>
              <a:rPr dirty="0" sz="900" spc="75">
                <a:solidFill>
                  <a:srgbClr val="7B7B7B"/>
                </a:solidFill>
                <a:latin typeface="Times New Roman"/>
                <a:cs typeface="Times New Roman"/>
              </a:rPr>
              <a:t>n </a:t>
            </a:r>
            <a:r>
              <a:rPr dirty="0" sz="900" spc="55">
                <a:solidFill>
                  <a:srgbClr val="7B7B7B"/>
                </a:solidFill>
                <a:latin typeface="Times New Roman"/>
                <a:cs typeface="Times New Roman"/>
              </a:rPr>
              <a:t>to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current</a:t>
            </a:r>
            <a:r>
              <a:rPr dirty="0" sz="900" spc="200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r>
              <a:rPr dirty="0" sz="900" spc="6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696969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54381" y="6342958"/>
            <a:ext cx="2113280" cy="290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7465">
              <a:lnSpc>
                <a:spcPts val="1040"/>
              </a:lnSpc>
              <a:spcBef>
                <a:spcPts val="105"/>
              </a:spcBef>
            </a:pP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Atn</a:t>
            </a:r>
            <a:r>
              <a:rPr dirty="0" sz="900" spc="-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e</a:t>
            </a:r>
            <a:r>
              <a:rPr dirty="0" sz="900" spc="195">
                <a:solidFill>
                  <a:srgbClr val="505050"/>
                </a:solidFill>
                <a:latin typeface="Times New Roman"/>
                <a:cs typeface="Times New Roman"/>
              </a:rPr>
              <a:t>ri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can</a:t>
            </a:r>
            <a:r>
              <a:rPr dirty="0" sz="900" spc="1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dries.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75" i="1">
                <a:solidFill>
                  <a:srgbClr val="7B7B7B"/>
                </a:solidFill>
                <a:latin typeface="Times New Roman"/>
                <a:cs typeface="Times New Roman"/>
              </a:rPr>
              <a:t>Econo,nic</a:t>
            </a:r>
            <a:r>
              <a:rPr dirty="0" sz="900" spc="9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14" i="1">
                <a:solidFill>
                  <a:srgbClr val="7B7B7B"/>
                </a:solidFill>
                <a:latin typeface="Times New Roman"/>
                <a:cs typeface="Times New Roman"/>
              </a:rPr>
              <a:t>Ge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dirty="0" sz="900" spc="105">
                <a:solidFill>
                  <a:srgbClr val="696969"/>
                </a:solidFill>
                <a:latin typeface="Times New Roman"/>
                <a:cs typeface="Times New Roman"/>
              </a:rPr>
              <a:t>6 6 </a:t>
            </a:r>
            <a:r>
              <a:rPr dirty="0" sz="900" spc="85">
                <a:solidFill>
                  <a:srgbClr val="696969"/>
                </a:solidFill>
                <a:latin typeface="Times New Roman"/>
                <a:cs typeface="Times New Roman"/>
              </a:rPr>
              <a:t>(4 </a:t>
            </a:r>
            <a:r>
              <a:rPr dirty="0" sz="900" spc="65">
                <a:solidFill>
                  <a:srgbClr val="696969"/>
                </a:solidFill>
                <a:latin typeface="Times New Roman"/>
                <a:cs typeface="Times New Roman"/>
              </a:rPr>
              <a:t>)</a:t>
            </a:r>
            <a:r>
              <a:rPr dirty="0" sz="900" spc="65">
                <a:solidFill>
                  <a:srgbClr val="939393"/>
                </a:solidFill>
                <a:latin typeface="Times New Roman"/>
                <a:cs typeface="Times New Roman"/>
              </a:rPr>
              <a:t>: </a:t>
            </a:r>
            <a:r>
              <a:rPr dirty="0" sz="900" spc="135">
                <a:solidFill>
                  <a:srgbClr val="696969"/>
                </a:solidFill>
                <a:latin typeface="Times New Roman"/>
                <a:cs typeface="Times New Roman"/>
              </a:rPr>
              <a:t>31 </a:t>
            </a:r>
            <a:r>
              <a:rPr dirty="0" sz="900" spc="85">
                <a:solidFill>
                  <a:srgbClr val="696969"/>
                </a:solidFill>
                <a:latin typeface="Times New Roman"/>
                <a:cs typeface="Times New Roman"/>
              </a:rPr>
              <a:t>0- </a:t>
            </a:r>
            <a:r>
              <a:rPr dirty="0" sz="900" spc="90">
                <a:solidFill>
                  <a:srgbClr val="696969"/>
                </a:solidFill>
                <a:latin typeface="Times New Roman"/>
                <a:cs typeface="Times New Roman"/>
              </a:rPr>
              <a:t>327 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. </a:t>
            </a:r>
            <a:r>
              <a:rPr dirty="0" sz="900" spc="295">
                <a:solidFill>
                  <a:srgbClr val="7B7B7B"/>
                </a:solidFill>
                <a:latin typeface="Times New Roman"/>
                <a:cs typeface="Times New Roman"/>
              </a:rPr>
              <a:t>1990</a:t>
            </a:r>
            <a:r>
              <a:rPr dirty="0" sz="900" spc="1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00" spc="250">
                <a:solidFill>
                  <a:srgbClr val="7B7B7B"/>
                </a:solidFill>
                <a:latin typeface="Times New Roman"/>
                <a:cs typeface="Times New Roman"/>
              </a:rPr>
              <a:t>(with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91820" y="6651832"/>
            <a:ext cx="21139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B7B7B"/>
                </a:solidFill>
                <a:latin typeface="Times New Roman"/>
                <a:cs typeface="Times New Roman"/>
              </a:rPr>
              <a:t>ConcepcuaJ </a:t>
            </a:r>
            <a:r>
              <a:rPr dirty="0" sz="900" spc="25">
                <a:solidFill>
                  <a:srgbClr val="696969"/>
                </a:solidFill>
                <a:latin typeface="Times New Roman"/>
                <a:cs typeface="Times New Roman"/>
              </a:rPr>
              <a:t>lin</a:t>
            </a:r>
            <a:r>
              <a:rPr dirty="0" sz="900" spc="25">
                <a:solidFill>
                  <a:srgbClr val="505050"/>
                </a:solidFill>
                <a:latin typeface="Times New Roman"/>
                <a:cs typeface="Times New Roman"/>
              </a:rPr>
              <a:t>k</a:t>
            </a:r>
            <a:r>
              <a:rPr dirty="0" sz="900" spc="25">
                <a:solidFill>
                  <a:srgbClr val="696969"/>
                </a:solidFill>
                <a:latin typeface="Times New Roman"/>
                <a:cs typeface="Times New Roman"/>
              </a:rPr>
              <a:t>a</a:t>
            </a:r>
            <a:r>
              <a:rPr dirty="0" sz="900" spc="25">
                <a:solidFill>
                  <a:srgbClr val="7B7B7B"/>
                </a:solidFill>
                <a:latin typeface="Times New Roman"/>
                <a:cs typeface="Times New Roman"/>
              </a:rPr>
              <a:t>g</a:t>
            </a:r>
            <a:r>
              <a:rPr dirty="0" sz="900" spc="25">
                <a:solidFill>
                  <a:srgbClr val="CDCDCD"/>
                </a:solidFill>
                <a:latin typeface="Times New Roman"/>
                <a:cs typeface="Times New Roman"/>
              </a:rPr>
              <a:t>. </a:t>
            </a:r>
            <a:r>
              <a:rPr dirty="0" sz="900" spc="170">
                <a:solidFill>
                  <a:srgbClr val="7B7B7B"/>
                </a:solidFill>
                <a:latin typeface="Times New Roman"/>
                <a:cs typeface="Times New Roman"/>
              </a:rPr>
              <a:t>es </a:t>
            </a:r>
            <a:r>
              <a:rPr dirty="0" sz="900" spc="175">
                <a:solidFill>
                  <a:srgbClr val="696969"/>
                </a:solidFill>
                <a:latin typeface="Times New Roman"/>
                <a:cs typeface="Times New Roman"/>
              </a:rPr>
              <a:t>i</a:t>
            </a:r>
            <a:r>
              <a:rPr dirty="0" sz="900" spc="175">
                <a:solidFill>
                  <a:srgbClr val="505050"/>
                </a:solidFill>
                <a:latin typeface="Times New Roman"/>
                <a:cs typeface="Times New Roman"/>
              </a:rPr>
              <a:t>n </a:t>
            </a:r>
            <a:r>
              <a:rPr dirty="0" sz="800" spc="145">
                <a:solidFill>
                  <a:srgbClr val="7B7B7B"/>
                </a:solidFill>
                <a:latin typeface="Times New Roman"/>
                <a:cs typeface="Times New Roman"/>
              </a:rPr>
              <a:t>the</a:t>
            </a:r>
            <a:r>
              <a:rPr dirty="0" sz="800" spc="4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B7B7B"/>
                </a:solidFill>
                <a:latin typeface="Times New Roman"/>
                <a:cs typeface="Times New Roman"/>
              </a:rPr>
              <a:t>st: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01905" y="6778549"/>
            <a:ext cx="21050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7700" algn="l"/>
              </a:tabLst>
            </a:pPr>
            <a:r>
              <a:rPr dirty="0" sz="900" spc="25" b="1">
                <a:solidFill>
                  <a:srgbClr val="7B7B7B"/>
                </a:solidFill>
                <a:latin typeface="Times New Roman"/>
                <a:cs typeface="Times New Roman"/>
              </a:rPr>
              <a:t>ti </a:t>
            </a:r>
            <a:r>
              <a:rPr dirty="0" sz="900" spc="45" b="1">
                <a:solidFill>
                  <a:srgbClr val="7B7B7B"/>
                </a:solidFill>
                <a:latin typeface="Times New Roman"/>
                <a:cs typeface="Times New Roman"/>
              </a:rPr>
              <a:t>o</a:t>
            </a:r>
            <a:r>
              <a:rPr dirty="0" sz="900" spc="-105" b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35" b="1">
                <a:solidFill>
                  <a:srgbClr val="7B7B7B"/>
                </a:solidFill>
                <a:latin typeface="Times New Roman"/>
                <a:cs typeface="Times New Roman"/>
              </a:rPr>
              <a:t>n</a:t>
            </a:r>
            <a:r>
              <a:rPr dirty="0" sz="900" spc="35" b="1">
                <a:solidFill>
                  <a:srgbClr val="CDCDCD"/>
                </a:solidFill>
                <a:latin typeface="Times New Roman"/>
                <a:cs typeface="Times New Roman"/>
              </a:rPr>
              <a:t>.</a:t>
            </a:r>
            <a:r>
              <a:rPr dirty="0" sz="900" spc="25" b="1">
                <a:solidFill>
                  <a:srgbClr val="CDCDCD"/>
                </a:solidFill>
                <a:latin typeface="Times New Roman"/>
                <a:cs typeface="Times New Roman"/>
              </a:rPr>
              <a:t> </a:t>
            </a:r>
            <a:r>
              <a:rPr dirty="0" sz="900" spc="-95" b="1">
                <a:solidFill>
                  <a:srgbClr val="7B7B7B"/>
                </a:solidFill>
                <a:latin typeface="Times New Roman"/>
                <a:cs typeface="Times New Roman"/>
              </a:rPr>
              <a:t>a.nd</a:t>
            </a:r>
            <a:r>
              <a:rPr dirty="0" sz="900" spc="-95" b="1">
                <a:solidFill>
                  <a:srgbClr val="BDBDBD"/>
                </a:solidFill>
                <a:latin typeface="Times New Roman"/>
                <a:cs typeface="Times New Roman"/>
              </a:rPr>
              <a:t>.	</a:t>
            </a:r>
            <a:r>
              <a:rPr dirty="0" sz="850" spc="165" b="1">
                <a:solidFill>
                  <a:srgbClr val="7B7B7B"/>
                </a:solidFill>
                <a:latin typeface="Arial"/>
                <a:cs typeface="Arial"/>
              </a:rPr>
              <a:t>reproduction </a:t>
            </a:r>
            <a:r>
              <a:rPr dirty="0" sz="850" spc="135" b="1">
                <a:solidFill>
                  <a:srgbClr val="7B7B7B"/>
                </a:solidFill>
                <a:latin typeface="Times New Roman"/>
                <a:cs typeface="Times New Roman"/>
              </a:rPr>
              <a:t>in</a:t>
            </a:r>
            <a:r>
              <a:rPr dirty="0" sz="850" spc="165" b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55" b="1">
                <a:solidFill>
                  <a:srgbClr val="696969"/>
                </a:solidFill>
                <a:latin typeface="Times New Roman"/>
                <a:cs typeface="Times New Roman"/>
              </a:rPr>
              <a:t>Lati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92048" y="6905267"/>
            <a:ext cx="21221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0">
                <a:solidFill>
                  <a:srgbClr val="7B7B7B"/>
                </a:solidFill>
                <a:latin typeface="Times New Roman"/>
                <a:cs typeface="Times New Roman"/>
              </a:rPr>
              <a:t>cities. </a:t>
            </a:r>
            <a:r>
              <a:rPr dirty="0" sz="850" spc="150" i="1">
                <a:solidFill>
                  <a:srgbClr val="7B7B7B"/>
                </a:solidFill>
                <a:latin typeface="Times New Roman"/>
                <a:cs typeface="Times New Roman"/>
              </a:rPr>
              <a:t>Econa&gt;nie </a:t>
            </a:r>
            <a:r>
              <a:rPr dirty="0" sz="850" spc="165" i="1">
                <a:solidFill>
                  <a:srgbClr val="7B7B7B"/>
                </a:solidFill>
                <a:latin typeface="Times New Roman"/>
                <a:cs typeface="Times New Roman"/>
              </a:rPr>
              <a:t>Geo.9raphy</a:t>
            </a:r>
            <a:r>
              <a:rPr dirty="0" sz="850" spc="-2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66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90669" y="7039904"/>
            <a:ext cx="45085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696969"/>
                </a:solidFill>
                <a:latin typeface="Times New Roman"/>
                <a:cs typeface="Times New Roman"/>
              </a:rPr>
              <a:t>1990</a:t>
            </a:r>
            <a:r>
              <a:rPr dirty="0" sz="9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939393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91947" y="7220518"/>
            <a:ext cx="21209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35" b="1">
                <a:solidFill>
                  <a:srgbClr val="696969"/>
                </a:solidFill>
                <a:latin typeface="Times New Roman"/>
                <a:cs typeface="Times New Roman"/>
              </a:rPr>
              <a:t>On </a:t>
            </a:r>
            <a:r>
              <a:rPr dirty="0" sz="850" spc="135" b="1">
                <a:solidFill>
                  <a:srgbClr val="7B7B7B"/>
                </a:solidFill>
                <a:latin typeface="Times New Roman"/>
                <a:cs typeface="Times New Roman"/>
              </a:rPr>
              <a:t>critical </a:t>
            </a:r>
            <a:r>
              <a:rPr dirty="0" sz="850" spc="50" b="1">
                <a:solidFill>
                  <a:srgbClr val="7B7B7B"/>
                </a:solidFill>
                <a:latin typeface="Times New Roman"/>
                <a:cs typeface="Times New Roman"/>
              </a:rPr>
              <a:t>rea</a:t>
            </a:r>
            <a:r>
              <a:rPr dirty="0" sz="850" spc="50" b="1">
                <a:solidFill>
                  <a:srgbClr val="505050"/>
                </a:solidFill>
                <a:latin typeface="Times New Roman"/>
                <a:cs typeface="Times New Roman"/>
              </a:rPr>
              <a:t>t</a:t>
            </a:r>
            <a:r>
              <a:rPr dirty="0" sz="850" spc="50" b="1">
                <a:solidFill>
                  <a:srgbClr val="7B7B7B"/>
                </a:solidFill>
                <a:latin typeface="Times New Roman"/>
                <a:cs typeface="Times New Roman"/>
              </a:rPr>
              <a:t>s</a:t>
            </a:r>
            <a:r>
              <a:rPr dirty="0" sz="850" spc="50" b="1">
                <a:solidFill>
                  <a:srgbClr val="505050"/>
                </a:solidFill>
                <a:latin typeface="Times New Roman"/>
                <a:cs typeface="Times New Roman"/>
              </a:rPr>
              <a:t>i </a:t>
            </a:r>
            <a:r>
              <a:rPr dirty="0" sz="850" spc="310" b="1">
                <a:solidFill>
                  <a:srgbClr val="7B7B7B"/>
                </a:solidFill>
                <a:latin typeface="Times New Roman"/>
                <a:cs typeface="Times New Roman"/>
              </a:rPr>
              <a:t>m </a:t>
            </a:r>
            <a:r>
              <a:rPr dirty="0" sz="850" spc="60" b="1">
                <a:solidFill>
                  <a:srgbClr val="7B7B7B"/>
                </a:solidFill>
                <a:latin typeface="Times New Roman"/>
                <a:cs typeface="Times New Roman"/>
              </a:rPr>
              <a:t>,</a:t>
            </a:r>
            <a:r>
              <a:rPr dirty="0" sz="850" spc="60" b="1">
                <a:solidFill>
                  <a:srgbClr val="696969"/>
                </a:solidFill>
                <a:latin typeface="Times New Roman"/>
                <a:cs typeface="Times New Roman"/>
              </a:rPr>
              <a:t>g </a:t>
            </a:r>
            <a:r>
              <a:rPr dirty="0" sz="850" spc="185" b="1">
                <a:solidFill>
                  <a:srgbClr val="696969"/>
                </a:solidFill>
                <a:latin typeface="Times New Roman"/>
                <a:cs typeface="Times New Roman"/>
              </a:rPr>
              <a:t>eog</a:t>
            </a:r>
            <a:r>
              <a:rPr dirty="0" sz="850" spc="-5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20" b="1">
                <a:solidFill>
                  <a:srgbClr val="505050"/>
                </a:solidFill>
                <a:latin typeface="Times New Roman"/>
                <a:cs typeface="Times New Roman"/>
              </a:rPr>
              <a:t>r</a:t>
            </a:r>
            <a:r>
              <a:rPr dirty="0" sz="850" spc="120" b="1">
                <a:solidFill>
                  <a:srgbClr val="696969"/>
                </a:solidFill>
                <a:latin typeface="Times New Roman"/>
                <a:cs typeface="Times New Roman"/>
              </a:rPr>
              <a:t>aphy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71517" y="7340857"/>
            <a:ext cx="211264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1115">
              <a:lnSpc>
                <a:spcPts val="1040"/>
              </a:lnSpc>
              <a:spcBef>
                <a:spcPts val="105"/>
              </a:spcBef>
            </a:pPr>
            <a:r>
              <a:rPr dirty="0" sz="900" spc="175">
                <a:solidFill>
                  <a:srgbClr val="696969"/>
                </a:solidFill>
                <a:latin typeface="Times New Roman"/>
                <a:cs typeface="Times New Roman"/>
              </a:rPr>
              <a:t>sects. </a:t>
            </a:r>
            <a:r>
              <a:rPr dirty="0" sz="850" spc="165" i="1">
                <a:solidFill>
                  <a:srgbClr val="7B7B7B"/>
                </a:solidFill>
                <a:latin typeface="Times New Roman"/>
                <a:cs typeface="Times New Roman"/>
              </a:rPr>
              <a:t>Professional </a:t>
            </a:r>
            <a:r>
              <a:rPr dirty="0" sz="850" spc="135" i="1">
                <a:solidFill>
                  <a:srgbClr val="7B7B7B"/>
                </a:solidFill>
                <a:latin typeface="Times New Roman"/>
                <a:cs typeface="Times New Roman"/>
              </a:rPr>
              <a:t>Ge</a:t>
            </a:r>
            <a:r>
              <a:rPr dirty="0" sz="850" spc="135" i="1">
                <a:solidFill>
                  <a:srgbClr val="505050"/>
                </a:solidFill>
                <a:latin typeface="Times New Roman"/>
                <a:cs typeface="Times New Roman"/>
              </a:rPr>
              <a:t>o</a:t>
            </a:r>
            <a:r>
              <a:rPr dirty="0" sz="850" spc="135" i="1">
                <a:solidFill>
                  <a:srgbClr val="696969"/>
                </a:solidFill>
                <a:latin typeface="Times New Roman"/>
                <a:cs typeface="Times New Roman"/>
              </a:rPr>
              <a:t>g</a:t>
            </a:r>
            <a:r>
              <a:rPr dirty="0" sz="850" spc="-5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35" i="1">
                <a:solidFill>
                  <a:srgbClr val="696969"/>
                </a:solidFill>
                <a:latin typeface="Times New Roman"/>
                <a:cs typeface="Times New Roman"/>
              </a:rPr>
              <a:t>raphe..</a:t>
            </a:r>
            <a:endParaRPr sz="850">
              <a:latin typeface="Times New Roman"/>
              <a:cs typeface="Times New Roman"/>
            </a:endParaRPr>
          </a:p>
          <a:p>
            <a:pPr marL="34290">
              <a:lnSpc>
                <a:spcPts val="1040"/>
              </a:lnSpc>
            </a:pPr>
            <a:r>
              <a:rPr dirty="0" sz="900" spc="270">
                <a:solidFill>
                  <a:srgbClr val="7B7B7B"/>
                </a:solidFill>
                <a:latin typeface="Times New Roman"/>
                <a:cs typeface="Times New Roman"/>
              </a:rPr>
              <a:t>233.</a:t>
            </a:r>
            <a:r>
              <a:rPr dirty="0" sz="90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350">
                <a:solidFill>
                  <a:srgbClr val="696969"/>
                </a:solidFill>
                <a:latin typeface="Times New Roman"/>
                <a:cs typeface="Times New Roman"/>
              </a:rPr>
              <a:t>1991</a:t>
            </a:r>
            <a:r>
              <a:rPr dirty="0" sz="900" spc="-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B7B7B"/>
                </a:solidFill>
                <a:latin typeface="Times New Roman"/>
                <a:cs typeface="Times New Roman"/>
              </a:rPr>
              <a:t>(with</a:t>
            </a:r>
            <a:r>
              <a:rPr dirty="0" sz="900" spc="6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7B7B7B"/>
                </a:solidFill>
                <a:latin typeface="Times New Roman"/>
                <a:cs typeface="Times New Roman"/>
              </a:rPr>
              <a:t>Ly11n</a:t>
            </a:r>
            <a:r>
              <a:rPr dirty="0" sz="900" spc="12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7B7B7B"/>
                </a:solidFill>
                <a:latin typeface="Times New Roman"/>
                <a:cs typeface="Times New Roman"/>
              </a:rPr>
              <a:t>A.</a:t>
            </a:r>
            <a:r>
              <a:rPr dirty="0" sz="900" spc="-1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7B7B7B"/>
                </a:solidFill>
                <a:latin typeface="Times New Roman"/>
                <a:cs typeface="Times New Roman"/>
              </a:rPr>
              <a:t>S</a:t>
            </a:r>
            <a:r>
              <a:rPr dirty="0" sz="900" spc="19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7B7B7B"/>
                </a:solidFill>
                <a:latin typeface="Times New Roman"/>
                <a:cs typeface="Times New Roman"/>
              </a:rPr>
              <a:t>ca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750" spc="114" b="1">
                <a:solidFill>
                  <a:srgbClr val="696969"/>
                </a:solidFill>
                <a:latin typeface="Arial"/>
                <a:cs typeface="Arial"/>
              </a:rPr>
              <a:t>E </a:t>
            </a:r>
            <a:r>
              <a:rPr dirty="0" sz="750" spc="-120" b="1">
                <a:solidFill>
                  <a:srgbClr val="505050"/>
                </a:solidFill>
                <a:latin typeface="Arial"/>
                <a:cs typeface="Arial"/>
              </a:rPr>
              <a:t>1</a:t>
            </a:r>
            <a:r>
              <a:rPr dirty="0" sz="750" spc="-120" b="1">
                <a:solidFill>
                  <a:srgbClr val="696969"/>
                </a:solidFill>
                <a:latin typeface="Arial"/>
                <a:cs typeface="Arial"/>
              </a:rPr>
              <a:t>,-p</a:t>
            </a:r>
            <a:r>
              <a:rPr dirty="0" sz="750" spc="-120" b="1">
                <a:solidFill>
                  <a:srgbClr val="505050"/>
                </a:solidFill>
                <a:latin typeface="Arial"/>
                <a:cs typeface="Arial"/>
              </a:rPr>
              <a:t>1       </a:t>
            </a:r>
            <a:r>
              <a:rPr dirty="0" sz="750" spc="-20" b="1">
                <a:solidFill>
                  <a:srgbClr val="696969"/>
                </a:solidFill>
                <a:latin typeface="Arial"/>
                <a:cs typeface="Arial"/>
              </a:rPr>
              <a:t>l</a:t>
            </a:r>
            <a:r>
              <a:rPr dirty="0" sz="750" spc="-20" b="1">
                <a:solidFill>
                  <a:srgbClr val="CDCDCD"/>
                </a:solidFill>
                <a:latin typeface="Arial"/>
                <a:cs typeface="Arial"/>
              </a:rPr>
              <a:t>.</a:t>
            </a:r>
            <a:r>
              <a:rPr dirty="0" sz="750" spc="-20" b="1">
                <a:solidFill>
                  <a:srgbClr val="7B7B7B"/>
                </a:solidFill>
                <a:latin typeface="Arial"/>
                <a:cs typeface="Arial"/>
              </a:rPr>
              <a:t>oy</a:t>
            </a:r>
            <a:r>
              <a:rPr dirty="0" sz="750" spc="165" b="1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dirty="0" sz="750" spc="10" b="1">
                <a:solidFill>
                  <a:srgbClr val="7B7B7B"/>
                </a:solidFill>
                <a:latin typeface="Arial"/>
                <a:cs typeface="Arial"/>
              </a:rPr>
              <a:t>1n c </a:t>
            </a:r>
            <a:r>
              <a:rPr dirty="0" sz="750" spc="15" b="1">
                <a:solidFill>
                  <a:srgbClr val="7B7B7B"/>
                </a:solidFill>
                <a:latin typeface="Arial"/>
                <a:cs typeface="Arial"/>
              </a:rPr>
              <a:t>n  </a:t>
            </a:r>
            <a:r>
              <a:rPr dirty="0" sz="750" spc="5" b="1">
                <a:solidFill>
                  <a:srgbClr val="7B7B7B"/>
                </a:solidFill>
                <a:latin typeface="Arial"/>
                <a:cs typeface="Arial"/>
              </a:rPr>
              <a:t>t: </a:t>
            </a:r>
            <a:r>
              <a:rPr dirty="0" sz="750" spc="100" b="1">
                <a:solidFill>
                  <a:srgbClr val="7B7B7B"/>
                </a:solidFill>
                <a:latin typeface="Arial"/>
                <a:cs typeface="Arial"/>
              </a:rPr>
              <a:t>versu.s</a:t>
            </a:r>
            <a:r>
              <a:rPr dirty="0" sz="750" spc="150" b="1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dirty="0" sz="750" spc="185" b="1">
                <a:solidFill>
                  <a:srgbClr val="7B7B7B"/>
                </a:solidFill>
                <a:latin typeface="Arial"/>
                <a:cs typeface="Arial"/>
              </a:rPr>
              <a:t>cn"lpowc</a:t>
            </a:r>
            <a:endParaRPr sz="7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91730" y="7774907"/>
            <a:ext cx="20993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25" b="1">
                <a:solidFill>
                  <a:srgbClr val="7B7B7B"/>
                </a:solidFill>
                <a:latin typeface="Times New Roman"/>
                <a:cs typeface="Times New Roman"/>
              </a:rPr>
              <a:t>st:udy </a:t>
            </a:r>
            <a:r>
              <a:rPr dirty="0" sz="850" spc="145" b="1">
                <a:solidFill>
                  <a:srgbClr val="7B7B7B"/>
                </a:solidFill>
                <a:latin typeface="Times New Roman"/>
                <a:cs typeface="Times New Roman"/>
              </a:rPr>
              <a:t>o-fvvorncn&gt;s </a:t>
            </a:r>
            <a:r>
              <a:rPr dirty="0" sz="850" spc="200" b="1">
                <a:solidFill>
                  <a:srgbClr val="696969"/>
                </a:solidFill>
                <a:latin typeface="Times New Roman"/>
                <a:cs typeface="Times New Roman"/>
              </a:rPr>
              <a:t>,vork </a:t>
            </a:r>
            <a:r>
              <a:rPr dirty="0" sz="800" spc="170" b="1">
                <a:solidFill>
                  <a:srgbClr val="696969"/>
                </a:solidFill>
                <a:latin typeface="Times New Roman"/>
                <a:cs typeface="Times New Roman"/>
              </a:rPr>
              <a:t>in</a:t>
            </a:r>
            <a:r>
              <a:rPr dirty="0" sz="800" spc="5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696969"/>
                </a:solidFill>
                <a:latin typeface="Times New Roman"/>
                <a:cs typeface="Times New Roman"/>
              </a:rPr>
              <a:t>Ec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00827" y="7909543"/>
            <a:ext cx="20980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0" i="1">
                <a:solidFill>
                  <a:srgbClr val="696969"/>
                </a:solidFill>
                <a:latin typeface="Times New Roman"/>
                <a:cs typeface="Times New Roman"/>
              </a:rPr>
              <a:t>ofDew:topnsent </a:t>
            </a:r>
            <a:r>
              <a:rPr dirty="0" sz="850" spc="-65" i="1">
                <a:solidFill>
                  <a:srgbClr val="7B7B7B"/>
                </a:solidFill>
                <a:latin typeface="Times New Roman"/>
                <a:cs typeface="Times New Roman"/>
              </a:rPr>
              <a:t>St </a:t>
            </a:r>
            <a:r>
              <a:rPr dirty="0" sz="850" i="1">
                <a:solidFill>
                  <a:srgbClr val="7B7B7B"/>
                </a:solidFill>
                <a:latin typeface="Times New Roman"/>
                <a:cs typeface="Times New Roman"/>
              </a:rPr>
              <a:t>u d i </a:t>
            </a:r>
            <a:r>
              <a:rPr dirty="0" sz="850" spc="-5" i="1">
                <a:solidFill>
                  <a:srgbClr val="7B7B7B"/>
                </a:solidFill>
                <a:latin typeface="Times New Roman"/>
                <a:cs typeface="Times New Roman"/>
              </a:rPr>
              <a:t>es2 </a:t>
            </a:r>
            <a:r>
              <a:rPr dirty="0" sz="850" i="1">
                <a:solidFill>
                  <a:srgbClr val="7B7B7B"/>
                </a:solidFill>
                <a:latin typeface="Times New Roman"/>
                <a:cs typeface="Times New Roman"/>
              </a:rPr>
              <a:t>7 (4</a:t>
            </a:r>
            <a:r>
              <a:rPr dirty="0" sz="850" spc="80" i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35" i="1">
                <a:solidFill>
                  <a:srgbClr val="7B7B7B"/>
                </a:solidFill>
                <a:latin typeface="Times New Roman"/>
                <a:cs typeface="Times New Roman"/>
              </a:rPr>
              <a:t>)</a:t>
            </a:r>
            <a:r>
              <a:rPr dirty="0" sz="850" spc="35" i="1">
                <a:solidFill>
                  <a:srgbClr val="505050"/>
                </a:solidFill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91621" y="8029881"/>
            <a:ext cx="18542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30">
                <a:solidFill>
                  <a:srgbClr val="696969"/>
                </a:solidFill>
                <a:latin typeface="Times New Roman"/>
                <a:cs typeface="Times New Roman"/>
              </a:rPr>
              <a:t>(wit:</a:t>
            </a:r>
            <a:r>
              <a:rPr dirty="0" sz="850" spc="130">
                <a:solidFill>
                  <a:srgbClr val="505050"/>
                </a:solidFill>
                <a:latin typeface="Times New Roman"/>
                <a:cs typeface="Times New Roman"/>
              </a:rPr>
              <a:t>h</a:t>
            </a:r>
            <a:r>
              <a:rPr dirty="0" sz="850" spc="3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B7B7B"/>
                </a:solidFill>
                <a:latin typeface="Times New Roman"/>
                <a:cs typeface="Times New Roman"/>
              </a:rPr>
              <a:t>Anne</a:t>
            </a:r>
            <a:r>
              <a:rPr dirty="0" sz="900" spc="5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350">
                <a:solidFill>
                  <a:srgbClr val="7B7B7B"/>
                </a:solidFill>
                <a:latin typeface="Times New Roman"/>
                <a:cs typeface="Times New Roman"/>
              </a:rPr>
              <a:t>H</a:t>
            </a:r>
            <a:r>
              <a:rPr dirty="0" sz="850" spc="7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r>
              <a:rPr dirty="0" sz="900" spc="204">
                <a:solidFill>
                  <a:srgbClr val="7B7B7B"/>
                </a:solidFill>
                <a:latin typeface="Times New Roman"/>
                <a:cs typeface="Times New Roman"/>
              </a:rPr>
              <a:t>F</a:t>
            </a:r>
            <a:r>
              <a:rPr dirty="0" sz="900" spc="3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-35">
                <a:solidFill>
                  <a:srgbClr val="7B7B7B"/>
                </a:solidFill>
                <a:latin typeface="Times New Roman"/>
                <a:cs typeface="Times New Roman"/>
              </a:rPr>
              <a:t>auk</a:t>
            </a:r>
            <a:r>
              <a:rPr dirty="0" sz="900" spc="-3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90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ner</a:t>
            </a:r>
            <a:r>
              <a:rPr dirty="0" sz="900" spc="-13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B7B7B"/>
                </a:solidFill>
                <a:latin typeface="Times New Roman"/>
                <a:cs typeface="Times New Roman"/>
              </a:rPr>
              <a:t>)</a:t>
            </a:r>
            <a:r>
              <a:rPr dirty="0" sz="900" spc="140">
                <a:solidFill>
                  <a:srgbClr val="50505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01102" y="8212038"/>
            <a:ext cx="21113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40864" algn="l"/>
              </a:tabLst>
            </a:pPr>
            <a:r>
              <a:rPr dirty="0" sz="900" spc="190">
                <a:solidFill>
                  <a:srgbClr val="696969"/>
                </a:solidFill>
                <a:latin typeface="Times New Roman"/>
                <a:cs typeface="Times New Roman"/>
              </a:rPr>
              <a:t>Industrial</a:t>
            </a:r>
            <a:r>
              <a:rPr dirty="0" sz="900" spc="1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s</a:t>
            </a:r>
            <a:r>
              <a:rPr dirty="0" sz="900" spc="-20">
                <a:solidFill>
                  <a:srgbClr val="7B7B7B"/>
                </a:solidFill>
                <a:latin typeface="Times New Roman"/>
                <a:cs typeface="Times New Roman"/>
              </a:rPr>
              <a:t>u</a:t>
            </a:r>
            <a:r>
              <a:rPr dirty="0" sz="900" spc="20">
                <a:solidFill>
                  <a:srgbClr val="505050"/>
                </a:solidFill>
                <a:latin typeface="Times New Roman"/>
                <a:cs typeface="Times New Roman"/>
              </a:rPr>
              <a:t>b</a:t>
            </a:r>
            <a:r>
              <a:rPr dirty="0" sz="90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c</a:t>
            </a:r>
            <a:r>
              <a:rPr dirty="0" sz="900" spc="-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o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n</a:t>
            </a:r>
            <a:r>
              <a:rPr dirty="0" sz="900" spc="-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696969"/>
                </a:solidFill>
                <a:latin typeface="Times New Roman"/>
                <a:cs typeface="Times New Roman"/>
              </a:rPr>
              <a:t>t</a:t>
            </a:r>
            <a:r>
              <a:rPr dirty="0" sz="900" spc="15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r>
              <a:rPr dirty="0" sz="9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a</a:t>
            </a:r>
            <a:r>
              <a:rPr dirty="0" sz="900" spc="-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c</a:t>
            </a:r>
            <a:r>
              <a:rPr dirty="0" sz="900" spc="-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696969"/>
                </a:solidFill>
                <a:latin typeface="Times New Roman"/>
                <a:cs typeface="Times New Roman"/>
              </a:rPr>
              <a:t>tin</a:t>
            </a:r>
            <a:r>
              <a:rPr dirty="0" sz="900" spc="20">
                <a:solidFill>
                  <a:srgbClr val="696969"/>
                </a:solidFill>
                <a:latin typeface="Times New Roman"/>
                <a:cs typeface="Times New Roman"/>
              </a:rPr>
              <a:t>g</a:t>
            </a:r>
            <a:r>
              <a:rPr dirty="0" sz="900">
                <a:solidFill>
                  <a:srgbClr val="696969"/>
                </a:solidFill>
                <a:latin typeface="Times New Roman"/>
                <a:cs typeface="Times New Roman"/>
              </a:rPr>
              <a:t>	</a:t>
            </a:r>
            <a:r>
              <a:rPr dirty="0" sz="850" spc="75">
                <a:solidFill>
                  <a:srgbClr val="696969"/>
                </a:solidFill>
                <a:latin typeface="Times New Roman"/>
                <a:cs typeface="Times New Roman"/>
              </a:rPr>
              <a:t>ru-.d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95838" y="8338755"/>
            <a:ext cx="21431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 spc="204">
                <a:solidFill>
                  <a:srgbClr val="7B7B7B"/>
                </a:solidFill>
                <a:latin typeface="Arial"/>
                <a:cs typeface="Arial"/>
              </a:rPr>
              <a:t>wc.lfarc</a:t>
            </a:r>
            <a:r>
              <a:rPr dirty="0" sz="700" spc="7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dirty="0" sz="900" spc="185">
                <a:solidFill>
                  <a:srgbClr val="7B7B7B"/>
                </a:solidFill>
                <a:latin typeface="Times New Roman"/>
                <a:cs typeface="Times New Roman"/>
              </a:rPr>
              <a:t>relationship:</a:t>
            </a:r>
            <a:r>
              <a:rPr dirty="0" sz="900" spc="4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700" spc="204">
                <a:solidFill>
                  <a:srgbClr val="7B7B7B"/>
                </a:solidFill>
                <a:latin typeface="Arial"/>
                <a:cs typeface="Arial"/>
              </a:rPr>
              <a:t>a</a:t>
            </a:r>
            <a:r>
              <a:rPr dirty="0" sz="700" spc="11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dirty="0" sz="900" spc="240">
                <a:solidFill>
                  <a:srgbClr val="696969"/>
                </a:solidFill>
                <a:latin typeface="Times New Roman"/>
                <a:cs typeface="Times New Roman"/>
              </a:rPr>
              <a:t>framew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02822" y="8465473"/>
            <a:ext cx="21094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85">
                <a:solidFill>
                  <a:srgbClr val="7B7B7B"/>
                </a:solidFill>
                <a:latin typeface="Times New Roman"/>
                <a:cs typeface="Times New Roman"/>
              </a:rPr>
              <a:t>t:ual </a:t>
            </a:r>
            <a:r>
              <a:rPr dirty="0" sz="900" spc="145">
                <a:solidFill>
                  <a:srgbClr val="696969"/>
                </a:solidFill>
                <a:latin typeface="Times New Roman"/>
                <a:cs typeface="Times New Roman"/>
              </a:rPr>
              <a:t>analysis. </a:t>
            </a:r>
            <a:r>
              <a:rPr dirty="0" sz="850" spc="165" i="1">
                <a:solidFill>
                  <a:srgbClr val="7B7B7B"/>
                </a:solidFill>
                <a:latin typeface="Times New Roman"/>
                <a:cs typeface="Times New Roman"/>
              </a:rPr>
              <a:t>Progress </a:t>
            </a:r>
            <a:r>
              <a:rPr dirty="0" sz="850" spc="140" i="1">
                <a:solidFill>
                  <a:srgbClr val="696969"/>
                </a:solidFill>
                <a:latin typeface="Times New Roman"/>
                <a:cs typeface="Times New Roman"/>
              </a:rPr>
              <a:t>in</a:t>
            </a:r>
            <a:r>
              <a:rPr dirty="0" sz="850" spc="245" i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160" b="1" i="1">
                <a:solidFill>
                  <a:srgbClr val="696969"/>
                </a:solidFill>
                <a:latin typeface="Times New Roman"/>
                <a:cs typeface="Times New Roman"/>
              </a:rPr>
              <a:t>Hu-,n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98576" y="8555758"/>
            <a:ext cx="2072639" cy="50101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900" spc="254">
                <a:solidFill>
                  <a:srgbClr val="696969"/>
                </a:solidFill>
                <a:latin typeface="Times New Roman"/>
                <a:cs typeface="Times New Roman"/>
              </a:rPr>
              <a:t>16(1):1-23.</a:t>
            </a:r>
            <a:endParaRPr sz="900">
              <a:latin typeface="Times New Roman"/>
              <a:cs typeface="Times New Roman"/>
            </a:endParaRPr>
          </a:p>
          <a:p>
            <a:pPr marL="15875">
              <a:lnSpc>
                <a:spcPts val="1040"/>
              </a:lnSpc>
              <a:spcBef>
                <a:spcPts val="290"/>
              </a:spcBef>
            </a:pPr>
            <a:r>
              <a:rPr dirty="0" sz="900" spc="200">
                <a:solidFill>
                  <a:srgbClr val="696969"/>
                </a:solidFill>
                <a:latin typeface="Times New Roman"/>
                <a:cs typeface="Times New Roman"/>
              </a:rPr>
              <a:t>Developm</a:t>
            </a:r>
            <a:r>
              <a:rPr dirty="0" sz="900" spc="200">
                <a:solidFill>
                  <a:srgbClr val="CDCDCD"/>
                </a:solidFill>
                <a:latin typeface="Times New Roman"/>
                <a:cs typeface="Times New Roman"/>
              </a:rPr>
              <a:t>.</a:t>
            </a:r>
            <a:r>
              <a:rPr dirty="0" sz="900" spc="200">
                <a:solidFill>
                  <a:srgbClr val="7B7B7B"/>
                </a:solidFill>
                <a:latin typeface="Times New Roman"/>
                <a:cs typeface="Times New Roman"/>
              </a:rPr>
              <a:t>cnt:</a:t>
            </a:r>
            <a:r>
              <a:rPr dirty="0" sz="850" spc="200">
                <a:solidFill>
                  <a:srgbClr val="7B7B7B"/>
                </a:solidFill>
                <a:latin typeface="Times New Roman"/>
                <a:cs typeface="Times New Roman"/>
              </a:rPr>
              <a:t>in </a:t>
            </a:r>
            <a:r>
              <a:rPr dirty="0" sz="850" spc="229">
                <a:solidFill>
                  <a:srgbClr val="7B7B7B"/>
                </a:solidFill>
                <a:latin typeface="Arial"/>
                <a:cs typeface="Arial"/>
              </a:rPr>
              <a:t>Latin</a:t>
            </a:r>
            <a:r>
              <a:rPr dirty="0" sz="850" spc="-140">
                <a:solidFill>
                  <a:srgbClr val="7B7B7B"/>
                </a:solidFill>
                <a:latin typeface="Arial"/>
                <a:cs typeface="Arial"/>
              </a:rPr>
              <a:t> </a:t>
            </a:r>
            <a:r>
              <a:rPr dirty="0" sz="900" spc="190">
                <a:solidFill>
                  <a:srgbClr val="696969"/>
                </a:solidFill>
                <a:latin typeface="Times New Roman"/>
                <a:cs typeface="Times New Roman"/>
              </a:rPr>
              <a:t>A,neri</a:t>
            </a:r>
            <a:endParaRPr sz="900">
              <a:latin typeface="Times New Roman"/>
              <a:cs typeface="Times New Roman"/>
            </a:endParaRPr>
          </a:p>
          <a:p>
            <a:pPr marL="15875">
              <a:lnSpc>
                <a:spcPts val="1040"/>
              </a:lnSpc>
            </a:pPr>
            <a:r>
              <a:rPr dirty="0" sz="850" spc="130" b="1">
                <a:solidFill>
                  <a:srgbClr val="696969"/>
                </a:solidFill>
                <a:latin typeface="Times New Roman"/>
                <a:cs typeface="Times New Roman"/>
              </a:rPr>
              <a:t>to,va.rds </a:t>
            </a:r>
            <a:r>
              <a:rPr dirty="0" sz="850" spc="-85" b="1">
                <a:solidFill>
                  <a:srgbClr val="CDCDCD"/>
                </a:solidFill>
                <a:latin typeface="Times New Roman"/>
                <a:cs typeface="Times New Roman"/>
              </a:rPr>
              <a:t>.</a:t>
            </a:r>
            <a:r>
              <a:rPr dirty="0" sz="850" spc="-85" b="1">
                <a:solidFill>
                  <a:srgbClr val="696969"/>
                </a:solidFill>
                <a:latin typeface="Times New Roman"/>
                <a:cs typeface="Times New Roman"/>
              </a:rPr>
              <a:t>rn  </a:t>
            </a:r>
            <a:r>
              <a:rPr dirty="0" sz="850" spc="-100" b="1">
                <a:solidFill>
                  <a:srgbClr val="696969"/>
                </a:solidFill>
                <a:latin typeface="Times New Roman"/>
                <a:cs typeface="Times New Roman"/>
              </a:rPr>
              <a:t>1..tl  </a:t>
            </a:r>
            <a:r>
              <a:rPr dirty="0" sz="850" spc="-95" b="1">
                <a:solidFill>
                  <a:srgbClr val="696969"/>
                </a:solidFill>
                <a:latin typeface="Times New Roman"/>
                <a:cs typeface="Times New Roman"/>
              </a:rPr>
              <a:t>ti   </a:t>
            </a:r>
            <a:r>
              <a:rPr dirty="0" sz="850" spc="-105" b="1">
                <a:solidFill>
                  <a:srgbClr val="696969"/>
                </a:solidFill>
                <a:latin typeface="Times New Roman"/>
                <a:cs typeface="Times New Roman"/>
              </a:rPr>
              <a:t>-</a:t>
            </a:r>
            <a:r>
              <a:rPr dirty="0" sz="85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850" spc="-140" b="1">
                <a:solidFill>
                  <a:srgbClr val="696969"/>
                </a:solidFill>
                <a:latin typeface="Times New Roman"/>
                <a:cs typeface="Times New Roman"/>
              </a:rPr>
              <a:t>c    </a:t>
            </a:r>
            <a:r>
              <a:rPr dirty="0" sz="850" spc="-114" b="1">
                <a:solidFill>
                  <a:srgbClr val="696969"/>
                </a:solidFill>
                <a:latin typeface="Times New Roman"/>
                <a:cs typeface="Times New Roman"/>
              </a:rPr>
              <a:t>u.l  </a:t>
            </a:r>
            <a:r>
              <a:rPr dirty="0" sz="850" spc="5" b="1">
                <a:solidFill>
                  <a:srgbClr val="696969"/>
                </a:solidFill>
                <a:latin typeface="Times New Roman"/>
                <a:cs typeface="Times New Roman"/>
              </a:rPr>
              <a:t>t  </a:t>
            </a:r>
            <a:r>
              <a:rPr dirty="0" sz="850" spc="10" b="1">
                <a:solidFill>
                  <a:srgbClr val="696969"/>
                </a:solidFill>
                <a:latin typeface="Times New Roman"/>
                <a:cs typeface="Times New Roman"/>
              </a:rPr>
              <a:t>u </a:t>
            </a:r>
            <a:r>
              <a:rPr dirty="0" sz="850" spc="5" b="1">
                <a:solidFill>
                  <a:srgbClr val="696969"/>
                </a:solidFill>
                <a:latin typeface="Times New Roman"/>
                <a:cs typeface="Times New Roman"/>
              </a:rPr>
              <a:t>raJ   </a:t>
            </a:r>
            <a:r>
              <a:rPr dirty="0" sz="900" spc="10" b="1">
                <a:solidFill>
                  <a:srgbClr val="696969"/>
                </a:solidFill>
                <a:latin typeface="Times New Roman"/>
                <a:cs typeface="Times New Roman"/>
              </a:rPr>
              <a:t>u </a:t>
            </a:r>
            <a:r>
              <a:rPr dirty="0" sz="900" spc="5" b="1">
                <a:solidFill>
                  <a:srgbClr val="696969"/>
                </a:solidFill>
                <a:latin typeface="Times New Roman"/>
                <a:cs typeface="Times New Roman"/>
              </a:rPr>
              <a:t>nd  e</a:t>
            </a:r>
            <a:r>
              <a:rPr dirty="0" sz="900" spc="1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900" spc="-50" b="1">
                <a:solidFill>
                  <a:srgbClr val="696969"/>
                </a:solidFill>
                <a:latin typeface="Times New Roman"/>
                <a:cs typeface="Times New Roman"/>
              </a:rPr>
              <a:t>.r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47864" y="9420251"/>
            <a:ext cx="26924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305" b="1">
                <a:solidFill>
                  <a:srgbClr val="7B7B7B"/>
                </a:solidFill>
                <a:latin typeface="Times New Roman"/>
                <a:cs typeface="Times New Roman"/>
              </a:rPr>
              <a:t>16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992" y="815741"/>
            <a:ext cx="7250430" cy="0"/>
          </a:xfrm>
          <a:custGeom>
            <a:avLst/>
            <a:gdLst/>
            <a:ahLst/>
            <a:cxnLst/>
            <a:rect l="l" t="t" r="r" b="b"/>
            <a:pathLst>
              <a:path w="7250430" h="0">
                <a:moveTo>
                  <a:pt x="0" y="0"/>
                </a:moveTo>
                <a:lnTo>
                  <a:pt x="7250407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5485" y="9392909"/>
            <a:ext cx="7377430" cy="0"/>
          </a:xfrm>
          <a:custGeom>
            <a:avLst/>
            <a:gdLst/>
            <a:ahLst/>
            <a:cxnLst/>
            <a:rect l="l" t="t" r="r" b="b"/>
            <a:pathLst>
              <a:path w="7377430" h="0">
                <a:moveTo>
                  <a:pt x="0" y="0"/>
                </a:moveTo>
                <a:lnTo>
                  <a:pt x="737691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32546" y="506048"/>
            <a:ext cx="14662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30">
                <a:solidFill>
                  <a:srgbClr val="707070"/>
                </a:solidFill>
                <a:latin typeface="Arial"/>
                <a:cs typeface="Arial"/>
              </a:rPr>
              <a:t>1990-92</a:t>
            </a:r>
            <a:r>
              <a:rPr dirty="0" sz="900" spc="3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900" spc="260">
                <a:solidFill>
                  <a:srgbClr val="707070"/>
                </a:solidFill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395" y="1304411"/>
            <a:ext cx="3358515" cy="77349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2560" marR="154940" indent="-2540">
              <a:lnSpc>
                <a:spcPct val="97800"/>
              </a:lnSpc>
              <a:spcBef>
                <a:spcPts val="125"/>
              </a:spcBef>
            </a:pPr>
            <a:r>
              <a:rPr dirty="0" sz="850" spc="145">
                <a:solidFill>
                  <a:srgbClr val="707070"/>
                </a:solidFill>
                <a:latin typeface="Times New Roman"/>
                <a:cs typeface="Times New Roman"/>
              </a:rPr>
              <a:t>Deseraa-i, </a:t>
            </a:r>
            <a:r>
              <a:rPr dirty="0" sz="850" spc="195">
                <a:solidFill>
                  <a:srgbClr val="828282"/>
                </a:solidFill>
                <a:latin typeface="Times New Roman"/>
                <a:cs typeface="Times New Roman"/>
              </a:rPr>
              <a:t>eds.). </a:t>
            </a: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Bouldcr:Wcst:Vie"v </a:t>
            </a:r>
            <a:r>
              <a:rPr dirty="0" sz="850" spc="195">
                <a:solidFill>
                  <a:srgbClr val="828282"/>
                </a:solidFill>
                <a:latin typeface="Times New Roman"/>
                <a:cs typeface="Times New Roman"/>
              </a:rPr>
              <a:t>Press,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in 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press </a:t>
            </a:r>
            <a:r>
              <a:rPr dirty="0" sz="850" spc="160">
                <a:solidFill>
                  <a:srgbClr val="707070"/>
                </a:solidFill>
                <a:latin typeface="Arial"/>
                <a:cs typeface="Arial"/>
              </a:rPr>
              <a:t>( </a:t>
            </a:r>
            <a:r>
              <a:rPr dirty="0" sz="850" spc="105">
                <a:solidFill>
                  <a:srgbClr val="707070"/>
                </a:solidFill>
                <a:latin typeface="Arial"/>
                <a:cs typeface="Arial"/>
              </a:rPr>
              <a:t>wjc</a:t>
            </a:r>
            <a:r>
              <a:rPr dirty="0" sz="850" spc="105">
                <a:solidFill>
                  <a:srgbClr val="CACAC8"/>
                </a:solidFill>
                <a:latin typeface="Arial"/>
                <a:cs typeface="Arial"/>
              </a:rPr>
              <a:t>,</a:t>
            </a:r>
            <a:r>
              <a:rPr dirty="0" sz="850" spc="105">
                <a:solidFill>
                  <a:srgbClr val="707070"/>
                </a:solidFill>
                <a:latin typeface="Arial"/>
                <a:cs typeface="Arial"/>
              </a:rPr>
              <a:t>h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Forrest </a:t>
            </a:r>
            <a:r>
              <a:rPr dirty="0" sz="850" spc="280">
                <a:solidFill>
                  <a:srgbClr val="828282"/>
                </a:solidFill>
                <a:latin typeface="Times New Roman"/>
                <a:cs typeface="Times New Roman"/>
              </a:rPr>
              <a:t>A.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Dcse.·an, </a:t>
            </a:r>
            <a:r>
              <a:rPr dirty="0" sz="850" spc="245">
                <a:solidFill>
                  <a:srgbClr val="828282"/>
                </a:solidFill>
                <a:latin typeface="Times New Roman"/>
                <a:cs typeface="Times New Roman"/>
              </a:rPr>
              <a:t>Carson  </a:t>
            </a:r>
            <a:r>
              <a:rPr dirty="0" sz="850" spc="265">
                <a:solidFill>
                  <a:srgbClr val="707070"/>
                </a:solidFill>
                <a:latin typeface="Times New Roman"/>
                <a:cs typeface="Times New Roman"/>
              </a:rPr>
              <a:t>Mencken </a:t>
            </a:r>
            <a:r>
              <a:rPr dirty="0" sz="850" spc="240">
                <a:solidFill>
                  <a:srgbClr val="828282"/>
                </a:solidFill>
                <a:latin typeface="Times New Roman"/>
                <a:cs typeface="Times New Roman"/>
              </a:rPr>
              <a:t>and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Joachim</a:t>
            </a:r>
            <a:r>
              <a:rPr dirty="0" sz="8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828282"/>
                </a:solidFill>
                <a:latin typeface="Times New Roman"/>
                <a:cs typeface="Times New Roman"/>
              </a:rPr>
              <a:t>Singelman.n).</a:t>
            </a:r>
            <a:endParaRPr sz="85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  <a:spcBef>
                <a:spcPts val="300"/>
              </a:spcBef>
            </a:pPr>
            <a:r>
              <a:rPr dirty="0" sz="850" spc="245" b="1">
                <a:solidFill>
                  <a:srgbClr val="707070"/>
                </a:solidFill>
                <a:latin typeface="Times New Roman"/>
                <a:cs typeface="Times New Roman"/>
              </a:rPr>
              <a:t>Shelly</a:t>
            </a:r>
            <a:r>
              <a:rPr dirty="0" sz="850" spc="-7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80" b="1">
                <a:solidFill>
                  <a:srgbClr val="707070"/>
                </a:solidFill>
                <a:latin typeface="Times New Roman"/>
                <a:cs typeface="Times New Roman"/>
              </a:rPr>
              <a:t>Lundberg</a:t>
            </a:r>
            <a:endParaRPr sz="900">
              <a:latin typeface="Times New Roman"/>
              <a:cs typeface="Times New Roman"/>
            </a:endParaRPr>
          </a:p>
          <a:p>
            <a:pPr marL="150495" marR="35560" indent="1270">
              <a:lnSpc>
                <a:spcPts val="1000"/>
              </a:lnSpc>
              <a:spcBef>
                <a:spcPts val="455"/>
              </a:spcBef>
            </a:pPr>
            <a:r>
              <a:rPr dirty="0" sz="850" spc="200">
                <a:solidFill>
                  <a:srgbClr val="828282"/>
                </a:solidFill>
                <a:latin typeface="Times New Roman"/>
                <a:cs typeface="Times New Roman"/>
              </a:rPr>
              <a:t>Effects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850" spc="130">
                <a:solidFill>
                  <a:srgbClr val="707070"/>
                </a:solidFill>
                <a:latin typeface="Times New Roman"/>
                <a:cs typeface="Times New Roman"/>
              </a:rPr>
              <a:t>st:atc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welfare, 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abot"rion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95">
                <a:solidFill>
                  <a:srgbClr val="828282"/>
                </a:solidFill>
                <a:latin typeface="Times New Roman"/>
                <a:cs typeface="Times New Roman"/>
              </a:rPr>
              <a:t>£ar.niJy  </a:t>
            </a:r>
            <a:r>
              <a:rPr dirty="0" sz="850" spc="195">
                <a:solidFill>
                  <a:srgbClr val="828282"/>
                </a:solidFill>
                <a:latin typeface="Times New Roman"/>
                <a:cs typeface="Times New Roman"/>
              </a:rPr>
              <a:t>plannin.g</a:t>
            </a:r>
            <a:r>
              <a:rPr dirty="0" sz="850" spc="5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policies</a:t>
            </a:r>
            <a:r>
              <a:rPr dirty="0" sz="8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828282"/>
                </a:solidFill>
                <a:latin typeface="Times New Roman"/>
                <a:cs typeface="Times New Roman"/>
              </a:rPr>
              <a:t>on</a:t>
            </a:r>
            <a:r>
              <a:rPr dirty="0" sz="850" spc="32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707070"/>
                </a:solidFill>
                <a:latin typeface="Times New Roman"/>
                <a:cs typeface="Times New Roman"/>
              </a:rPr>
              <a:t>pren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arital</a:t>
            </a:r>
            <a:r>
              <a:rPr dirty="0" sz="85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childbearing  </a:t>
            </a:r>
            <a:r>
              <a:rPr dirty="0" sz="850" spc="325">
                <a:solidFill>
                  <a:srgbClr val="707070"/>
                </a:solidFill>
                <a:latin typeface="Times New Roman"/>
                <a:cs typeface="Times New Roman"/>
              </a:rPr>
              <a:t>among </a:t>
            </a: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white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adolescents. </a:t>
            </a:r>
            <a:r>
              <a:rPr dirty="0" sz="850" spc="145" i="1">
                <a:solidFill>
                  <a:srgbClr val="828282"/>
                </a:solidFill>
                <a:latin typeface="Times New Roman"/>
                <a:cs typeface="Times New Roman"/>
              </a:rPr>
              <a:t>Fa,nil;y </a:t>
            </a:r>
            <a:r>
              <a:rPr dirty="0" sz="850" spc="265" i="1">
                <a:solidFill>
                  <a:srgbClr val="828282"/>
                </a:solidFill>
                <a:latin typeface="Times New Roman"/>
                <a:cs typeface="Times New Roman"/>
              </a:rPr>
              <a:t>Planning  </a:t>
            </a:r>
            <a:r>
              <a:rPr dirty="0" sz="850" spc="155" i="1">
                <a:solidFill>
                  <a:srgbClr val="707070"/>
                </a:solidFill>
                <a:latin typeface="Times New Roman"/>
                <a:cs typeface="Times New Roman"/>
              </a:rPr>
              <a:t>Perspectives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2</a:t>
            </a:r>
            <a:r>
              <a:rPr dirty="0" sz="850" spc="-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2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(6</a:t>
            </a:r>
            <a:r>
              <a:rPr dirty="0" sz="8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):2-46-2</a:t>
            </a:r>
            <a:r>
              <a:rPr dirty="0" sz="850" spc="2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51</a:t>
            </a:r>
            <a:r>
              <a:rPr dirty="0" sz="850" spc="-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10">
                <a:solidFill>
                  <a:srgbClr val="707070"/>
                </a:solidFill>
                <a:latin typeface="Times New Roman"/>
                <a:cs typeface="Times New Roman"/>
              </a:rPr>
              <a:t>,27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5</a:t>
            </a:r>
            <a:r>
              <a:rPr dirty="0" sz="8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9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dirty="0" sz="850" spc="18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355">
                <a:solidFill>
                  <a:srgbClr val="828282"/>
                </a:solidFill>
                <a:latin typeface="Times New Roman"/>
                <a:cs typeface="Times New Roman"/>
              </a:rPr>
              <a:t>1990</a:t>
            </a:r>
            <a:r>
              <a:rPr dirty="0" sz="850" spc="1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("v;ch  </a:t>
            </a:r>
            <a:r>
              <a:rPr dirty="0" sz="850" spc="280">
                <a:solidFill>
                  <a:srgbClr val="707070"/>
                </a:solidFill>
                <a:latin typeface="Times New Roman"/>
                <a:cs typeface="Times New Roman"/>
              </a:rPr>
              <a:t>RobertP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otnick).</a:t>
            </a:r>
            <a:endParaRPr sz="850">
              <a:latin typeface="Times New Roman"/>
              <a:cs typeface="Times New Roman"/>
            </a:endParaRPr>
          </a:p>
          <a:p>
            <a:pPr marL="142875">
              <a:lnSpc>
                <a:spcPct val="100000"/>
              </a:lnSpc>
              <a:spcBef>
                <a:spcPts val="325"/>
              </a:spcBef>
            </a:pPr>
            <a:r>
              <a:rPr dirty="0" sz="850" spc="310">
                <a:solidFill>
                  <a:srgbClr val="828282"/>
                </a:solidFill>
                <a:latin typeface="Times New Roman"/>
                <a:cs typeface="Times New Roman"/>
              </a:rPr>
              <a:t>The</a:t>
            </a:r>
            <a:r>
              <a:rPr dirty="0" sz="850" spc="12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828282"/>
                </a:solidFill>
                <a:latin typeface="Times New Roman"/>
                <a:cs typeface="Times New Roman"/>
              </a:rPr>
              <a:t>enforcement</a:t>
            </a:r>
            <a:r>
              <a:rPr dirty="0" sz="850" spc="7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250" i="1">
                <a:solidFill>
                  <a:srgbClr val="707070"/>
                </a:solidFill>
                <a:latin typeface="Arial"/>
                <a:cs typeface="Arial"/>
              </a:rPr>
              <a:t>of</a:t>
            </a:r>
            <a:r>
              <a:rPr dirty="0" sz="900" spc="55" i="1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850" spc="245">
                <a:solidFill>
                  <a:srgbClr val="828282"/>
                </a:solidFill>
                <a:latin typeface="Times New Roman"/>
                <a:cs typeface="Times New Roman"/>
              </a:rPr>
              <a:t>equal</a:t>
            </a:r>
            <a:r>
              <a:rPr dirty="0" sz="850" spc="10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opportunity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595959"/>
                </a:solidFill>
                <a:latin typeface="Times New Roman"/>
                <a:cs typeface="Times New Roman"/>
              </a:rPr>
              <a:t>laws</a:t>
            </a:r>
            <a:endParaRPr sz="850">
              <a:latin typeface="Times New Roman"/>
              <a:cs typeface="Times New Roman"/>
            </a:endParaRPr>
          </a:p>
          <a:p>
            <a:pPr marL="147320">
              <a:lnSpc>
                <a:spcPts val="955"/>
              </a:lnSpc>
              <a:spcBef>
                <a:spcPts val="20"/>
              </a:spcBef>
            </a:pPr>
            <a:r>
              <a:rPr dirty="0" sz="800" spc="60" b="1">
                <a:solidFill>
                  <a:srgbClr val="707070"/>
                </a:solidFill>
                <a:latin typeface="Times New Roman"/>
                <a:cs typeface="Times New Roman"/>
              </a:rPr>
              <a:t>1..u det- </a:t>
            </a:r>
            <a:r>
              <a:rPr dirty="0" sz="800" spc="180" b="1">
                <a:solidFill>
                  <a:srgbClr val="707070"/>
                </a:solidFill>
                <a:latin typeface="Times New Roman"/>
                <a:cs typeface="Times New Roman"/>
              </a:rPr>
              <a:t>itnper£ecc </a:t>
            </a:r>
            <a:r>
              <a:rPr dirty="0" sz="800" spc="40" b="1">
                <a:solidFill>
                  <a:srgbClr val="707070"/>
                </a:solidFill>
                <a:latin typeface="Arial"/>
                <a:cs typeface="Arial"/>
              </a:rPr>
              <a:t>inFortn</a:t>
            </a:r>
            <a:r>
              <a:rPr dirty="0" sz="800" spc="40" b="1">
                <a:solidFill>
                  <a:srgbClr val="CACAC8"/>
                </a:solidFill>
                <a:latin typeface="Arial"/>
                <a:cs typeface="Arial"/>
              </a:rPr>
              <a:t>_</a:t>
            </a:r>
            <a:r>
              <a:rPr dirty="0" sz="800" spc="40" b="1">
                <a:solidFill>
                  <a:srgbClr val="828282"/>
                </a:solidFill>
                <a:latin typeface="Arial"/>
                <a:cs typeface="Arial"/>
              </a:rPr>
              <a:t>a </a:t>
            </a:r>
            <a:r>
              <a:rPr dirty="0" sz="800" spc="-120" b="1">
                <a:solidFill>
                  <a:srgbClr val="828282"/>
                </a:solidFill>
                <a:latin typeface="Arial"/>
                <a:cs typeface="Arial"/>
              </a:rPr>
              <a:t>ti </a:t>
            </a:r>
            <a:r>
              <a:rPr dirty="0" sz="800" spc="-235" b="1">
                <a:solidFill>
                  <a:srgbClr val="828282"/>
                </a:solidFill>
                <a:latin typeface="Arial"/>
                <a:cs typeface="Arial"/>
              </a:rPr>
              <a:t>o</a:t>
            </a:r>
            <a:r>
              <a:rPr dirty="0" sz="800" spc="240" b="1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800" spc="-235" b="1">
                <a:solidFill>
                  <a:srgbClr val="828282"/>
                </a:solidFill>
                <a:latin typeface="Arial"/>
                <a:cs typeface="Arial"/>
              </a:rPr>
              <a:t>n</a:t>
            </a:r>
            <a:r>
              <a:rPr dirty="0" sz="800" spc="310" b="1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800" spc="-130" b="1">
                <a:solidFill>
                  <a:srgbClr val="828282"/>
                </a:solidFill>
                <a:latin typeface="Arial"/>
                <a:cs typeface="Arial"/>
              </a:rPr>
              <a:t>:</a:t>
            </a:r>
            <a:r>
              <a:rPr dirty="0" sz="800" spc="-114" b="1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800" spc="190" b="1">
                <a:solidFill>
                  <a:srgbClr val="707070"/>
                </a:solidFill>
                <a:latin typeface="Times New Roman"/>
                <a:cs typeface="Times New Roman"/>
              </a:rPr>
              <a:t>affirmative</a:t>
            </a:r>
            <a:endParaRPr sz="800">
              <a:latin typeface="Times New Roman"/>
              <a:cs typeface="Times New Roman"/>
            </a:endParaRPr>
          </a:p>
          <a:p>
            <a:pPr marL="156210" marR="69215" indent="-14604">
              <a:lnSpc>
                <a:spcPts val="1000"/>
              </a:lnSpc>
              <a:spcBef>
                <a:spcPts val="45"/>
              </a:spcBef>
            </a:pPr>
            <a:r>
              <a:rPr dirty="0" sz="850" spc="185">
                <a:solidFill>
                  <a:srgbClr val="828282"/>
                </a:solidFill>
                <a:latin typeface="Times New Roman"/>
                <a:cs typeface="Times New Roman"/>
              </a:rPr>
              <a:t>actio</a:t>
            </a:r>
            <a:r>
              <a:rPr dirty="0" sz="850" spc="-4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595959"/>
                </a:solidFill>
                <a:latin typeface="Times New Roman"/>
                <a:cs typeface="Times New Roman"/>
              </a:rPr>
              <a:t>n</a:t>
            </a:r>
            <a:r>
              <a:rPr dirty="0" sz="850" spc="1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850" spc="2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alternatives.</a:t>
            </a:r>
            <a:r>
              <a:rPr dirty="0" sz="8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5" i="1">
                <a:solidFill>
                  <a:srgbClr val="707070"/>
                </a:solidFill>
                <a:latin typeface="Times New Roman"/>
                <a:cs typeface="Times New Roman"/>
              </a:rPr>
              <a:t>Quarterly</a:t>
            </a:r>
            <a:r>
              <a:rPr dirty="0" sz="850" spc="-9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5" i="1">
                <a:solidFill>
                  <a:srgbClr val="707070"/>
                </a:solidFill>
                <a:latin typeface="Times New Roman"/>
                <a:cs typeface="Times New Roman"/>
              </a:rPr>
              <a:t>Jou</a:t>
            </a:r>
            <a:r>
              <a:rPr dirty="0" sz="850" spc="195" i="1">
                <a:solidFill>
                  <a:srgbClr val="9C9C9A"/>
                </a:solidFill>
                <a:latin typeface="Times New Roman"/>
                <a:cs typeface="Times New Roman"/>
              </a:rPr>
              <a:t>.</a:t>
            </a:r>
            <a:r>
              <a:rPr dirty="0" sz="850" spc="195" i="1">
                <a:solidFill>
                  <a:srgbClr val="707070"/>
                </a:solidFill>
                <a:latin typeface="Times New Roman"/>
                <a:cs typeface="Times New Roman"/>
              </a:rPr>
              <a:t>m</a:t>
            </a:r>
            <a:r>
              <a:rPr dirty="0" sz="850" spc="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0" i="1">
                <a:solidFill>
                  <a:srgbClr val="707070"/>
                </a:solidFill>
                <a:latin typeface="Times New Roman"/>
                <a:cs typeface="Times New Roman"/>
              </a:rPr>
              <a:t>at</a:t>
            </a:r>
            <a:r>
              <a:rPr dirty="0" sz="850" spc="8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0" i="1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850" spc="190" i="1">
                <a:solidFill>
                  <a:srgbClr val="707070"/>
                </a:solidFill>
                <a:latin typeface="Times New Roman"/>
                <a:cs typeface="Times New Roman"/>
              </a:rPr>
              <a:t>Econmnics,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pp </a:t>
            </a:r>
            <a:r>
              <a:rPr dirty="0" sz="850" spc="105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850" spc="150">
                <a:solidFill>
                  <a:srgbClr val="828282"/>
                </a:solidFill>
                <a:latin typeface="Times New Roman"/>
                <a:cs typeface="Times New Roman"/>
              </a:rPr>
              <a:t>309 </a:t>
            </a:r>
            <a:r>
              <a:rPr dirty="0" sz="850" spc="140">
                <a:solidFill>
                  <a:srgbClr val="9C9C9A"/>
                </a:solidFill>
                <a:latin typeface="Times New Roman"/>
                <a:cs typeface="Times New Roman"/>
              </a:rPr>
              <a:t>- </a:t>
            </a:r>
            <a:r>
              <a:rPr dirty="0" sz="850" spc="170">
                <a:solidFill>
                  <a:srgbClr val="828282"/>
                </a:solidFill>
                <a:latin typeface="Times New Roman"/>
                <a:cs typeface="Times New Roman"/>
              </a:rPr>
              <a:t>326 </a:t>
            </a:r>
            <a:r>
              <a:rPr dirty="0" sz="850" spc="105">
                <a:solidFill>
                  <a:srgbClr val="828282"/>
                </a:solidFill>
                <a:latin typeface="Times New Roman"/>
                <a:cs typeface="Times New Roman"/>
              </a:rPr>
              <a:t>.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February</a:t>
            </a:r>
            <a:r>
              <a:rPr dirty="0" sz="850" spc="-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595959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136525" marR="45085" indent="6985">
              <a:lnSpc>
                <a:spcPts val="1000"/>
              </a:lnSpc>
              <a:spcBef>
                <a:spcPts val="430"/>
              </a:spcBef>
            </a:pPr>
            <a:r>
              <a:rPr dirty="0" sz="850" spc="305">
                <a:solidFill>
                  <a:srgbClr val="707070"/>
                </a:solidFill>
                <a:latin typeface="Times New Roman"/>
                <a:cs typeface="Times New Roman"/>
              </a:rPr>
              <a:t>Hours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restriction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-114">
                <a:solidFill>
                  <a:srgbClr val="595959"/>
                </a:solidFill>
                <a:latin typeface="Times New Roman"/>
                <a:cs typeface="Times New Roman"/>
              </a:rPr>
              <a:t>La </a:t>
            </a:r>
            <a:r>
              <a:rPr dirty="0" sz="850" spc="-110">
                <a:solidFill>
                  <a:srgbClr val="595959"/>
                </a:solidFill>
                <a:latin typeface="Times New Roman"/>
                <a:cs typeface="Times New Roman"/>
              </a:rPr>
              <a:t>b o </a:t>
            </a:r>
            <a:r>
              <a:rPr dirty="0" sz="850" spc="-45">
                <a:solidFill>
                  <a:srgbClr val="595959"/>
                </a:solidFill>
                <a:latin typeface="Times New Roman"/>
                <a:cs typeface="Times New Roman"/>
              </a:rPr>
              <a:t>,</a:t>
            </a:r>
            <a:r>
              <a:rPr dirty="0" sz="850" spc="-45">
                <a:solidFill>
                  <a:srgbClr val="828282"/>
                </a:solidFill>
                <a:latin typeface="Times New Roman"/>
                <a:cs typeface="Times New Roman"/>
              </a:rPr>
              <a:t>· </a:t>
            </a: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supply. </a:t>
            </a:r>
            <a:r>
              <a:rPr dirty="0" sz="850" spc="235" i="1">
                <a:solidFill>
                  <a:srgbClr val="707070"/>
                </a:solidFill>
                <a:latin typeface="Times New Roman"/>
                <a:cs typeface="Times New Roman"/>
              </a:rPr>
              <a:t>Inrerna­  </a:t>
            </a:r>
            <a:r>
              <a:rPr dirty="0" sz="850" spc="145" i="1">
                <a:solidFill>
                  <a:srgbClr val="828282"/>
                </a:solidFill>
                <a:latin typeface="Times New Roman"/>
                <a:cs typeface="Times New Roman"/>
              </a:rPr>
              <a:t>t:ionat </a:t>
            </a:r>
            <a:r>
              <a:rPr dirty="0" sz="850" spc="175" i="1">
                <a:solidFill>
                  <a:srgbClr val="707070"/>
                </a:solidFill>
                <a:latin typeface="Times New Roman"/>
                <a:cs typeface="Times New Roman"/>
              </a:rPr>
              <a:t>Ect,no,nic </a:t>
            </a:r>
            <a:r>
              <a:rPr dirty="0" sz="900" spc="120" i="1">
                <a:solidFill>
                  <a:srgbClr val="707070"/>
                </a:solidFill>
                <a:latin typeface="Times New Roman"/>
                <a:cs typeface="Times New Roman"/>
              </a:rPr>
              <a:t>.R.evie,v, 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forthcoming </a:t>
            </a:r>
            <a:r>
              <a:rPr dirty="0" sz="850" spc="-50">
                <a:solidFill>
                  <a:srgbClr val="707070"/>
                </a:solidFill>
                <a:latin typeface="Times New Roman"/>
                <a:cs typeface="Times New Roman"/>
              </a:rPr>
              <a:t>(·wi1h</a:t>
            </a:r>
            <a:r>
              <a:rPr dirty="0" sz="850" spc="-50">
                <a:solidFill>
                  <a:srgbClr val="AFAFAF"/>
                </a:solidFill>
                <a:latin typeface="Times New Roman"/>
                <a:cs typeface="Times New Roman"/>
              </a:rPr>
              <a:t>.</a:t>
            </a:r>
            <a:r>
              <a:rPr dirty="0" sz="850" spc="-50">
                <a:solidFill>
                  <a:srgbClr val="707070"/>
                </a:solidFill>
                <a:latin typeface="Times New Roman"/>
                <a:cs typeface="Times New Roman"/>
              </a:rPr>
              <a:t>: 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William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Dickens).</a:t>
            </a:r>
            <a:endParaRPr sz="850">
              <a:latin typeface="Times New Roman"/>
              <a:cs typeface="Times New Roman"/>
            </a:endParaRPr>
          </a:p>
          <a:p>
            <a:pPr marL="136525">
              <a:lnSpc>
                <a:spcPct val="100000"/>
              </a:lnSpc>
              <a:spcBef>
                <a:spcPts val="270"/>
              </a:spcBef>
            </a:pPr>
            <a:r>
              <a:rPr dirty="0" sz="900" spc="254" b="1">
                <a:solidFill>
                  <a:srgbClr val="707070"/>
                </a:solidFill>
                <a:latin typeface="Times New Roman"/>
                <a:cs typeface="Times New Roman"/>
              </a:rPr>
              <a:t>Diane</a:t>
            </a:r>
            <a:r>
              <a:rPr dirty="0" sz="900" spc="5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75" b="1">
                <a:solidFill>
                  <a:srgbClr val="707070"/>
                </a:solidFill>
                <a:latin typeface="Times New Roman"/>
                <a:cs typeface="Times New Roman"/>
              </a:rPr>
              <a:t>Lye</a:t>
            </a:r>
            <a:endParaRPr sz="900">
              <a:latin typeface="Times New Roman"/>
              <a:cs typeface="Times New Roman"/>
            </a:endParaRPr>
          </a:p>
          <a:p>
            <a:pPr marL="144145">
              <a:lnSpc>
                <a:spcPts val="1010"/>
              </a:lnSpc>
              <a:spcBef>
                <a:spcPts val="400"/>
              </a:spcBef>
            </a:pP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Relatio</a:t>
            </a:r>
            <a:r>
              <a:rPr dirty="0" sz="850" spc="-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707070"/>
                </a:solidFill>
                <a:latin typeface="Times New Roman"/>
                <a:cs typeface="Times New Roman"/>
              </a:rPr>
              <a:t>nsh</a:t>
            </a:r>
            <a:r>
              <a:rPr dirty="0" sz="850" spc="25">
                <a:solidFill>
                  <a:srgbClr val="828282"/>
                </a:solidFill>
                <a:latin typeface="Times New Roman"/>
                <a:cs typeface="Times New Roman"/>
              </a:rPr>
              <a:t>p</a:t>
            </a:r>
            <a:r>
              <a:rPr dirty="0" sz="850" spc="25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z="850" spc="-6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190">
                <a:solidFill>
                  <a:srgbClr val="828282"/>
                </a:solidFill>
                <a:latin typeface="Times New Roman"/>
                <a:cs typeface="Times New Roman"/>
              </a:rPr>
              <a:t>s 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828282"/>
                </a:solidFill>
                <a:latin typeface="Times New Roman"/>
                <a:cs typeface="Times New Roman"/>
              </a:rPr>
              <a:t>teenage</a:t>
            </a:r>
            <a:r>
              <a:rPr dirty="0" sz="850" spc="6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sn-ioking</a:t>
            </a:r>
            <a:r>
              <a:rPr dirty="0" sz="8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828282"/>
                </a:solidFill>
                <a:latin typeface="Times New Roman"/>
                <a:cs typeface="Times New Roman"/>
              </a:rPr>
              <a:t>co</a:t>
            </a:r>
            <a:r>
              <a:rPr dirty="0" sz="850" spc="114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828282"/>
                </a:solidFill>
                <a:latin typeface="Times New Roman"/>
                <a:cs typeface="Times New Roman"/>
              </a:rPr>
              <a:t>ed</a:t>
            </a:r>
            <a:r>
              <a:rPr dirty="0" sz="850" spc="-3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828282"/>
                </a:solidFill>
                <a:latin typeface="Times New Roman"/>
                <a:cs typeface="Times New Roman"/>
              </a:rPr>
              <a:t>uca</a:t>
            </a:r>
            <a:r>
              <a:rPr dirty="0" sz="850" spc="215">
                <a:solidFill>
                  <a:srgbClr val="AFAFAF"/>
                </a:solidFill>
                <a:latin typeface="Times New Roman"/>
                <a:cs typeface="Times New Roman"/>
              </a:rPr>
              <a:t>­</a:t>
            </a:r>
            <a:endParaRPr sz="850">
              <a:latin typeface="Times New Roman"/>
              <a:cs typeface="Times New Roman"/>
            </a:endParaRPr>
          </a:p>
          <a:p>
            <a:pPr marL="136525">
              <a:lnSpc>
                <a:spcPts val="1010"/>
              </a:lnSpc>
            </a:pPr>
            <a:r>
              <a:rPr dirty="0" sz="850" spc="175" b="1">
                <a:solidFill>
                  <a:srgbClr val="828282"/>
                </a:solidFill>
                <a:latin typeface="Times New Roman"/>
                <a:cs typeface="Times New Roman"/>
              </a:rPr>
              <a:t>tiona</a:t>
            </a:r>
            <a:r>
              <a:rPr dirty="0" sz="850" spc="175" b="1">
                <a:solidFill>
                  <a:srgbClr val="595959"/>
                </a:solidFill>
                <a:latin typeface="Times New Roman"/>
                <a:cs typeface="Times New Roman"/>
              </a:rPr>
              <a:t>l </a:t>
            </a:r>
            <a:r>
              <a:rPr dirty="0" sz="850" spc="175" b="1">
                <a:solidFill>
                  <a:srgbClr val="707070"/>
                </a:solidFill>
                <a:latin typeface="Times New Roman"/>
                <a:cs typeface="Times New Roman"/>
              </a:rPr>
              <a:t>aspirations </a:t>
            </a:r>
            <a:r>
              <a:rPr dirty="0" sz="850" spc="220" b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50" b="1">
                <a:solidFill>
                  <a:srgbClr val="707070"/>
                </a:solidFill>
                <a:latin typeface="Times New Roman"/>
                <a:cs typeface="Times New Roman"/>
              </a:rPr>
              <a:t>parents,. </a:t>
            </a:r>
            <a:r>
              <a:rPr dirty="0" sz="800" spc="50" b="1">
                <a:solidFill>
                  <a:srgbClr val="707070"/>
                </a:solidFill>
                <a:latin typeface="Arial"/>
                <a:cs typeface="Arial"/>
              </a:rPr>
              <a:t>cducati</a:t>
            </a:r>
            <a:r>
              <a:rPr dirty="0" sz="800" spc="50" b="1">
                <a:solidFill>
                  <a:srgbClr val="CACAC8"/>
                </a:solidFill>
                <a:latin typeface="Arial"/>
                <a:cs typeface="Arial"/>
              </a:rPr>
              <a:t>_</a:t>
            </a:r>
            <a:r>
              <a:rPr dirty="0" sz="800" spc="50" b="1">
                <a:solidFill>
                  <a:srgbClr val="707070"/>
                </a:solidFill>
                <a:latin typeface="Arial"/>
                <a:cs typeface="Arial"/>
              </a:rPr>
              <a:t>o</a:t>
            </a:r>
            <a:r>
              <a:rPr dirty="0" sz="800" spc="-25" b="1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800" spc="-180" b="1">
                <a:solidFill>
                  <a:srgbClr val="707070"/>
                </a:solidFill>
                <a:latin typeface="Arial"/>
                <a:cs typeface="Arial"/>
              </a:rPr>
              <a:t>.n,.</a:t>
            </a:r>
            <a:endParaRPr sz="800">
              <a:latin typeface="Arial"/>
              <a:cs typeface="Arial"/>
            </a:endParaRPr>
          </a:p>
          <a:p>
            <a:pPr marL="118110">
              <a:lnSpc>
                <a:spcPts val="980"/>
              </a:lnSpc>
              <a:spcBef>
                <a:spcPts val="40"/>
              </a:spcBef>
            </a:pPr>
            <a:r>
              <a:rPr dirty="0" sz="850" spc="245" i="1">
                <a:solidFill>
                  <a:srgbClr val="707070"/>
                </a:solidFill>
                <a:latin typeface="Times New Roman"/>
                <a:cs typeface="Times New Roman"/>
              </a:rPr>
              <a:t>Journal</a:t>
            </a:r>
            <a:r>
              <a:rPr dirty="0" sz="850" spc="6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850" spc="7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4" i="1">
                <a:solidFill>
                  <a:srgbClr val="707070"/>
                </a:solidFill>
                <a:latin typeface="Times New Roman"/>
                <a:cs typeface="Times New Roman"/>
              </a:rPr>
              <a:t>Substance</a:t>
            </a:r>
            <a:r>
              <a:rPr dirty="0" sz="850" spc="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5" i="1">
                <a:solidFill>
                  <a:srgbClr val="707070"/>
                </a:solidFill>
                <a:latin typeface="Times New Roman"/>
                <a:cs typeface="Times New Roman"/>
              </a:rPr>
              <a:t>Abuse</a:t>
            </a:r>
            <a:r>
              <a:rPr dirty="0" sz="850" spc="7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2(2</a:t>
            </a:r>
            <a:r>
              <a:rPr dirty="0" sz="8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):201</a:t>
            </a:r>
            <a:r>
              <a:rPr dirty="0" sz="850" spc="210">
                <a:solidFill>
                  <a:srgbClr val="9C9C9A"/>
                </a:solidFill>
                <a:latin typeface="Times New Roman"/>
                <a:cs typeface="Times New Roman"/>
              </a:rPr>
              <a:t>-</a:t>
            </a:r>
            <a:r>
              <a:rPr dirty="0" sz="850" spc="210">
                <a:solidFill>
                  <a:srgbClr val="828282"/>
                </a:solidFill>
                <a:latin typeface="Times New Roman"/>
                <a:cs typeface="Times New Roman"/>
              </a:rPr>
              <a:t>2</a:t>
            </a:r>
            <a:r>
              <a:rPr dirty="0" sz="850" spc="18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65">
                <a:solidFill>
                  <a:srgbClr val="828282"/>
                </a:solidFill>
                <a:latin typeface="Times New Roman"/>
                <a:cs typeface="Times New Roman"/>
              </a:rPr>
              <a:t>15.</a:t>
            </a:r>
            <a:endParaRPr sz="850">
              <a:latin typeface="Times New Roman"/>
              <a:cs typeface="Times New Roman"/>
            </a:endParaRPr>
          </a:p>
          <a:p>
            <a:pPr marL="133350">
              <a:lnSpc>
                <a:spcPts val="980"/>
              </a:lnSpc>
            </a:pPr>
            <a:r>
              <a:rPr dirty="0" sz="850" spc="285">
                <a:solidFill>
                  <a:srgbClr val="707070"/>
                </a:solidFill>
                <a:latin typeface="Times New Roman"/>
                <a:cs typeface="Times New Roman"/>
              </a:rPr>
              <a:t>1990.</a:t>
            </a:r>
            <a:endParaRPr sz="850">
              <a:latin typeface="Times New Roman"/>
              <a:cs typeface="Times New Roman"/>
            </a:endParaRPr>
          </a:p>
          <a:p>
            <a:pPr marL="113664" marR="80010" indent="6985">
              <a:lnSpc>
                <a:spcPts val="1000"/>
              </a:lnSpc>
              <a:spcBef>
                <a:spcPts val="465"/>
              </a:spcBef>
            </a:pP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Relationships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bc </a:t>
            </a: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vee </a:t>
            </a:r>
            <a:r>
              <a:rPr dirty="0" sz="850" spc="100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850" spc="100">
                <a:solidFill>
                  <a:srgbClr val="AFAFAF"/>
                </a:solidFill>
                <a:latin typeface="Times New Roman"/>
                <a:cs typeface="Times New Roman"/>
              </a:rPr>
              <a:t>. </a:t>
            </a:r>
            <a:r>
              <a:rPr dirty="0" sz="850" spc="210">
                <a:solidFill>
                  <a:srgbClr val="828282"/>
                </a:solidFill>
                <a:latin typeface="Times New Roman"/>
                <a:cs typeface="Times New Roman"/>
              </a:rPr>
              <a:t>teenages </a:t>
            </a:r>
            <a:r>
              <a:rPr dirty="0" sz="850" spc="145">
                <a:solidFill>
                  <a:srgbClr val="828282"/>
                </a:solidFill>
                <a:latin typeface="Times New Roman"/>
                <a:cs typeface="Times New Roman"/>
              </a:rPr>
              <a:t>moki</a:t>
            </a:r>
            <a:r>
              <a:rPr dirty="0" sz="850" spc="145">
                <a:solidFill>
                  <a:srgbClr val="595959"/>
                </a:solidFill>
                <a:latin typeface="Times New Roman"/>
                <a:cs typeface="Times New Roman"/>
              </a:rPr>
              <a:t>n</a:t>
            </a:r>
            <a:r>
              <a:rPr dirty="0" sz="850" spc="145">
                <a:solidFill>
                  <a:srgbClr val="828282"/>
                </a:solidFill>
                <a:latin typeface="Times New Roman"/>
                <a:cs typeface="Times New Roman"/>
              </a:rPr>
              <a:t>g 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and  </a:t>
            </a:r>
            <a:r>
              <a:rPr dirty="0" sz="800" spc="210" b="1">
                <a:solidFill>
                  <a:srgbClr val="707070"/>
                </a:solidFill>
                <a:latin typeface="Times New Roman"/>
                <a:cs typeface="Times New Roman"/>
              </a:rPr>
              <a:t>attitudes </a:t>
            </a:r>
            <a:r>
              <a:rPr dirty="0" sz="800" spc="65" b="1">
                <a:solidFill>
                  <a:srgbClr val="707070"/>
                </a:solidFill>
                <a:latin typeface="Times New Roman"/>
                <a:cs typeface="Times New Roman"/>
              </a:rPr>
              <a:t>towa.J:"ds </a:t>
            </a:r>
            <a:r>
              <a:rPr dirty="0" sz="950" spc="155" b="1">
                <a:solidFill>
                  <a:srgbClr val="707070"/>
                </a:solidFill>
                <a:latin typeface="Times New Roman"/>
                <a:cs typeface="Times New Roman"/>
              </a:rPr>
              <a:t>wom.en,s </a:t>
            </a:r>
            <a:r>
              <a:rPr dirty="0" sz="800" spc="195" b="1">
                <a:solidFill>
                  <a:srgbClr val="707070"/>
                </a:solidFill>
                <a:latin typeface="Times New Roman"/>
                <a:cs typeface="Times New Roman"/>
              </a:rPr>
              <a:t>rights, </a:t>
            </a:r>
            <a:r>
              <a:rPr dirty="0" sz="800" spc="220" b="1">
                <a:solidFill>
                  <a:srgbClr val="828282"/>
                </a:solidFill>
                <a:latin typeface="Times New Roman"/>
                <a:cs typeface="Times New Roman"/>
              </a:rPr>
              <a:t>sex </a:t>
            </a:r>
            <a:r>
              <a:rPr dirty="0" sz="800" spc="135" b="1">
                <a:solidFill>
                  <a:srgbClr val="707070"/>
                </a:solidFill>
                <a:latin typeface="Times New Roman"/>
                <a:cs typeface="Times New Roman"/>
              </a:rPr>
              <a:t>roles., 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marriage 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05">
                <a:solidFill>
                  <a:srgbClr val="707070"/>
                </a:solidFill>
                <a:latin typeface="Times New Roman"/>
                <a:cs typeface="Times New Roman"/>
              </a:rPr>
              <a:t>trun.iJy. </a:t>
            </a:r>
            <a:r>
              <a:rPr dirty="0" sz="850" spc="285" i="1">
                <a:solidFill>
                  <a:srgbClr val="707070"/>
                </a:solidFill>
                <a:latin typeface="Times New Roman"/>
                <a:cs typeface="Times New Roman"/>
              </a:rPr>
              <a:t>Wo,nen </a:t>
            </a:r>
            <a:r>
              <a:rPr dirty="0" sz="850" spc="280" i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70" i="1">
                <a:solidFill>
                  <a:srgbClr val="828282"/>
                </a:solidFill>
                <a:latin typeface="Times New Roman"/>
                <a:cs typeface="Times New Roman"/>
              </a:rPr>
              <a:t>Heatt:h  </a:t>
            </a:r>
            <a:r>
              <a:rPr dirty="0" sz="850" spc="285">
                <a:solidFill>
                  <a:srgbClr val="707070"/>
                </a:solidFill>
                <a:latin typeface="Times New Roman"/>
                <a:cs typeface="Times New Roman"/>
              </a:rPr>
              <a:t>16(314):23-46.</a:t>
            </a:r>
            <a:r>
              <a:rPr dirty="0" sz="850" spc="-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-1990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(with 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Ingrid</a:t>
            </a:r>
            <a:endParaRPr sz="850">
              <a:latin typeface="Times New Roman"/>
              <a:cs typeface="Times New Roman"/>
            </a:endParaRPr>
          </a:p>
          <a:p>
            <a:pPr marL="113664">
              <a:lnSpc>
                <a:spcPts val="960"/>
              </a:lnSpc>
            </a:pPr>
            <a:r>
              <a:rPr dirty="0" sz="850" spc="65">
                <a:solidFill>
                  <a:srgbClr val="707070"/>
                </a:solidFill>
                <a:latin typeface="Times New Roman"/>
                <a:cs typeface="Times New Roman"/>
              </a:rPr>
              <a:t>VITaldt-011).</a:t>
            </a:r>
            <a:endParaRPr sz="850">
              <a:latin typeface="Times New Roman"/>
              <a:cs typeface="Times New Roman"/>
            </a:endParaRPr>
          </a:p>
          <a:p>
            <a:pPr marL="118745">
              <a:lnSpc>
                <a:spcPts val="1010"/>
              </a:lnSpc>
              <a:spcBef>
                <a:spcPts val="415"/>
              </a:spcBef>
            </a:pPr>
            <a:r>
              <a:rPr dirty="0" sz="850" spc="114">
                <a:solidFill>
                  <a:srgbClr val="828282"/>
                </a:solidFill>
                <a:latin typeface="Times New Roman"/>
                <a:cs typeface="Times New Roman"/>
              </a:rPr>
              <a:t>G</a:t>
            </a:r>
            <a:r>
              <a:rPr dirty="0" sz="850" spc="4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70">
                <a:solidFill>
                  <a:srgbClr val="828282"/>
                </a:solidFill>
                <a:latin typeface="Times New Roman"/>
                <a:cs typeface="Times New Roman"/>
              </a:rPr>
              <a:t>e</a:t>
            </a:r>
            <a:r>
              <a:rPr dirty="0" sz="850" spc="-8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80">
                <a:solidFill>
                  <a:srgbClr val="595959"/>
                </a:solidFill>
                <a:latin typeface="Times New Roman"/>
                <a:cs typeface="Times New Roman"/>
              </a:rPr>
              <a:t>nd</a:t>
            </a:r>
            <a:r>
              <a:rPr dirty="0" sz="850" spc="2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7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850" spc="-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595959"/>
                </a:solidFill>
                <a:latin typeface="Times New Roman"/>
                <a:cs typeface="Times New Roman"/>
              </a:rPr>
              <a:t>1·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differences</a:t>
            </a:r>
            <a:r>
              <a:rPr dirty="0" sz="8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850" spc="1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teenage</a:t>
            </a:r>
            <a:r>
              <a:rPr dirty="0" sz="8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s1noking.</a:t>
            </a:r>
            <a:endParaRPr sz="850">
              <a:latin typeface="Times New Roman"/>
              <a:cs typeface="Times New Roman"/>
            </a:endParaRPr>
          </a:p>
          <a:p>
            <a:pPr marL="133350">
              <a:lnSpc>
                <a:spcPts val="1010"/>
              </a:lnSpc>
            </a:pPr>
            <a:r>
              <a:rPr dirty="0" sz="850" spc="270" i="1">
                <a:solidFill>
                  <a:srgbClr val="707070"/>
                </a:solidFill>
                <a:latin typeface="Times New Roman"/>
                <a:cs typeface="Times New Roman"/>
              </a:rPr>
              <a:t>Wo,ncn</a:t>
            </a:r>
            <a:r>
              <a:rPr dirty="0" sz="850" spc="-6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00" spc="275" i="1">
                <a:solidFill>
                  <a:srgbClr val="707070"/>
                </a:solidFill>
                <a:latin typeface="Arial"/>
                <a:cs typeface="Arial"/>
              </a:rPr>
              <a:t>and</a:t>
            </a:r>
            <a:r>
              <a:rPr dirty="0" sz="800" spc="135" i="1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850" spc="260" i="1">
                <a:solidFill>
                  <a:srgbClr val="707070"/>
                </a:solidFill>
                <a:latin typeface="Times New Roman"/>
                <a:cs typeface="Times New Roman"/>
              </a:rPr>
              <a:t>Health</a:t>
            </a:r>
            <a:r>
              <a:rPr dirty="0" sz="8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707070"/>
                </a:solidFill>
                <a:latin typeface="Times New Roman"/>
                <a:cs typeface="Times New Roman"/>
              </a:rPr>
              <a:t>17(2):65-90.</a:t>
            </a:r>
            <a:r>
              <a:rPr dirty="0" sz="8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99695">
              <a:lnSpc>
                <a:spcPts val="1010"/>
              </a:lnSpc>
              <a:spcBef>
                <a:spcPts val="415"/>
              </a:spcBef>
            </a:pP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St:artdardization.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850" spc="195" i="1">
                <a:solidFill>
                  <a:srgbClr val="707070"/>
                </a:solidFill>
                <a:latin typeface="Times New Roman"/>
                <a:cs typeface="Times New Roman"/>
              </a:rPr>
              <a:t>Encyclopedia </a:t>
            </a:r>
            <a:r>
              <a:rPr dirty="0" sz="850" spc="170" i="1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850" spc="-2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40" i="1">
                <a:solidFill>
                  <a:srgbClr val="828282"/>
                </a:solidFill>
                <a:latin typeface="Times New Roman"/>
                <a:cs typeface="Times New Roman"/>
              </a:rPr>
              <a:t>Soci</a:t>
            </a:r>
            <a:r>
              <a:rPr dirty="0" sz="850" spc="140" i="1">
                <a:solidFill>
                  <a:srgbClr val="595959"/>
                </a:solidFill>
                <a:latin typeface="Times New Roman"/>
                <a:cs typeface="Times New Roman"/>
              </a:rPr>
              <a:t>ology</a:t>
            </a:r>
            <a:r>
              <a:rPr dirty="0" sz="850" spc="140" i="1">
                <a:solidFill>
                  <a:srgbClr val="828282"/>
                </a:solidFill>
                <a:latin typeface="Times New Roman"/>
                <a:cs typeface="Times New Roman"/>
              </a:rPr>
              <a:t>,</a:t>
            </a:r>
            <a:endParaRPr sz="850">
              <a:latin typeface="Times New Roman"/>
              <a:cs typeface="Times New Roman"/>
            </a:endParaRPr>
          </a:p>
          <a:p>
            <a:pPr marL="105410">
              <a:lnSpc>
                <a:spcPts val="1000"/>
              </a:lnSpc>
            </a:pPr>
            <a:r>
              <a:rPr dirty="0" sz="850" spc="235">
                <a:solidFill>
                  <a:srgbClr val="828282"/>
                </a:solidFill>
                <a:latin typeface="Times New Roman"/>
                <a:cs typeface="Times New Roman"/>
              </a:rPr>
              <a:t>Vol.</a:t>
            </a:r>
            <a:r>
              <a:rPr dirty="0" sz="850" spc="7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4,</a:t>
            </a:r>
            <a:r>
              <a:rPr dirty="0" sz="850" spc="2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pp.</a:t>
            </a:r>
            <a:r>
              <a:rPr dirty="0" sz="8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95">
                <a:solidFill>
                  <a:srgbClr val="707070"/>
                </a:solidFill>
                <a:latin typeface="Times New Roman"/>
                <a:cs typeface="Times New Roman"/>
              </a:rPr>
              <a:t>20</a:t>
            </a:r>
            <a:r>
              <a:rPr dirty="0" sz="8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50-20</a:t>
            </a:r>
            <a:r>
              <a:rPr dirty="0" sz="85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54</a:t>
            </a:r>
            <a:r>
              <a:rPr dirty="0" sz="850" spc="25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dirty="0" sz="850" spc="19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340">
                <a:solidFill>
                  <a:srgbClr val="707070"/>
                </a:solidFill>
                <a:latin typeface="Times New Roman"/>
                <a:cs typeface="Times New Roman"/>
              </a:rPr>
              <a:t>New</a:t>
            </a:r>
            <a:endParaRPr sz="850">
              <a:latin typeface="Times New Roman"/>
              <a:cs typeface="Times New Roman"/>
            </a:endParaRPr>
          </a:p>
          <a:p>
            <a:pPr marL="113664">
              <a:lnSpc>
                <a:spcPts val="1010"/>
              </a:lnSpc>
            </a:pPr>
            <a:r>
              <a:rPr dirty="0" sz="850" spc="-65">
                <a:solidFill>
                  <a:srgbClr val="707070"/>
                </a:solidFill>
                <a:latin typeface="Times New Roman"/>
                <a:cs typeface="Times New Roman"/>
              </a:rPr>
              <a:t>Yo&lt;k</a:t>
            </a:r>
            <a:r>
              <a:rPr dirty="0" sz="850" spc="-65">
                <a:solidFill>
                  <a:srgbClr val="3A3A3A"/>
                </a:solidFill>
                <a:latin typeface="Times New Roman"/>
                <a:cs typeface="Times New Roman"/>
              </a:rPr>
              <a:t>· </a:t>
            </a:r>
            <a:r>
              <a:rPr dirty="0" sz="850" spc="-15">
                <a:solidFill>
                  <a:srgbClr val="707070"/>
                </a:solidFill>
                <a:latin typeface="Times New Roman"/>
                <a:cs typeface="Times New Roman"/>
              </a:rPr>
              <a:t>: </a:t>
            </a:r>
            <a:r>
              <a:rPr dirty="0" sz="850" spc="-40">
                <a:solidFill>
                  <a:srgbClr val="707070"/>
                </a:solidFill>
                <a:latin typeface="Times New Roman"/>
                <a:cs typeface="Times New Roman"/>
              </a:rPr>
              <a:t>M </a:t>
            </a:r>
            <a:r>
              <a:rPr dirty="0" sz="850" spc="-20">
                <a:solidFill>
                  <a:srgbClr val="707070"/>
                </a:solidFill>
                <a:latin typeface="Times New Roman"/>
                <a:cs typeface="Times New Roman"/>
              </a:rPr>
              <a:t>a c </a:t>
            </a:r>
            <a:r>
              <a:rPr dirty="0" sz="850" spc="-30">
                <a:solidFill>
                  <a:srgbClr val="707070"/>
                </a:solidFill>
                <a:latin typeface="Times New Roman"/>
                <a:cs typeface="Times New Roman"/>
              </a:rPr>
              <a:t>Mi </a:t>
            </a:r>
            <a:r>
              <a:rPr dirty="0" sz="850" spc="-15">
                <a:solidFill>
                  <a:srgbClr val="3A3A3A"/>
                </a:solidFill>
                <a:latin typeface="Times New Roman"/>
                <a:cs typeface="Times New Roman"/>
              </a:rPr>
              <a:t>ll </a:t>
            </a:r>
            <a:r>
              <a:rPr dirty="0" sz="850" spc="-20">
                <a:solidFill>
                  <a:srgbClr val="707070"/>
                </a:solidFill>
                <a:latin typeface="Times New Roman"/>
                <a:cs typeface="Times New Roman"/>
              </a:rPr>
              <a:t>a n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Publishing </a:t>
            </a:r>
            <a:r>
              <a:rPr dirty="0" sz="850" spc="320">
                <a:solidFill>
                  <a:srgbClr val="707070"/>
                </a:solidFill>
                <a:latin typeface="Times New Roman"/>
                <a:cs typeface="Times New Roman"/>
              </a:rPr>
              <a:t>Co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mpany</a:t>
            </a:r>
            <a:r>
              <a:rPr dirty="0" sz="850" spc="254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dirty="0" sz="850" spc="114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850">
              <a:latin typeface="Times New Roman"/>
              <a:cs typeface="Times New Roman"/>
            </a:endParaRPr>
          </a:p>
          <a:p>
            <a:pPr marL="103505">
              <a:lnSpc>
                <a:spcPts val="1285"/>
              </a:lnSpc>
              <a:spcBef>
                <a:spcPts val="165"/>
              </a:spcBef>
            </a:pPr>
            <a:r>
              <a:rPr dirty="0" sz="850" spc="34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8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828282"/>
                </a:solidFill>
                <a:latin typeface="Times New Roman"/>
                <a:cs typeface="Times New Roman"/>
              </a:rPr>
              <a:t>effects</a:t>
            </a:r>
            <a:r>
              <a:rPr dirty="0" sz="850" spc="10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of"attitudes </a:t>
            </a:r>
            <a:r>
              <a:rPr dirty="0" sz="850" spc="160">
                <a:solidFill>
                  <a:srgbClr val="707070"/>
                </a:solidFill>
                <a:latin typeface="Times New Roman"/>
                <a:cs typeface="Times New Roman"/>
              </a:rPr>
              <a:t>to,va.rds</a:t>
            </a:r>
            <a:r>
              <a:rPr dirty="0" sz="850" spc="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family</a:t>
            </a:r>
            <a:r>
              <a:rPr dirty="0" sz="8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110">
                <a:solidFill>
                  <a:srgbClr val="707070"/>
                </a:solidFill>
                <a:latin typeface="Arial"/>
                <a:cs typeface="Arial"/>
              </a:rPr>
              <a:t>lite</a:t>
            </a:r>
            <a:endParaRPr sz="1100">
              <a:latin typeface="Arial"/>
              <a:cs typeface="Arial"/>
            </a:endParaRPr>
          </a:p>
          <a:p>
            <a:pPr marL="86360" marR="193040" indent="15875">
              <a:lnSpc>
                <a:spcPts val="1000"/>
              </a:lnSpc>
              <a:spcBef>
                <a:spcPts val="15"/>
              </a:spcBef>
            </a:pPr>
            <a:r>
              <a:rPr dirty="0" sz="850" spc="13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40">
                <a:solidFill>
                  <a:srgbClr val="828282"/>
                </a:solidFill>
                <a:latin typeface="Times New Roman"/>
                <a:cs typeface="Times New Roman"/>
              </a:rPr>
              <a:t>g </a:t>
            </a:r>
            <a:r>
              <a:rPr dirty="0" sz="850" spc="-5">
                <a:solidFill>
                  <a:srgbClr val="828282"/>
                </a:solidFill>
                <a:latin typeface="Times New Roman"/>
                <a:cs typeface="Times New Roman"/>
              </a:rPr>
              <a:t>e,-</a:t>
            </a:r>
            <a:r>
              <a:rPr dirty="0" sz="850" spc="-5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dirty="0" sz="850" spc="-5">
                <a:solidFill>
                  <a:srgbClr val="828282"/>
                </a:solidFill>
                <a:latin typeface="Times New Roman"/>
                <a:cs typeface="Times New Roman"/>
              </a:rPr>
              <a:t>, </a:t>
            </a:r>
            <a:r>
              <a:rPr dirty="0" sz="850" spc="105">
                <a:solidFill>
                  <a:srgbClr val="595959"/>
                </a:solidFill>
                <a:latin typeface="Times New Roman"/>
                <a:cs typeface="Times New Roman"/>
              </a:rPr>
              <a:t>er </a:t>
            </a: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roles </a:t>
            </a:r>
            <a:r>
              <a:rPr dirty="0" sz="850" spc="28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850" spc="160">
                <a:solidFill>
                  <a:srgbClr val="595959"/>
                </a:solidFill>
                <a:latin typeface="Times New Roman"/>
                <a:cs typeface="Times New Roman"/>
              </a:rPr>
              <a:t>n </a:t>
            </a:r>
            <a:r>
              <a:rPr dirty="0" sz="850" spc="105">
                <a:solidFill>
                  <a:srgbClr val="595959"/>
                </a:solidFill>
                <a:latin typeface="Times New Roman"/>
                <a:cs typeface="Times New Roman"/>
              </a:rPr>
              <a:t>arit:aJ </a:t>
            </a:r>
            <a:r>
              <a:rPr dirty="0" sz="850" spc="180">
                <a:solidFill>
                  <a:srgbClr val="828282"/>
                </a:solidFill>
                <a:latin typeface="Times New Roman"/>
                <a:cs typeface="Times New Roman"/>
              </a:rPr>
              <a:t>satisfuction.  </a:t>
            </a:r>
            <a:r>
              <a:rPr dirty="0" sz="850" spc="220" i="1">
                <a:solidFill>
                  <a:srgbClr val="707070"/>
                </a:solidFill>
                <a:latin typeface="Times New Roman"/>
                <a:cs typeface="Times New Roman"/>
              </a:rPr>
              <a:t>Jo,</a:t>
            </a:r>
            <a:r>
              <a:rPr dirty="0" sz="850" spc="1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9" i="1">
                <a:solidFill>
                  <a:srgbClr val="707070"/>
                </a:solidFill>
                <a:latin typeface="Times New Roman"/>
                <a:cs typeface="Times New Roman"/>
              </a:rPr>
              <a:t>rnat</a:t>
            </a:r>
            <a:r>
              <a:rPr dirty="0" sz="850" spc="1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595959"/>
                </a:solidFill>
                <a:latin typeface="Times New Roman"/>
                <a:cs typeface="Times New Roman"/>
              </a:rPr>
              <a:t>of</a:t>
            </a:r>
            <a:r>
              <a:rPr dirty="0" sz="850" spc="-25" i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00" i="1">
                <a:solidFill>
                  <a:srgbClr val="707070"/>
                </a:solidFill>
                <a:latin typeface="Times New Roman"/>
                <a:cs typeface="Times New Roman"/>
              </a:rPr>
              <a:t>Fa..nil;y</a:t>
            </a:r>
            <a:r>
              <a:rPr dirty="0" sz="850" spc="12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45" i="1">
                <a:solidFill>
                  <a:srgbClr val="707070"/>
                </a:solidFill>
                <a:latin typeface="Times New Roman"/>
                <a:cs typeface="Times New Roman"/>
              </a:rPr>
              <a:t>Issues,</a:t>
            </a:r>
            <a:r>
              <a:rPr dirty="0" sz="850" spc="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fo,:-tbcorning</a:t>
            </a:r>
            <a:r>
              <a:rPr dirty="0" sz="8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90">
                <a:solidFill>
                  <a:srgbClr val="707070"/>
                </a:solidFill>
                <a:latin typeface="Times New Roman"/>
                <a:cs typeface="Times New Roman"/>
              </a:rPr>
              <a:t>(vvid-i  </a:t>
            </a:r>
            <a:r>
              <a:rPr dirty="0" sz="850" spc="245">
                <a:solidFill>
                  <a:srgbClr val="828282"/>
                </a:solidFill>
                <a:latin typeface="Times New Roman"/>
                <a:cs typeface="Times New Roman"/>
              </a:rPr>
              <a:t>Ti.nothy </a:t>
            </a:r>
            <a:r>
              <a:rPr dirty="0" sz="850" spc="195">
                <a:solidFill>
                  <a:srgbClr val="595959"/>
                </a:solidFill>
                <a:latin typeface="Times New Roman"/>
                <a:cs typeface="Times New Roman"/>
              </a:rPr>
              <a:t>J</a:t>
            </a:r>
            <a:r>
              <a:rPr dirty="0" sz="850" spc="195">
                <a:solidFill>
                  <a:srgbClr val="828282"/>
                </a:solidFill>
                <a:latin typeface="Times New Roman"/>
                <a:cs typeface="Times New Roman"/>
              </a:rPr>
              <a:t>.</a:t>
            </a:r>
            <a:r>
              <a:rPr dirty="0" sz="850" spc="-4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Bib</a:t>
            </a:r>
            <a:r>
              <a:rPr dirty="0" sz="850" spc="155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a:rz)</a:t>
            </a:r>
            <a:r>
              <a:rPr dirty="0" sz="850" spc="155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315"/>
              </a:spcBef>
            </a:pPr>
            <a:r>
              <a:rPr dirty="0" sz="850" spc="210" b="1">
                <a:solidFill>
                  <a:srgbClr val="595959"/>
                </a:solidFill>
                <a:latin typeface="Times New Roman"/>
                <a:cs typeface="Times New Roman"/>
              </a:rPr>
              <a:t>:Jonathan</a:t>
            </a:r>
            <a:r>
              <a:rPr dirty="0" sz="850" spc="50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20" b="1">
                <a:solidFill>
                  <a:srgbClr val="707070"/>
                </a:solidFill>
                <a:latin typeface="Times New Roman"/>
                <a:cs typeface="Times New Roman"/>
              </a:rPr>
              <a:t>.Mayer</a:t>
            </a:r>
            <a:endParaRPr sz="850">
              <a:latin typeface="Times New Roman"/>
              <a:cs typeface="Times New Roman"/>
            </a:endParaRPr>
          </a:p>
          <a:p>
            <a:pPr marL="87630" marR="90805">
              <a:lnSpc>
                <a:spcPct val="99900"/>
              </a:lnSpc>
              <a:spcBef>
                <a:spcPts val="415"/>
              </a:spcBef>
            </a:pPr>
            <a:r>
              <a:rPr dirty="0" sz="850" spc="215">
                <a:solidFill>
                  <a:srgbClr val="828282"/>
                </a:solidFill>
                <a:latin typeface="Times New Roman"/>
                <a:cs typeface="Times New Roman"/>
              </a:rPr>
              <a:t>The 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cenu</a:t>
            </a:r>
            <a:r>
              <a:rPr dirty="0" sz="850" spc="175">
                <a:solidFill>
                  <a:srgbClr val="3A3A3A"/>
                </a:solidFill>
                <a:latin typeface="Times New Roman"/>
                <a:cs typeface="Times New Roman"/>
              </a:rPr>
              <a:t>·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alicy of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medical </a:t>
            </a:r>
            <a:r>
              <a:rPr dirty="0" sz="850" spc="265">
                <a:solidFill>
                  <a:srgbClr val="707070"/>
                </a:solidFill>
                <a:latin typeface="Times New Roman"/>
                <a:cs typeface="Times New Roman"/>
              </a:rPr>
              <a:t>geography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to  </a:t>
            </a:r>
            <a:r>
              <a:rPr dirty="0" sz="850" spc="315">
                <a:solidFill>
                  <a:srgbClr val="707070"/>
                </a:solidFill>
                <a:latin typeface="Times New Roman"/>
                <a:cs typeface="Times New Roman"/>
              </a:rPr>
              <a:t>human </a:t>
            </a: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geography: </a:t>
            </a: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ttaclitions </a:t>
            </a:r>
            <a:r>
              <a:rPr dirty="0" sz="850" spc="160">
                <a:solidFill>
                  <a:srgbClr val="707070"/>
                </a:solidFill>
                <a:latin typeface="Times New Roman"/>
                <a:cs typeface="Times New Roman"/>
              </a:rPr>
              <a:t>0£g 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eo</a:t>
            </a:r>
            <a:r>
              <a:rPr dirty="0" sz="850" spc="260">
                <a:solidFill>
                  <a:srgbClr val="9C9C9A"/>
                </a:solidFill>
                <a:latin typeface="Times New Roman"/>
                <a:cs typeface="Times New Roman"/>
              </a:rPr>
              <a:t>­ 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graphical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45">
                <a:solidFill>
                  <a:srgbClr val="595959"/>
                </a:solidFill>
                <a:latin typeface="Times New Roman"/>
                <a:cs typeface="Times New Roman"/>
              </a:rPr>
              <a:t>rn</a:t>
            </a:r>
            <a:r>
              <a:rPr dirty="0" sz="850" spc="145">
                <a:solidFill>
                  <a:srgbClr val="828282"/>
                </a:solidFill>
                <a:latin typeface="Times New Roman"/>
                <a:cs typeface="Times New Roman"/>
              </a:rPr>
              <a:t>ed.ical </a:t>
            </a:r>
            <a:r>
              <a:rPr dirty="0" sz="850" spc="220">
                <a:solidFill>
                  <a:srgbClr val="828282"/>
                </a:solidFill>
                <a:latin typeface="Times New Roman"/>
                <a:cs typeface="Times New Roman"/>
              </a:rPr>
              <a:t>geographicalt </a:t>
            </a:r>
            <a:r>
              <a:rPr dirty="0" sz="850" spc="260">
                <a:solidFill>
                  <a:srgbClr val="595959"/>
                </a:solidFill>
                <a:latin typeface="Times New Roman"/>
                <a:cs typeface="Times New Roman"/>
              </a:rPr>
              <a:t>h </a:t>
            </a:r>
            <a:r>
              <a:rPr dirty="0" sz="850" spc="10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dirty="0" sz="850" spc="10">
                <a:solidFill>
                  <a:srgbClr val="828282"/>
                </a:solidFill>
                <a:latin typeface="Times New Roman"/>
                <a:cs typeface="Times New Roman"/>
              </a:rPr>
              <a:t>l.1hgt </a:t>
            </a:r>
            <a:r>
              <a:rPr dirty="0" sz="850" spc="15">
                <a:solidFill>
                  <a:srgbClr val="828282"/>
                </a:solidFill>
                <a:latin typeface="Times New Roman"/>
                <a:cs typeface="Times New Roman"/>
              </a:rPr>
              <a:t>.  </a:t>
            </a:r>
            <a:r>
              <a:rPr dirty="0" sz="850" spc="390" i="1">
                <a:solidFill>
                  <a:srgbClr val="707070"/>
                </a:solidFill>
                <a:latin typeface="Times New Roman"/>
                <a:cs typeface="Times New Roman"/>
              </a:rPr>
              <a:t>NORSK</a:t>
            </a:r>
            <a:r>
              <a:rPr dirty="0" sz="850" spc="13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50" i="1">
                <a:solidFill>
                  <a:srgbClr val="707070"/>
                </a:solidFill>
                <a:latin typeface="Times New Roman"/>
                <a:cs typeface="Times New Roman"/>
              </a:rPr>
              <a:t>GEOGR.</a:t>
            </a:r>
            <a:r>
              <a:rPr dirty="0" sz="850" spc="2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75" i="1">
                <a:solidFill>
                  <a:srgbClr val="828282"/>
                </a:solidFill>
                <a:latin typeface="Times New Roman"/>
                <a:cs typeface="Times New Roman"/>
              </a:rPr>
              <a:t>TIDSSICR</a:t>
            </a:r>
            <a:r>
              <a:rPr dirty="0" sz="850" spc="275">
                <a:solidFill>
                  <a:srgbClr val="707070"/>
                </a:solidFill>
                <a:latin typeface="Times New Roman"/>
                <a:cs typeface="Times New Roman"/>
              </a:rPr>
              <a:t>44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:175</a:t>
            </a:r>
            <a:r>
              <a:rPr dirty="0" sz="850" spc="235">
                <a:solidFill>
                  <a:srgbClr val="9C9C9A"/>
                </a:solidFill>
                <a:latin typeface="Times New Roman"/>
                <a:cs typeface="Times New Roman"/>
              </a:rPr>
              <a:t>-</a:t>
            </a:r>
            <a:r>
              <a:rPr dirty="0" sz="850" spc="-5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850" spc="285">
                <a:solidFill>
                  <a:srgbClr val="707070"/>
                </a:solidFill>
                <a:latin typeface="Times New Roman"/>
                <a:cs typeface="Times New Roman"/>
              </a:rPr>
              <a:t>187</a:t>
            </a:r>
            <a:r>
              <a:rPr dirty="0" sz="850" spc="-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86360">
              <a:lnSpc>
                <a:spcPts val="935"/>
              </a:lnSpc>
            </a:pPr>
            <a:r>
              <a:rPr dirty="0" sz="850" spc="300">
                <a:solidFill>
                  <a:srgbClr val="595959"/>
                </a:solidFill>
                <a:latin typeface="Times New Roman"/>
                <a:cs typeface="Times New Roman"/>
              </a:rPr>
              <a:t>1990.</a:t>
            </a:r>
            <a:endParaRPr sz="850">
              <a:latin typeface="Times New Roman"/>
              <a:cs typeface="Times New Roman"/>
            </a:endParaRPr>
          </a:p>
          <a:p>
            <a:pPr marL="83185" marR="90805" indent="-2540">
              <a:lnSpc>
                <a:spcPts val="1000"/>
              </a:lnSpc>
              <a:spcBef>
                <a:spcPts val="465"/>
              </a:spcBef>
            </a:pP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Medical</a:t>
            </a:r>
            <a:r>
              <a:rPr dirty="0" sz="850" spc="175">
                <a:solidFill>
                  <a:srgbClr val="CACAC8"/>
                </a:solidFill>
                <a:latin typeface="Times New Roman"/>
                <a:cs typeface="Times New Roman"/>
              </a:rPr>
              <a:t>.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geography </a:t>
            </a:r>
            <a:r>
              <a:rPr dirty="0" sz="850" spc="225">
                <a:solidFill>
                  <a:srgbClr val="828282"/>
                </a:solidFill>
                <a:latin typeface="Times New Roman"/>
                <a:cs typeface="Times New Roman"/>
              </a:rPr>
              <a:t>as </a:t>
            </a:r>
            <a:r>
              <a:rPr dirty="0" sz="850" spc="240">
                <a:solidFill>
                  <a:srgbClr val="828282"/>
                </a:solidFill>
                <a:latin typeface="Times New Roman"/>
                <a:cs typeface="Times New Roman"/>
              </a:rPr>
              <a:t>a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public </a:t>
            </a: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health </a:t>
            </a: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disci</a:t>
            </a:r>
            <a:r>
              <a:rPr dirty="0" sz="850" spc="170">
                <a:solidFill>
                  <a:srgbClr val="AFAFAF"/>
                </a:solidFill>
                <a:latin typeface="Times New Roman"/>
                <a:cs typeface="Times New Roman"/>
              </a:rPr>
              <a:t>­ 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pline.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45" i="1">
                <a:solidFill>
                  <a:srgbClr val="707070"/>
                </a:solidFill>
                <a:latin typeface="Times New Roman"/>
                <a:cs typeface="Times New Roman"/>
              </a:rPr>
              <a:t>'Washing-eqn</a:t>
            </a:r>
            <a:r>
              <a:rPr dirty="0" sz="850" spc="15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07070"/>
                </a:solidFill>
                <a:latin typeface="Times New Roman"/>
                <a:cs typeface="Times New Roman"/>
              </a:rPr>
              <a:t>Public</a:t>
            </a:r>
            <a:r>
              <a:rPr dirty="0" sz="850" spc="3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25" i="1">
                <a:solidFill>
                  <a:srgbClr val="707070"/>
                </a:solidFill>
                <a:latin typeface="Times New Roman"/>
                <a:cs typeface="Times New Roman"/>
              </a:rPr>
              <a:t>Hen.lr.h</a:t>
            </a:r>
            <a:r>
              <a:rPr dirty="0" sz="850" spc="2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5" i="1">
                <a:solidFill>
                  <a:srgbClr val="707070"/>
                </a:solidFill>
                <a:latin typeface="Times New Roman"/>
                <a:cs typeface="Times New Roman"/>
              </a:rPr>
              <a:t>9</a:t>
            </a:r>
            <a:r>
              <a:rPr dirty="0" sz="850" spc="-8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20">
                <a:solidFill>
                  <a:srgbClr val="707070"/>
                </a:solidFill>
                <a:latin typeface="Times New Roman"/>
                <a:cs typeface="Times New Roman"/>
              </a:rPr>
              <a:t>/1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0">
                <a:solidFill>
                  <a:srgbClr val="595959"/>
                </a:solidFill>
                <a:latin typeface="Times New Roman"/>
                <a:cs typeface="Times New Roman"/>
              </a:rPr>
              <a:t>:19</a:t>
            </a:r>
            <a:r>
              <a:rPr dirty="0" sz="850" spc="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40">
                <a:solidFill>
                  <a:srgbClr val="AFAFAF"/>
                </a:solidFill>
                <a:latin typeface="Times New Roman"/>
                <a:cs typeface="Times New Roman"/>
              </a:rPr>
              <a:t>-</a:t>
            </a:r>
            <a:r>
              <a:rPr dirty="0" sz="850" spc="140">
                <a:solidFill>
                  <a:srgbClr val="707070"/>
                </a:solidFill>
                <a:latin typeface="Times New Roman"/>
                <a:cs typeface="Times New Roman"/>
              </a:rPr>
              <a:t>2</a:t>
            </a:r>
            <a:r>
              <a:rPr dirty="0" sz="85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1</a:t>
            </a:r>
            <a:r>
              <a:rPr dirty="0" sz="8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81915">
              <a:lnSpc>
                <a:spcPts val="965"/>
              </a:lnSpc>
            </a:pPr>
            <a:r>
              <a:rPr dirty="0" sz="850" spc="70">
                <a:solidFill>
                  <a:srgbClr val="707070"/>
                </a:solidFill>
                <a:latin typeface="Times New Roman"/>
                <a:cs typeface="Times New Roman"/>
              </a:rPr>
              <a:t>VIT.intcr</a:t>
            </a:r>
            <a:r>
              <a:rPr dirty="0" sz="85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828282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68580">
              <a:lnSpc>
                <a:spcPts val="1065"/>
              </a:lnSpc>
              <a:spcBef>
                <a:spcPts val="365"/>
              </a:spcBef>
            </a:pP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Small</a:t>
            </a:r>
            <a:r>
              <a:rPr dirty="0" sz="8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area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analysis</a:t>
            </a:r>
            <a:r>
              <a:rPr dirty="0" sz="8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50" i="1">
                <a:solidFill>
                  <a:srgbClr val="707070"/>
                </a:solidFill>
                <a:latin typeface="Times New Roman"/>
                <a:cs typeface="Times New Roman"/>
              </a:rPr>
              <a:t>0£</a:t>
            </a:r>
            <a:r>
              <a:rPr dirty="0" sz="900" spc="-1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su,:gery</a:t>
            </a:r>
            <a:r>
              <a:rPr dirty="0" sz="8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00" spc="204" i="1">
                <a:solidFill>
                  <a:srgbClr val="707070"/>
                </a:solidFill>
                <a:latin typeface="Arial"/>
                <a:cs typeface="Arial"/>
              </a:rPr>
              <a:t>£or</a:t>
            </a:r>
            <a:r>
              <a:rPr dirty="0" sz="800" spc="-80" i="1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low</a:t>
            </a:r>
            <a:r>
              <a:rPr dirty="0" sz="850" spc="3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bac.k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dirty="0" sz="850" spc="160">
                <a:solidFill>
                  <a:srgbClr val="828282"/>
                </a:solidFill>
                <a:latin typeface="Times New Roman"/>
                <a:cs typeface="Times New Roman"/>
              </a:rPr>
              <a:t>p</a:t>
            </a:r>
            <a:r>
              <a:rPr dirty="0" sz="850" spc="40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25">
                <a:solidFill>
                  <a:srgbClr val="828282"/>
                </a:solidFill>
                <a:latin typeface="Times New Roman"/>
                <a:cs typeface="Times New Roman"/>
              </a:rPr>
              <a:t>ain</a:t>
            </a:r>
            <a:r>
              <a:rPr dirty="0" sz="850" spc="5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80">
                <a:solidFill>
                  <a:srgbClr val="9C9C9A"/>
                </a:solidFill>
                <a:latin typeface="Times New Roman"/>
                <a:cs typeface="Times New Roman"/>
              </a:rPr>
              <a:t>.</a:t>
            </a:r>
            <a:r>
              <a:rPr dirty="0" sz="850" spc="229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850" spc="320" i="1">
                <a:solidFill>
                  <a:srgbClr val="707070"/>
                </a:solidFill>
                <a:latin typeface="Times New Roman"/>
                <a:cs typeface="Times New Roman"/>
              </a:rPr>
              <a:t>SPINE</a:t>
            </a:r>
            <a:r>
              <a:rPr dirty="0" sz="850" spc="6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707070"/>
                </a:solidFill>
                <a:latin typeface="Times New Roman"/>
                <a:cs typeface="Times New Roman"/>
              </a:rPr>
              <a:t>17,575</a:t>
            </a:r>
            <a:r>
              <a:rPr dirty="0" sz="850" spc="270">
                <a:solidFill>
                  <a:srgbClr val="9C9C9A"/>
                </a:solidFill>
                <a:latin typeface="Times New Roman"/>
                <a:cs typeface="Times New Roman"/>
              </a:rPr>
              <a:t>-</a:t>
            </a:r>
            <a:r>
              <a:rPr dirty="0" sz="850" spc="-15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58</a:t>
            </a:r>
            <a:r>
              <a:rPr dirty="0" sz="85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828282"/>
                </a:solidFill>
                <a:latin typeface="Times New Roman"/>
                <a:cs typeface="Times New Roman"/>
              </a:rPr>
              <a:t>l.</a:t>
            </a:r>
            <a:r>
              <a:rPr dirty="0" sz="850" spc="38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340">
                <a:solidFill>
                  <a:srgbClr val="707070"/>
                </a:solidFill>
                <a:latin typeface="Times New Roman"/>
                <a:cs typeface="Times New Roman"/>
              </a:rPr>
              <a:t>1992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65">
                <a:solidFill>
                  <a:srgbClr val="707070"/>
                </a:solidFill>
                <a:latin typeface="Times New Roman"/>
                <a:cs typeface="Times New Roman"/>
              </a:rPr>
              <a:t>(wid-,</a:t>
            </a:r>
            <a:r>
              <a:rPr dirty="0" sz="8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Erocsc</a:t>
            </a:r>
            <a:endParaRPr sz="850">
              <a:latin typeface="Times New Roman"/>
              <a:cs typeface="Times New Roman"/>
            </a:endParaRPr>
          </a:p>
          <a:p>
            <a:pPr marL="81280">
              <a:lnSpc>
                <a:spcPts val="1010"/>
              </a:lnSpc>
            </a:pP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M.</a:t>
            </a:r>
            <a:r>
              <a:rPr dirty="0" sz="8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10">
                <a:solidFill>
                  <a:srgbClr val="707070"/>
                </a:solidFill>
                <a:latin typeface="Times New Roman"/>
                <a:cs typeface="Times New Roman"/>
              </a:rPr>
              <a:t>Vo</a:t>
            </a:r>
            <a:r>
              <a:rPr dirty="0" sz="8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0">
                <a:solidFill>
                  <a:srgbClr val="707070"/>
                </a:solidFill>
                <a:latin typeface="Times New Roman"/>
                <a:cs typeface="Times New Roman"/>
              </a:rPr>
              <a:t>lin.n)</a:t>
            </a:r>
            <a:r>
              <a:rPr dirty="0" sz="850" spc="13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71120" marR="71755" indent="7620">
              <a:lnSpc>
                <a:spcPts val="1000"/>
              </a:lnSpc>
              <a:spcBef>
                <a:spcPts val="465"/>
              </a:spcBef>
            </a:pP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Challenges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to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u.nderstanding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spatial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patterns  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or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disease: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pbiJosopbicaJ alternative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to</a:t>
            </a:r>
            <a:r>
              <a:rPr dirty="0" sz="8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logical  </a:t>
            </a:r>
            <a:r>
              <a:rPr dirty="0" sz="850" spc="165" b="1">
                <a:solidFill>
                  <a:srgbClr val="707070"/>
                </a:solidFill>
                <a:latin typeface="Times New Roman"/>
                <a:cs typeface="Times New Roman"/>
              </a:rPr>
              <a:t>positivjsm. </a:t>
            </a:r>
            <a:r>
              <a:rPr dirty="0" sz="850" spc="160" b="1" i="1">
                <a:solidFill>
                  <a:srgbClr val="707070"/>
                </a:solidFill>
                <a:latin typeface="Times New Roman"/>
                <a:cs typeface="Times New Roman"/>
              </a:rPr>
              <a:t>Sociat Science </a:t>
            </a:r>
            <a:r>
              <a:rPr dirty="0" sz="850" spc="190" b="1" i="1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850" spc="95" b="1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4" b="1" i="1">
                <a:solidFill>
                  <a:srgbClr val="707070"/>
                </a:solidFill>
                <a:latin typeface="Times New Roman"/>
                <a:cs typeface="Times New Roman"/>
              </a:rPr>
              <a:t>Medicine.</a:t>
            </a:r>
            <a:endParaRPr sz="850">
              <a:latin typeface="Times New Roman"/>
              <a:cs typeface="Times New Roman"/>
            </a:endParaRPr>
          </a:p>
          <a:p>
            <a:pPr marL="70485">
              <a:lnSpc>
                <a:spcPts val="965"/>
              </a:lnSpc>
            </a:pPr>
            <a:r>
              <a:rPr dirty="0" sz="850" spc="300">
                <a:solidFill>
                  <a:srgbClr val="828282"/>
                </a:solidFill>
                <a:latin typeface="Times New Roman"/>
                <a:cs typeface="Times New Roman"/>
              </a:rPr>
              <a:t>1992.</a:t>
            </a:r>
            <a:endParaRPr sz="850">
              <a:latin typeface="Times New Roman"/>
              <a:cs typeface="Times New Roman"/>
            </a:endParaRPr>
          </a:p>
          <a:p>
            <a:pPr marL="61594" marR="59055" indent="-6985">
              <a:lnSpc>
                <a:spcPct val="100299"/>
              </a:lnSpc>
              <a:spcBef>
                <a:spcPts val="300"/>
              </a:spcBef>
            </a:pPr>
            <a:r>
              <a:rPr dirty="0" sz="850" spc="370" b="1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850" spc="70" b="1">
                <a:solidFill>
                  <a:srgbClr val="707070"/>
                </a:solidFill>
                <a:latin typeface="Times New Roman"/>
                <a:cs typeface="Times New Roman"/>
              </a:rPr>
              <a:t>Canactiru'l. </a:t>
            </a:r>
            <a:r>
              <a:rPr dirty="0" sz="850" spc="90" b="1">
                <a:solidFill>
                  <a:srgbClr val="828282"/>
                </a:solidFill>
                <a:latin typeface="Times New Roman"/>
                <a:cs typeface="Times New Roman"/>
              </a:rPr>
              <a:t>a </a:t>
            </a:r>
            <a:r>
              <a:rPr dirty="0" sz="850" spc="95" b="1">
                <a:solidFill>
                  <a:srgbClr val="595959"/>
                </a:solidFill>
                <a:latin typeface="Times New Roman"/>
                <a:cs typeface="Times New Roman"/>
              </a:rPr>
              <a:t>nd </a:t>
            </a:r>
            <a:r>
              <a:rPr dirty="0" sz="850" spc="75" b="1">
                <a:solidFill>
                  <a:srgbClr val="707070"/>
                </a:solidFill>
                <a:latin typeface="Times New Roman"/>
                <a:cs typeface="Times New Roman"/>
              </a:rPr>
              <a:t>An,.erica.n</a:t>
            </a:r>
            <a:r>
              <a:rPr dirty="0" sz="900" spc="75" b="1">
                <a:solidFill>
                  <a:srgbClr val="AFAFAF"/>
                </a:solidFill>
                <a:latin typeface="Times New Roman"/>
                <a:cs typeface="Times New Roman"/>
              </a:rPr>
              <a:t>_</a:t>
            </a:r>
            <a:r>
              <a:rPr dirty="0" sz="900" spc="75" b="1">
                <a:latin typeface="Times New Roman"/>
                <a:cs typeface="Times New Roman"/>
              </a:rPr>
              <a:t>.</a:t>
            </a:r>
            <a:r>
              <a:rPr dirty="0" sz="900" spc="75" b="1">
                <a:solidFill>
                  <a:srgbClr val="595959"/>
                </a:solidFill>
                <a:latin typeface="Times New Roman"/>
                <a:cs typeface="Times New Roman"/>
              </a:rPr>
              <a:t>h </a:t>
            </a:r>
            <a:r>
              <a:rPr dirty="0" sz="900" spc="-70" b="1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900" spc="-60" b="1">
                <a:solidFill>
                  <a:srgbClr val="707070"/>
                </a:solidFill>
                <a:latin typeface="Times New Roman"/>
                <a:cs typeface="Times New Roman"/>
              </a:rPr>
              <a:t>al </a:t>
            </a:r>
            <a:r>
              <a:rPr dirty="0" sz="900" spc="-80" b="1">
                <a:solidFill>
                  <a:srgbClr val="707070"/>
                </a:solidFill>
                <a:latin typeface="Times New Roman"/>
                <a:cs typeface="Times New Roman"/>
              </a:rPr>
              <a:t>ch </a:t>
            </a:r>
            <a:r>
              <a:rPr dirty="0" sz="850" spc="65" b="1">
                <a:solidFill>
                  <a:srgbClr val="828282"/>
                </a:solidFill>
                <a:latin typeface="Times New Roman"/>
                <a:cs typeface="Times New Roman"/>
              </a:rPr>
              <a:t>c.:;re  </a:t>
            </a: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systems</a:t>
            </a:r>
            <a:r>
              <a:rPr dirty="0" sz="8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95">
                <a:solidFill>
                  <a:srgbClr val="707070"/>
                </a:solidFill>
                <a:latin typeface="Times New Roman"/>
                <a:cs typeface="Times New Roman"/>
              </a:rPr>
              <a:t>from</a:t>
            </a:r>
            <a:r>
              <a:rPr dirty="0" sz="8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65">
                <a:solidFill>
                  <a:srgbClr val="828282"/>
                </a:solidFill>
                <a:latin typeface="Times New Roman"/>
                <a:cs typeface="Times New Roman"/>
              </a:rPr>
              <a:t>a</a:t>
            </a:r>
            <a:r>
              <a:rPr dirty="0" sz="850" spc="15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values</a:t>
            </a:r>
            <a:r>
              <a:rPr dirty="0" sz="8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perspective</a:t>
            </a:r>
            <a:r>
              <a:rPr dirty="0" sz="850" spc="204">
                <a:solidFill>
                  <a:srgbClr val="828282"/>
                </a:solidFill>
                <a:latin typeface="Times New Roman"/>
                <a:cs typeface="Times New Roman"/>
              </a:rPr>
              <a:t>.</a:t>
            </a:r>
            <a:r>
              <a:rPr dirty="0" sz="850" spc="6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.In</a:t>
            </a:r>
            <a:r>
              <a:rPr dirty="0" sz="8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5" i="1">
                <a:solidFill>
                  <a:srgbClr val="707070"/>
                </a:solidFill>
                <a:latin typeface="Times New Roman"/>
                <a:cs typeface="Times New Roman"/>
              </a:rPr>
              <a:t>Medical  </a:t>
            </a:r>
            <a:r>
              <a:rPr dirty="0" sz="850" spc="204" i="1">
                <a:solidFill>
                  <a:srgbClr val="707070"/>
                </a:solidFill>
                <a:latin typeface="Times New Roman"/>
                <a:cs typeface="Times New Roman"/>
              </a:rPr>
              <a:t>Geography </a:t>
            </a:r>
            <a:r>
              <a:rPr dirty="0" sz="850" spc="210" i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70" i="1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850" spc="215" i="1">
                <a:solidFill>
                  <a:srgbClr val="707070"/>
                </a:solidFill>
                <a:latin typeface="Times New Roman"/>
                <a:cs typeface="Times New Roman"/>
              </a:rPr>
              <a:t>Environ1nent, </a:t>
            </a:r>
            <a:r>
              <a:rPr dirty="0" sz="850" spc="290">
                <a:solidFill>
                  <a:srgbClr val="707070"/>
                </a:solidFill>
                <a:latin typeface="Times New Roman"/>
                <a:cs typeface="Times New Roman"/>
              </a:rPr>
              <a:t>Chap.</a:t>
            </a:r>
            <a:r>
              <a:rPr dirty="0" sz="8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10">
                <a:solidFill>
                  <a:srgbClr val="707070"/>
                </a:solidFill>
                <a:latin typeface="Times New Roman"/>
                <a:cs typeface="Times New Roman"/>
              </a:rPr>
              <a:t>17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7369" y="1320250"/>
            <a:ext cx="3350895" cy="7782559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53670" marR="516255" indent="12065">
              <a:lnSpc>
                <a:spcPts val="1000"/>
              </a:lnSpc>
              <a:spcBef>
                <a:spcPts val="150"/>
              </a:spcBef>
            </a:pPr>
            <a:r>
              <a:rPr dirty="0" sz="850" spc="310">
                <a:solidFill>
                  <a:srgbClr val="828282"/>
                </a:solidFill>
                <a:latin typeface="Times New Roman"/>
                <a:cs typeface="Times New Roman"/>
              </a:rPr>
              <a:t>(H </a:t>
            </a:r>
            <a:r>
              <a:rPr dirty="0" sz="850" spc="155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850" spc="245">
                <a:solidFill>
                  <a:srgbClr val="828282"/>
                </a:solidFill>
                <a:latin typeface="Times New Roman"/>
                <a:cs typeface="Times New Roman"/>
              </a:rPr>
              <a:t>Foster </a:t>
            </a:r>
            <a:r>
              <a:rPr dirty="0" sz="850" spc="285">
                <a:solidFill>
                  <a:srgbClr val="828282"/>
                </a:solidFill>
                <a:latin typeface="Times New Roman"/>
                <a:cs typeface="Times New Roman"/>
              </a:rPr>
              <a:t>and </a:t>
            </a:r>
            <a:r>
              <a:rPr dirty="0" sz="850" spc="355">
                <a:solidFill>
                  <a:srgbClr val="707070"/>
                </a:solidFill>
                <a:latin typeface="Times New Roman"/>
                <a:cs typeface="Times New Roman"/>
              </a:rPr>
              <a:t>M</a:t>
            </a:r>
            <a:r>
              <a:rPr dirty="0" sz="850" spc="355">
                <a:solidFill>
                  <a:srgbClr val="9C9C9A"/>
                </a:solidFill>
                <a:latin typeface="Times New Roman"/>
                <a:cs typeface="Times New Roman"/>
              </a:rPr>
              <a:t>.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Hayes, </a:t>
            </a:r>
            <a:r>
              <a:rPr dirty="0" sz="850" spc="215">
                <a:solidFill>
                  <a:srgbClr val="828282"/>
                </a:solidFill>
                <a:latin typeface="Times New Roman"/>
                <a:cs typeface="Times New Roman"/>
              </a:rPr>
              <a:t>eds.).  </a:t>
            </a:r>
            <a:r>
              <a:rPr dirty="0" sz="850" spc="145">
                <a:solidFill>
                  <a:srgbClr val="707070"/>
                </a:solidFill>
                <a:latin typeface="Times New Roman"/>
                <a:cs typeface="Times New Roman"/>
              </a:rPr>
              <a:t>Victoria:UL'\ivct·sity 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of"Viccoria.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l.992</a:t>
            </a:r>
            <a:r>
              <a:rPr dirty="0" sz="850" spc="215">
                <a:solidFill>
                  <a:srgbClr val="828282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53035">
              <a:lnSpc>
                <a:spcPct val="100000"/>
              </a:lnSpc>
              <a:spcBef>
                <a:spcPts val="320"/>
              </a:spcBef>
            </a:pPr>
            <a:r>
              <a:rPr dirty="0" sz="850" spc="305">
                <a:solidFill>
                  <a:srgbClr val="707070"/>
                </a:solidFill>
                <a:latin typeface="Times New Roman"/>
                <a:cs typeface="Times New Roman"/>
              </a:rPr>
              <a:t>Richard</a:t>
            </a:r>
            <a:r>
              <a:rPr dirty="0" sz="8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00" spc="114" b="1">
                <a:solidFill>
                  <a:srgbClr val="707070"/>
                </a:solidFill>
                <a:latin typeface="Times New Roman"/>
                <a:cs typeface="Times New Roman"/>
              </a:rPr>
              <a:t>l!v.lorrill</a:t>
            </a:r>
            <a:endParaRPr sz="800">
              <a:latin typeface="Times New Roman"/>
              <a:cs typeface="Times New Roman"/>
            </a:endParaRPr>
          </a:p>
          <a:p>
            <a:pPr marL="160020" marR="5080" indent="-14604">
              <a:lnSpc>
                <a:spcPts val="1000"/>
              </a:lnSpc>
              <a:spcBef>
                <a:spcPts val="465"/>
              </a:spcBef>
            </a:pPr>
            <a:r>
              <a:rPr dirty="0" sz="950" spc="19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850" spc="190">
                <a:solidFill>
                  <a:srgbClr val="828282"/>
                </a:solidFill>
                <a:latin typeface="Times New Roman"/>
                <a:cs typeface="Times New Roman"/>
              </a:rPr>
              <a:t>g </a:t>
            </a:r>
            <a:r>
              <a:rPr dirty="0" sz="850" spc="204">
                <a:solidFill>
                  <a:srgbClr val="828282"/>
                </a:solidFill>
                <a:latin typeface="Times New Roman"/>
                <a:cs typeface="Times New Roman"/>
              </a:rPr>
              <a:t>eog </a:t>
            </a:r>
            <a:r>
              <a:rPr dirty="0" sz="850" spc="135">
                <a:solidFill>
                  <a:srgbClr val="828282"/>
                </a:solidFill>
                <a:latin typeface="Times New Roman"/>
                <a:cs typeface="Times New Roman"/>
              </a:rPr>
              <a:t>eaph </a:t>
            </a:r>
            <a:r>
              <a:rPr dirty="0" sz="850" spc="-130">
                <a:solidFill>
                  <a:srgbClr val="828282"/>
                </a:solidFill>
                <a:latin typeface="Times New Roman"/>
                <a:cs typeface="Times New Roman"/>
              </a:rPr>
              <a:t>e</a:t>
            </a:r>
            <a:r>
              <a:rPr dirty="0" sz="850" spc="-130">
                <a:solidFill>
                  <a:srgbClr val="595959"/>
                </a:solidFill>
                <a:latin typeface="Times New Roman"/>
                <a:cs typeface="Times New Roman"/>
              </a:rPr>
              <a:t>r </a:t>
            </a:r>
            <a:r>
              <a:rPr dirty="0" sz="850" spc="105">
                <a:solidFill>
                  <a:srgbClr val="828282"/>
                </a:solidFill>
                <a:latin typeface="Times New Roman"/>
                <a:cs typeface="Times New Roman"/>
              </a:rPr>
              <a:t>'s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perspective. </a:t>
            </a:r>
            <a:r>
              <a:rPr dirty="0" sz="850" spc="210">
                <a:solidFill>
                  <a:srgbClr val="828282"/>
                </a:solidFill>
                <a:latin typeface="Times New Roman"/>
                <a:cs typeface="Times New Roman"/>
              </a:rPr>
              <a:t>In </a:t>
            </a:r>
            <a:r>
              <a:rPr dirty="0" sz="850" spc="175" i="1">
                <a:solidFill>
                  <a:srgbClr val="707070"/>
                </a:solidFill>
                <a:latin typeface="Times New Roman"/>
                <a:cs typeface="Times New Roman"/>
              </a:rPr>
              <a:t>T01vard </a:t>
            </a:r>
            <a:r>
              <a:rPr dirty="0" sz="850" spc="229" i="1">
                <a:solidFill>
                  <a:srgbClr val="707070"/>
                </a:solidFill>
                <a:latin typeface="Times New Roman"/>
                <a:cs typeface="Times New Roman"/>
              </a:rPr>
              <a:t>Fair  </a:t>
            </a:r>
            <a:r>
              <a:rPr dirty="0" sz="850" spc="265" i="1">
                <a:solidFill>
                  <a:srgbClr val="828282"/>
                </a:solidFill>
                <a:latin typeface="Times New Roman"/>
                <a:cs typeface="Times New Roman"/>
              </a:rPr>
              <a:t>and </a:t>
            </a:r>
            <a:r>
              <a:rPr dirty="0" sz="850" spc="80" i="1">
                <a:solidFill>
                  <a:srgbClr val="828282"/>
                </a:solidFill>
                <a:latin typeface="Times New Roman"/>
                <a:cs typeface="Times New Roman"/>
              </a:rPr>
              <a:t>J::fffective </a:t>
            </a:r>
            <a:r>
              <a:rPr dirty="0" sz="850" spc="200" i="1">
                <a:solidFill>
                  <a:srgbClr val="707070"/>
                </a:solidFill>
                <a:latin typeface="Times New Roman"/>
                <a:cs typeface="Times New Roman"/>
              </a:rPr>
              <a:t>Represenrarion: </a:t>
            </a:r>
            <a:r>
              <a:rPr dirty="0" sz="850" spc="125" i="1">
                <a:solidFill>
                  <a:srgbClr val="707070"/>
                </a:solidFill>
                <a:latin typeface="Times New Roman"/>
                <a:cs typeface="Times New Roman"/>
              </a:rPr>
              <a:t>Potit:ical</a:t>
            </a:r>
            <a:r>
              <a:rPr dirty="0" sz="850" spc="-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07070"/>
                </a:solidFill>
                <a:latin typeface="Times New Roman"/>
                <a:cs typeface="Times New Roman"/>
              </a:rPr>
              <a:t>Gerry­</a:t>
            </a:r>
            <a:endParaRPr sz="850">
              <a:latin typeface="Times New Roman"/>
              <a:cs typeface="Times New Roman"/>
            </a:endParaRPr>
          </a:p>
          <a:p>
            <a:pPr marL="159385">
              <a:lnSpc>
                <a:spcPts val="960"/>
              </a:lnSpc>
            </a:pPr>
            <a:r>
              <a:rPr dirty="0" sz="850" spc="150" i="1">
                <a:solidFill>
                  <a:srgbClr val="828282"/>
                </a:solidFill>
                <a:latin typeface="Times New Roman"/>
                <a:cs typeface="Times New Roman"/>
              </a:rPr>
              <a:t>.,,-,andering </a:t>
            </a:r>
            <a:r>
              <a:rPr dirty="0" sz="850" spc="195" i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55" i="1">
                <a:solidFill>
                  <a:srgbClr val="828282"/>
                </a:solidFill>
                <a:latin typeface="Times New Roman"/>
                <a:cs typeface="Times New Roman"/>
              </a:rPr>
              <a:t>the </a:t>
            </a:r>
            <a:r>
              <a:rPr dirty="0" sz="850" spc="55" i="1">
                <a:solidFill>
                  <a:srgbClr val="828282"/>
                </a:solidFill>
                <a:latin typeface="Times New Roman"/>
                <a:cs typeface="Times New Roman"/>
              </a:rPr>
              <a:t>Co1,1.rts </a:t>
            </a:r>
            <a:r>
              <a:rPr dirty="0" sz="900" spc="30">
                <a:solidFill>
                  <a:srgbClr val="707070"/>
                </a:solidFill>
                <a:latin typeface="Times New Roman"/>
                <a:cs typeface="Times New Roman"/>
              </a:rPr>
              <a:t>('.B.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828282"/>
                </a:solidFill>
                <a:latin typeface="Times New Roman"/>
                <a:cs typeface="Times New Roman"/>
              </a:rPr>
              <a:t>Grofinan,</a:t>
            </a:r>
            <a:endParaRPr sz="850">
              <a:latin typeface="Times New Roman"/>
              <a:cs typeface="Times New Roman"/>
            </a:endParaRPr>
          </a:p>
          <a:p>
            <a:pPr marL="151130">
              <a:lnSpc>
                <a:spcPts val="1005"/>
              </a:lnSpc>
            </a:pPr>
            <a:r>
              <a:rPr dirty="0" sz="850" spc="215">
                <a:solidFill>
                  <a:srgbClr val="828282"/>
                </a:solidFill>
                <a:latin typeface="Times New Roman"/>
                <a:cs typeface="Times New Roman"/>
              </a:rPr>
              <a:t>ed.). </a:t>
            </a: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Agathom</a:t>
            </a:r>
            <a:r>
              <a:rPr dirty="0" sz="850" spc="-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Press. </a:t>
            </a: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1990.</a:t>
            </a:r>
            <a:endParaRPr sz="850">
              <a:latin typeface="Times New Roman"/>
              <a:cs typeface="Times New Roman"/>
            </a:endParaRPr>
          </a:p>
          <a:p>
            <a:pPr marL="146050" marR="69215" indent="-1270">
              <a:lnSpc>
                <a:spcPts val="1000"/>
              </a:lnSpc>
              <a:spcBef>
                <a:spcPts val="465"/>
              </a:spcBef>
            </a:pP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R.egional 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de,:n-:&gt;graphic </a:t>
            </a:r>
            <a:r>
              <a:rPr dirty="0" sz="850" spc="85">
                <a:solidFill>
                  <a:srgbClr val="707070"/>
                </a:solidFill>
                <a:latin typeface="Times New Roman"/>
                <a:cs typeface="Times New Roman"/>
              </a:rPr>
              <a:t>stn.1ct1.1re </a:t>
            </a:r>
            <a:r>
              <a:rPr dirty="0" sz="850" spc="9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850" spc="85">
                <a:solidFill>
                  <a:srgbClr val="707070"/>
                </a:solidFill>
                <a:latin typeface="Times New Roman"/>
                <a:cs typeface="Times New Roman"/>
              </a:rPr>
              <a:t>the  </a:t>
            </a:r>
            <a:r>
              <a:rPr dirty="0" sz="850" spc="130">
                <a:solidFill>
                  <a:srgbClr val="707070"/>
                </a:solidFill>
                <a:latin typeface="Times New Roman"/>
                <a:cs typeface="Times New Roman"/>
              </a:rPr>
              <a:t>UL"lited</a:t>
            </a:r>
            <a:r>
              <a:rPr dirty="0" sz="850" spc="130">
                <a:solidFill>
                  <a:srgbClr val="828282"/>
                </a:solidFill>
                <a:latin typeface="Times New Roman"/>
                <a:cs typeface="Times New Roman"/>
              </a:rPr>
              <a:t>S </a:t>
            </a:r>
            <a:r>
              <a:rPr dirty="0" sz="850" spc="150">
                <a:solidFill>
                  <a:srgbClr val="595959"/>
                </a:solidFill>
                <a:latin typeface="Times New Roman"/>
                <a:cs typeface="Times New Roman"/>
              </a:rPr>
              <a:t>tat </a:t>
            </a:r>
            <a:r>
              <a:rPr dirty="0" sz="850" spc="120">
                <a:solidFill>
                  <a:srgbClr val="828282"/>
                </a:solidFill>
                <a:latin typeface="Times New Roman"/>
                <a:cs typeface="Times New Roman"/>
              </a:rPr>
              <a:t>es </a:t>
            </a:r>
            <a:r>
              <a:rPr dirty="0" sz="850" spc="75">
                <a:solidFill>
                  <a:srgbClr val="828282"/>
                </a:solidFill>
                <a:latin typeface="Times New Roman"/>
                <a:cs typeface="Times New Roman"/>
              </a:rPr>
              <a:t>. </a:t>
            </a:r>
            <a:r>
              <a:rPr dirty="0" sz="850" spc="165" i="1">
                <a:solidFill>
                  <a:srgbClr val="707070"/>
                </a:solidFill>
                <a:latin typeface="Times New Roman"/>
                <a:cs typeface="Times New Roman"/>
              </a:rPr>
              <a:t>Professional </a:t>
            </a:r>
            <a:r>
              <a:rPr dirty="0" sz="850" spc="195" i="1">
                <a:solidFill>
                  <a:srgbClr val="828282"/>
                </a:solidFill>
                <a:latin typeface="Times New Roman"/>
                <a:cs typeface="Times New Roman"/>
              </a:rPr>
              <a:t>Gcographer4 </a:t>
            </a:r>
            <a:r>
              <a:rPr dirty="0" sz="850" spc="175" i="1">
                <a:solidFill>
                  <a:srgbClr val="828282"/>
                </a:solidFill>
                <a:latin typeface="Times New Roman"/>
                <a:cs typeface="Times New Roman"/>
              </a:rPr>
              <a:t>:38</a:t>
            </a:r>
            <a:r>
              <a:rPr dirty="0" sz="850" spc="175" i="1">
                <a:solidFill>
                  <a:srgbClr val="9C9C9A"/>
                </a:solidFill>
                <a:latin typeface="Times New Roman"/>
                <a:cs typeface="Times New Roman"/>
              </a:rPr>
              <a:t>- </a:t>
            </a:r>
            <a:r>
              <a:rPr dirty="0" sz="850" spc="17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53.</a:t>
            </a:r>
            <a:r>
              <a:rPr dirty="0" sz="850" spc="3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707070"/>
                </a:solidFill>
                <a:latin typeface="Times New Roman"/>
                <a:cs typeface="Times New Roman"/>
              </a:rPr>
              <a:t>1990.</a:t>
            </a:r>
            <a:endParaRPr sz="850">
              <a:latin typeface="Times New Roman"/>
              <a:cs typeface="Times New Roman"/>
            </a:endParaRPr>
          </a:p>
          <a:p>
            <a:pPr marL="149225" marR="377190" indent="-6985">
              <a:lnSpc>
                <a:spcPct val="89100"/>
              </a:lnSpc>
              <a:spcBef>
                <a:spcPts val="360"/>
              </a:spcBef>
            </a:pPr>
            <a:r>
              <a:rPr dirty="0" sz="1000" spc="20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measl.u·es</a:t>
            </a:r>
            <a:r>
              <a:rPr dirty="0" sz="8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65" i="1">
                <a:solidFill>
                  <a:srgbClr val="707070"/>
                </a:solidFill>
                <a:latin typeface="Times New Roman"/>
                <a:cs typeface="Times New Roman"/>
              </a:rPr>
              <a:t>0£</a:t>
            </a:r>
            <a:r>
              <a:rPr dirty="0" sz="850" spc="10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828282"/>
                </a:solidFill>
                <a:latin typeface="Times New Roman"/>
                <a:cs typeface="Times New Roman"/>
              </a:rPr>
              <a:t>segr</a:t>
            </a:r>
            <a:r>
              <a:rPr dirty="0" sz="850" spc="-2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828282"/>
                </a:solidFill>
                <a:latin typeface="Times New Roman"/>
                <a:cs typeface="Times New Roman"/>
              </a:rPr>
              <a:t>eg</a:t>
            </a:r>
            <a:r>
              <a:rPr dirty="0" sz="850" spc="4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25">
                <a:solidFill>
                  <a:srgbClr val="828282"/>
                </a:solidFill>
                <a:latin typeface="Times New Roman"/>
                <a:cs typeface="Times New Roman"/>
              </a:rPr>
              <a:t>ati</a:t>
            </a:r>
            <a:r>
              <a:rPr dirty="0" sz="850" spc="-9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65">
                <a:solidFill>
                  <a:srgbClr val="828282"/>
                </a:solidFill>
                <a:latin typeface="Times New Roman"/>
                <a:cs typeface="Times New Roman"/>
              </a:rPr>
              <a:t>o</a:t>
            </a:r>
            <a:r>
              <a:rPr dirty="0" sz="850" spc="-3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65">
                <a:solidFill>
                  <a:srgbClr val="828282"/>
                </a:solidFill>
                <a:latin typeface="Times New Roman"/>
                <a:cs typeface="Times New Roman"/>
              </a:rPr>
              <a:t>n</a:t>
            </a:r>
            <a:r>
              <a:rPr dirty="0" sz="850" spc="-5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80">
                <a:solidFill>
                  <a:srgbClr val="595959"/>
                </a:solidFill>
                <a:latin typeface="Times New Roman"/>
                <a:cs typeface="Times New Roman"/>
              </a:rPr>
              <a:t>.</a:t>
            </a:r>
            <a:r>
              <a:rPr dirty="0" sz="850" spc="2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04" i="1">
                <a:solidFill>
                  <a:srgbClr val="707070"/>
                </a:solidFill>
                <a:latin typeface="Times New Roman"/>
                <a:cs typeface="Times New Roman"/>
              </a:rPr>
              <a:t>Geography  </a:t>
            </a:r>
            <a:r>
              <a:rPr dirty="0" sz="850" spc="125" i="1">
                <a:solidFill>
                  <a:srgbClr val="707070"/>
                </a:solidFill>
                <a:latin typeface="Times New Roman"/>
                <a:cs typeface="Times New Roman"/>
              </a:rPr>
              <a:t>Rcsca..-ch</a:t>
            </a:r>
            <a:r>
              <a:rPr dirty="0" sz="850" spc="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828282"/>
                </a:solidFill>
                <a:latin typeface="Times New Roman"/>
                <a:cs typeface="Times New Roman"/>
              </a:rPr>
              <a:t>Forun,.</a:t>
            </a: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11</a:t>
            </a:r>
            <a:r>
              <a:rPr dirty="0" sz="850" spc="-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:25-</a:t>
            </a:r>
            <a:r>
              <a:rPr dirty="0" sz="850" spc="-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3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5</a:t>
            </a:r>
            <a:r>
              <a:rPr dirty="0" sz="850" spc="21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dirty="0" sz="850" spc="16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135890" marR="374015" indent="6985">
              <a:lnSpc>
                <a:spcPts val="1000"/>
              </a:lnSpc>
              <a:spcBef>
                <a:spcPts val="465"/>
              </a:spcBef>
            </a:pPr>
            <a:r>
              <a:rPr dirty="0" sz="850" spc="200">
                <a:solidFill>
                  <a:srgbClr val="828282"/>
                </a:solidFill>
                <a:latin typeface="Times New Roman"/>
                <a:cs typeface="Times New Roman"/>
              </a:rPr>
              <a:t>Ge.-ryn1andcring. </a:t>
            </a:r>
            <a:r>
              <a:rPr dirty="0" sz="850" spc="165" i="1">
                <a:solidFill>
                  <a:srgbClr val="828282"/>
                </a:solidFill>
                <a:latin typeface="Times New Roman"/>
                <a:cs typeface="Times New Roman"/>
              </a:rPr>
              <a:t>Focus.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American</a:t>
            </a:r>
            <a:r>
              <a:rPr dirty="0" sz="8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707070"/>
                </a:solidFill>
                <a:latin typeface="Times New Roman"/>
                <a:cs typeface="Times New Roman"/>
              </a:rPr>
              <a:t>Geo</a:t>
            </a:r>
            <a:r>
              <a:rPr dirty="0" sz="850" spc="275">
                <a:solidFill>
                  <a:srgbClr val="AFAFAF"/>
                </a:solidFill>
                <a:latin typeface="Times New Roman"/>
                <a:cs typeface="Times New Roman"/>
              </a:rPr>
              <a:t>­  </a:t>
            </a:r>
            <a:r>
              <a:rPr dirty="0" sz="850" spc="204">
                <a:solidFill>
                  <a:srgbClr val="828282"/>
                </a:solidFill>
                <a:latin typeface="Times New Roman"/>
                <a:cs typeface="Times New Roman"/>
              </a:rPr>
              <a:t>graphical</a:t>
            </a:r>
            <a:r>
              <a:rPr dirty="0" sz="850" spc="13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Sociecy.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828282"/>
                </a:solidFill>
                <a:latin typeface="Times New Roman"/>
                <a:cs typeface="Times New Roman"/>
              </a:rPr>
              <a:t>Fall</a:t>
            </a:r>
            <a:r>
              <a:rPr dirty="0" sz="850" spc="4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65">
                <a:solidFill>
                  <a:srgbClr val="707070"/>
                </a:solidFill>
                <a:latin typeface="Times New Roman"/>
                <a:cs typeface="Times New Roman"/>
              </a:rPr>
              <a:t>1991:23</a:t>
            </a:r>
            <a:r>
              <a:rPr dirty="0" sz="850" spc="265">
                <a:solidFill>
                  <a:srgbClr val="AFAFAF"/>
                </a:solidFill>
                <a:latin typeface="Times New Roman"/>
                <a:cs typeface="Times New Roman"/>
              </a:rPr>
              <a:t>-</a:t>
            </a:r>
            <a:r>
              <a:rPr dirty="0" sz="850" spc="265">
                <a:solidFill>
                  <a:srgbClr val="707070"/>
                </a:solidFill>
                <a:latin typeface="Times New Roman"/>
                <a:cs typeface="Times New Roman"/>
              </a:rPr>
              <a:t>2</a:t>
            </a:r>
            <a:r>
              <a:rPr dirty="0" sz="8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707070"/>
                </a:solidFill>
                <a:latin typeface="Times New Roman"/>
                <a:cs typeface="Times New Roman"/>
              </a:rPr>
              <a:t>8</a:t>
            </a:r>
            <a:r>
              <a:rPr dirty="0" sz="850" spc="-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4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35255" marR="196215" indent="1905">
              <a:lnSpc>
                <a:spcPts val="1000"/>
              </a:lnSpc>
              <a:spcBef>
                <a:spcPts val="434"/>
              </a:spcBef>
            </a:pP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Making</a:t>
            </a:r>
            <a:r>
              <a:rPr dirty="0" sz="850" spc="240">
                <a:solidFill>
                  <a:srgbClr val="828282"/>
                </a:solidFill>
                <a:latin typeface="Times New Roman"/>
                <a:cs typeface="Times New Roman"/>
              </a:rPr>
              <a:t>r </a:t>
            </a:r>
            <a:r>
              <a:rPr dirty="0" sz="850" spc="110">
                <a:solidFill>
                  <a:srgbClr val="828282"/>
                </a:solidFill>
                <a:latin typeface="Times New Roman"/>
                <a:cs typeface="Times New Roman"/>
              </a:rPr>
              <a:t>ediscr</a:t>
            </a:r>
            <a:r>
              <a:rPr dirty="0" sz="850" spc="110">
                <a:solidFill>
                  <a:srgbClr val="595959"/>
                </a:solidFill>
                <a:latin typeface="Times New Roman"/>
                <a:cs typeface="Times New Roman"/>
              </a:rPr>
              <a:t>ict:i</a:t>
            </a:r>
            <a:r>
              <a:rPr dirty="0" sz="750" spc="110">
                <a:solidFill>
                  <a:srgbClr val="707070"/>
                </a:solidFill>
                <a:latin typeface="Arial"/>
                <a:cs typeface="Arial"/>
              </a:rPr>
              <a:t>ng </a:t>
            </a:r>
            <a:r>
              <a:rPr dirty="0" sz="850" spc="240">
                <a:solidFill>
                  <a:srgbClr val="595959"/>
                </a:solidFill>
                <a:latin typeface="Times New Roman"/>
                <a:cs typeface="Times New Roman"/>
              </a:rPr>
              <a:t>,nodels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more</a:t>
            </a:r>
            <a:r>
              <a:rPr dirty="0" sz="850" spc="195">
                <a:solidFill>
                  <a:srgbClr val="CACAC8"/>
                </a:solidFill>
                <a:latin typeface="Times New Roman"/>
                <a:cs typeface="Times New Roman"/>
              </a:rPr>
              <a:t>·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flcxiblc 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andr </a:t>
            </a:r>
            <a:r>
              <a:rPr dirty="0" sz="850" spc="165">
                <a:solidFill>
                  <a:srgbClr val="707070"/>
                </a:solidFill>
                <a:latin typeface="Times New Roman"/>
                <a:cs typeface="Times New Roman"/>
              </a:rPr>
              <a:t>ealistic</a:t>
            </a:r>
            <a:r>
              <a:rPr dirty="0" sz="850" spc="165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850" spc="185" i="1">
                <a:solidFill>
                  <a:srgbClr val="707070"/>
                </a:solidFill>
                <a:latin typeface="Times New Roman"/>
                <a:cs typeface="Times New Roman"/>
              </a:rPr>
              <a:t>Operat:ional</a:t>
            </a:r>
            <a:r>
              <a:rPr dirty="0" sz="850" spc="6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 i="1">
                <a:solidFill>
                  <a:srgbClr val="828282"/>
                </a:solidFill>
                <a:latin typeface="Times New Roman"/>
                <a:cs typeface="Times New Roman"/>
              </a:rPr>
              <a:t>Geographer</a:t>
            </a:r>
            <a:endParaRPr sz="850">
              <a:latin typeface="Times New Roman"/>
              <a:cs typeface="Times New Roman"/>
            </a:endParaRPr>
          </a:p>
          <a:p>
            <a:pPr marL="127000">
              <a:lnSpc>
                <a:spcPts val="965"/>
              </a:lnSpc>
            </a:pPr>
            <a:r>
              <a:rPr dirty="0" sz="850" spc="290">
                <a:solidFill>
                  <a:srgbClr val="707070"/>
                </a:solidFill>
                <a:latin typeface="Times New Roman"/>
                <a:cs typeface="Times New Roman"/>
              </a:rPr>
              <a:t>9:2-10.</a:t>
            </a:r>
            <a:r>
              <a:rPr dirty="0" sz="8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129539" marR="193675" indent="-635">
              <a:lnSpc>
                <a:spcPts val="1000"/>
              </a:lnSpc>
              <a:spcBef>
                <a:spcPts val="459"/>
              </a:spcBef>
            </a:pPr>
            <a:r>
              <a:rPr dirty="0" sz="850" spc="305" b="1">
                <a:solidFill>
                  <a:srgbClr val="707070"/>
                </a:solidFill>
                <a:latin typeface="Times New Roman"/>
                <a:cs typeface="Times New Roman"/>
              </a:rPr>
              <a:t>Long </a:t>
            </a:r>
            <a:r>
              <a:rPr dirty="0" sz="850" spc="100" b="1">
                <a:solidFill>
                  <a:srgbClr val="707070"/>
                </a:solidFill>
                <a:latin typeface="Times New Roman"/>
                <a:cs typeface="Times New Roman"/>
              </a:rPr>
              <a:t>Vvave </a:t>
            </a:r>
            <a:r>
              <a:rPr dirty="0" sz="850" spc="120" b="1">
                <a:solidFill>
                  <a:srgbClr val="707070"/>
                </a:solidFill>
                <a:latin typeface="Times New Roman"/>
                <a:cs typeface="Times New Roman"/>
              </a:rPr>
              <a:t>spatiaJ </a:t>
            </a:r>
            <a:r>
              <a:rPr dirty="0" sz="850" spc="155" b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210" b="1">
                <a:solidFill>
                  <a:srgbClr val="828282"/>
                </a:solidFill>
                <a:latin typeface="Times New Roman"/>
                <a:cs typeface="Times New Roman"/>
              </a:rPr>
              <a:t>econom.ic </a:t>
            </a:r>
            <a:r>
              <a:rPr dirty="0" sz="850" spc="155" b="1">
                <a:solidFill>
                  <a:srgbClr val="828282"/>
                </a:solidFill>
                <a:latin typeface="Times New Roman"/>
                <a:cs typeface="Times New Roman"/>
              </a:rPr>
              <a:t>i</a:t>
            </a:r>
            <a:r>
              <a:rPr dirty="0" sz="850" spc="155" b="1">
                <a:solidFill>
                  <a:srgbClr val="595959"/>
                </a:solidFill>
                <a:latin typeface="Times New Roman"/>
                <a:cs typeface="Times New Roman"/>
              </a:rPr>
              <a:t>nt</a:t>
            </a:r>
            <a:r>
              <a:rPr dirty="0" sz="850" spc="155" b="1">
                <a:solidFill>
                  <a:srgbClr val="828282"/>
                </a:solidFill>
                <a:latin typeface="Times New Roman"/>
                <a:cs typeface="Times New Roman"/>
              </a:rPr>
              <a:t>errela­  </a:t>
            </a:r>
            <a:r>
              <a:rPr dirty="0" sz="850" spc="135">
                <a:solidFill>
                  <a:srgbClr val="828282"/>
                </a:solidFill>
                <a:latin typeface="Times New Roman"/>
                <a:cs typeface="Times New Roman"/>
              </a:rPr>
              <a:t>tionsl"lips </a:t>
            </a:r>
            <a:r>
              <a:rPr dirty="0" sz="800" spc="20">
                <a:solidFill>
                  <a:srgbClr val="707070"/>
                </a:solidFill>
                <a:latin typeface="Arial"/>
                <a:cs typeface="Arial"/>
              </a:rPr>
              <a:t>i.n. </a:t>
            </a:r>
            <a:r>
              <a:rPr dirty="0" sz="850" spc="265">
                <a:solidFill>
                  <a:srgbClr val="707070"/>
                </a:solidFill>
                <a:latin typeface="Times New Roman"/>
                <a:cs typeface="Times New Roman"/>
              </a:rPr>
              <a:t>urban </a:t>
            </a: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deveJopment </a:t>
            </a:r>
            <a:r>
              <a:rPr dirty="0" sz="850" spc="210">
                <a:solidFill>
                  <a:srgbClr val="707070"/>
                </a:solidFill>
                <a:latin typeface="Arial"/>
                <a:cs typeface="Arial"/>
              </a:rPr>
              <a:t>(W.S.  </a:t>
            </a: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Krakover).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850" spc="180" i="1">
                <a:solidFill>
                  <a:srgbClr val="707070"/>
                </a:solidFill>
                <a:latin typeface="Times New Roman"/>
                <a:cs typeface="Times New Roman"/>
              </a:rPr>
              <a:t>Applicat:ion </a:t>
            </a:r>
            <a:r>
              <a:rPr dirty="0" sz="850" spc="145" i="1">
                <a:solidFill>
                  <a:srgbClr val="707070"/>
                </a:solidFill>
                <a:latin typeface="Times New Roman"/>
                <a:cs typeface="Times New Roman"/>
              </a:rPr>
              <a:t>ofe-he</a:t>
            </a:r>
            <a:r>
              <a:rPr dirty="0" sz="850" spc="-7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5" i="1">
                <a:solidFill>
                  <a:srgbClr val="707070"/>
                </a:solidFill>
                <a:latin typeface="Times New Roman"/>
                <a:cs typeface="Times New Roman"/>
              </a:rPr>
              <a:t>Expansion  </a:t>
            </a:r>
            <a:r>
              <a:rPr dirty="0" sz="850" spc="235" i="1">
                <a:solidFill>
                  <a:srgbClr val="707070"/>
                </a:solidFill>
                <a:latin typeface="Times New Roman"/>
                <a:cs typeface="Times New Roman"/>
              </a:rPr>
              <a:t>Method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(E</a:t>
            </a:r>
            <a:r>
              <a:rPr dirty="0" sz="850" spc="235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850" spc="135">
                <a:solidFill>
                  <a:srgbClr val="828282"/>
                </a:solidFill>
                <a:latin typeface="Times New Roman"/>
                <a:cs typeface="Times New Roman"/>
              </a:rPr>
              <a:t>Cascct:i </a:t>
            </a:r>
            <a:r>
              <a:rPr dirty="0" sz="850" spc="16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229">
                <a:solidFill>
                  <a:srgbClr val="828282"/>
                </a:solidFill>
                <a:latin typeface="Times New Roman"/>
                <a:cs typeface="Times New Roman"/>
              </a:rPr>
              <a:t>J.P. </a:t>
            </a:r>
            <a:r>
              <a:rPr dirty="0" sz="850" spc="245">
                <a:solidFill>
                  <a:srgbClr val="707070"/>
                </a:solidFill>
                <a:latin typeface="Times New Roman"/>
                <a:cs typeface="Times New Roman"/>
              </a:rPr>
              <a:t>Jones,</a:t>
            </a:r>
            <a:r>
              <a:rPr dirty="0" sz="850" spc="-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eds.)</a:t>
            </a:r>
            <a:r>
              <a:rPr dirty="0" sz="850" spc="21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21285">
              <a:lnSpc>
                <a:spcPts val="960"/>
              </a:lnSpc>
            </a:pP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Roudedg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c:167 </a:t>
            </a:r>
            <a:r>
              <a:rPr dirty="0" sz="850" spc="-40">
                <a:solidFill>
                  <a:srgbClr val="707070"/>
                </a:solidFill>
                <a:latin typeface="Times New Roman"/>
                <a:cs typeface="Times New Roman"/>
              </a:rPr>
              <a:t>1</a:t>
            </a:r>
            <a:r>
              <a:rPr dirty="0" sz="850" spc="-40">
                <a:solidFill>
                  <a:srgbClr val="AFAFAF"/>
                </a:solidFill>
                <a:latin typeface="Times New Roman"/>
                <a:cs typeface="Times New Roman"/>
              </a:rPr>
              <a:t>-</a:t>
            </a:r>
            <a:r>
              <a:rPr dirty="0" sz="850" spc="-40">
                <a:solidFill>
                  <a:srgbClr val="707070"/>
                </a:solidFill>
                <a:latin typeface="Times New Roman"/>
                <a:cs typeface="Times New Roman"/>
              </a:rPr>
              <a:t>. </a:t>
            </a:r>
            <a:r>
              <a:rPr dirty="0" sz="850" spc="270">
                <a:solidFill>
                  <a:srgbClr val="828282"/>
                </a:solidFill>
                <a:latin typeface="Times New Roman"/>
                <a:cs typeface="Times New Roman"/>
              </a:rPr>
              <a:t>184.</a:t>
            </a:r>
            <a:r>
              <a:rPr dirty="0" sz="850" spc="11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127635" marR="12700" indent="1270">
              <a:lnSpc>
                <a:spcPct val="89100"/>
              </a:lnSpc>
              <a:spcBef>
                <a:spcPts val="484"/>
              </a:spcBef>
            </a:pP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Myths </a:t>
            </a:r>
            <a:r>
              <a:rPr dirty="0" sz="850" spc="280">
                <a:solidFill>
                  <a:srgbClr val="828282"/>
                </a:solidFill>
                <a:latin typeface="Times New Roman"/>
                <a:cs typeface="Times New Roman"/>
              </a:rPr>
              <a:t>about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metropolis. 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900" spc="295" i="1">
                <a:solidFill>
                  <a:srgbClr val="707070"/>
                </a:solidFill>
                <a:latin typeface="Times New Roman"/>
                <a:cs typeface="Times New Roman"/>
              </a:rPr>
              <a:t>0 </a:t>
            </a:r>
            <a:r>
              <a:rPr dirty="0" sz="900" spc="-114" i="1">
                <a:solidFill>
                  <a:srgbClr val="AFAFAF"/>
                </a:solidFill>
                <a:latin typeface="Times New Roman"/>
                <a:cs typeface="Times New Roman"/>
              </a:rPr>
              <a:t>-</a:t>
            </a:r>
            <a:r>
              <a:rPr dirty="0" sz="900" spc="-114" i="1">
                <a:solidFill>
                  <a:srgbClr val="707070"/>
                </a:solidFill>
                <a:latin typeface="Times New Roman"/>
                <a:cs typeface="Times New Roman"/>
              </a:rPr>
              <a:t>,.,_r </a:t>
            </a:r>
            <a:r>
              <a:rPr dirty="0" sz="850" spc="265" i="1">
                <a:solidFill>
                  <a:srgbClr val="707070"/>
                </a:solidFill>
                <a:latin typeface="Times New Roman"/>
                <a:cs typeface="Times New Roman"/>
              </a:rPr>
              <a:t>Changing  </a:t>
            </a:r>
            <a:r>
              <a:rPr dirty="0" sz="850" spc="210">
                <a:solidFill>
                  <a:srgbClr val="828282"/>
                </a:solidFill>
                <a:latin typeface="Times New Roman"/>
                <a:cs typeface="Times New Roman"/>
              </a:rPr>
              <a:t>Cirics(J.F. </a:t>
            </a:r>
            <a:r>
              <a:rPr dirty="0" sz="950" spc="40">
                <a:solidFill>
                  <a:srgbClr val="707070"/>
                </a:solidFill>
                <a:latin typeface="Times New Roman"/>
                <a:cs typeface="Times New Roman"/>
              </a:rPr>
              <a:t>Ha.a..:,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ed.). </a:t>
            </a:r>
            <a:r>
              <a:rPr dirty="0" sz="850" spc="55">
                <a:solidFill>
                  <a:srgbClr val="707070"/>
                </a:solidFill>
                <a:latin typeface="Times New Roman"/>
                <a:cs typeface="Times New Roman"/>
              </a:rPr>
              <a:t>Job.L'lS </a:t>
            </a:r>
            <a:r>
              <a:rPr dirty="0" sz="850" spc="100">
                <a:solidFill>
                  <a:srgbClr val="707070"/>
                </a:solidFill>
                <a:latin typeface="Times New Roman"/>
                <a:cs typeface="Times New Roman"/>
              </a:rPr>
              <a:t>:E-Iopki.ns, 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Ch </a:t>
            </a:r>
            <a:r>
              <a:rPr dirty="0" sz="850" spc="125">
                <a:solidFill>
                  <a:srgbClr val="707070"/>
                </a:solidFill>
                <a:latin typeface="Times New Roman"/>
                <a:cs typeface="Times New Roman"/>
              </a:rPr>
              <a:t>ap </a:t>
            </a:r>
            <a:r>
              <a:rPr dirty="0" sz="850" spc="65">
                <a:solidFill>
                  <a:srgbClr val="3A3A3A"/>
                </a:solidFill>
                <a:latin typeface="Times New Roman"/>
                <a:cs typeface="Times New Roman"/>
              </a:rPr>
              <a:t>.  </a:t>
            </a:r>
            <a:r>
              <a:rPr dirty="0" sz="850" spc="155">
                <a:solidFill>
                  <a:srgbClr val="828282"/>
                </a:solidFill>
                <a:latin typeface="Times New Roman"/>
                <a:cs typeface="Times New Roman"/>
              </a:rPr>
              <a:t>l.:l.-11..</a:t>
            </a:r>
            <a:r>
              <a:rPr dirty="0" sz="850" spc="13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110489" marR="29209" indent="1905">
              <a:lnSpc>
                <a:spcPts val="1000"/>
              </a:lnSpc>
              <a:spcBef>
                <a:spcPts val="525"/>
              </a:spcBef>
            </a:pPr>
            <a:r>
              <a:rPr dirty="0" sz="850" spc="200">
                <a:solidFill>
                  <a:srgbClr val="828282"/>
                </a:solidFill>
                <a:latin typeface="Times New Roman"/>
                <a:cs typeface="Times New Roman"/>
              </a:rPr>
              <a:t>Locaci,,g </a:t>
            </a: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b,·anch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campuses </a:t>
            </a:r>
            <a:r>
              <a:rPr dirty="0" sz="850" spc="-100">
                <a:solidFill>
                  <a:srgbClr val="595959"/>
                </a:solidFill>
                <a:latin typeface="Times New Roman"/>
                <a:cs typeface="Times New Roman"/>
              </a:rPr>
              <a:t>fo</a:t>
            </a:r>
            <a:r>
              <a:rPr dirty="0" sz="850" spc="-100">
                <a:solidFill>
                  <a:srgbClr val="828282"/>
                </a:solidFill>
                <a:latin typeface="Times New Roman"/>
                <a:cs typeface="Times New Roman"/>
              </a:rPr>
              <a:t>r </a:t>
            </a:r>
            <a:r>
              <a:rPr dirty="0" sz="850" spc="270">
                <a:solidFill>
                  <a:srgbClr val="707070"/>
                </a:solidFill>
                <a:latin typeface="Times New Roman"/>
                <a:cs typeface="Times New Roman"/>
              </a:rPr>
              <a:t>d&gt;e </a:t>
            </a:r>
            <a:r>
              <a:rPr dirty="0" sz="850" spc="165">
                <a:solidFill>
                  <a:srgbClr val="828282"/>
                </a:solidFill>
                <a:latin typeface="Times New Roman"/>
                <a:cs typeface="Times New Roman"/>
              </a:rPr>
              <a:t>Unive,·sity 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of'VITashington, </a:t>
            </a:r>
            <a:r>
              <a:rPr dirty="0" sz="850" spc="280" b="1">
                <a:solidFill>
                  <a:srgbClr val="707070"/>
                </a:solidFill>
                <a:latin typeface="Arial"/>
                <a:cs typeface="Arial"/>
              </a:rPr>
              <a:t>(W.W.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Beyers). </a:t>
            </a:r>
            <a:r>
              <a:rPr dirty="0" sz="850" spc="245" i="1">
                <a:solidFill>
                  <a:srgbClr val="707070"/>
                </a:solidFill>
                <a:latin typeface="Times New Roman"/>
                <a:cs typeface="Times New Roman"/>
              </a:rPr>
              <a:t>Journat </a:t>
            </a:r>
            <a:r>
              <a:rPr dirty="0" sz="850" spc="215" i="1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850" spc="200" i="1">
                <a:solidFill>
                  <a:srgbClr val="707070"/>
                </a:solidFill>
                <a:latin typeface="Times New Roman"/>
                <a:cs typeface="Times New Roman"/>
              </a:rPr>
              <a:t>Geqoraphy </a:t>
            </a:r>
            <a:r>
              <a:rPr dirty="0" sz="850" spc="165" b="1" i="1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850" spc="120" i="1">
                <a:solidFill>
                  <a:srgbClr val="828282"/>
                </a:solidFill>
                <a:latin typeface="Times New Roman"/>
                <a:cs typeface="Times New Roman"/>
              </a:rPr>
              <a:t>H-i,gher </a:t>
            </a:r>
            <a:r>
              <a:rPr dirty="0" sz="850" spc="245" i="1">
                <a:solidFill>
                  <a:srgbClr val="707070"/>
                </a:solidFill>
                <a:latin typeface="Times New Roman"/>
                <a:cs typeface="Times New Roman"/>
              </a:rPr>
              <a:t>Education </a:t>
            </a:r>
            <a:r>
              <a:rPr dirty="0" sz="850" spc="285">
                <a:solidFill>
                  <a:srgbClr val="707070"/>
                </a:solidFill>
                <a:latin typeface="Times New Roman"/>
                <a:cs typeface="Times New Roman"/>
              </a:rPr>
              <a:t>15:161-171.  </a:t>
            </a:r>
            <a:r>
              <a:rPr dirty="0" sz="850" spc="210">
                <a:solidFill>
                  <a:srgbClr val="595959"/>
                </a:solidFill>
                <a:latin typeface="Times New Roman"/>
                <a:cs typeface="Times New Roman"/>
              </a:rPr>
              <a:t>199</a:t>
            </a:r>
            <a:r>
              <a:rPr dirty="0" sz="850" spc="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828282"/>
                </a:solidFill>
                <a:latin typeface="Times New Roman"/>
                <a:cs typeface="Times New Roman"/>
              </a:rPr>
              <a:t>1.</a:t>
            </a:r>
            <a:endParaRPr sz="850">
              <a:latin typeface="Times New Roman"/>
              <a:cs typeface="Times New Roman"/>
            </a:endParaRPr>
          </a:p>
          <a:p>
            <a:pPr marL="68580">
              <a:lnSpc>
                <a:spcPts val="1015"/>
              </a:lnSpc>
              <a:spcBef>
                <a:spcPts val="315"/>
              </a:spcBef>
            </a:pPr>
            <a:r>
              <a:rPr dirty="0" sz="850" spc="36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850" spc="-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cttlcm</a:t>
            </a:r>
            <a:r>
              <a:rPr dirty="0" sz="850" spc="195">
                <a:solidFill>
                  <a:srgbClr val="CACAC8"/>
                </a:solidFill>
                <a:latin typeface="Times New Roman"/>
                <a:cs typeface="Times New Roman"/>
              </a:rPr>
              <a:t>.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ent</a:t>
            </a:r>
            <a:r>
              <a:rPr dirty="0" sz="8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65">
                <a:solidFill>
                  <a:srgbClr val="707070"/>
                </a:solidFill>
                <a:latin typeface="Times New Roman"/>
                <a:cs typeface="Times New Roman"/>
              </a:rPr>
              <a:t>chru'lge</a:t>
            </a:r>
            <a:r>
              <a:rPr dirty="0" sz="85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within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n,ecropolican</a:t>
            </a:r>
            <a:endParaRPr sz="850">
              <a:latin typeface="Times New Roman"/>
              <a:cs typeface="Times New Roman"/>
            </a:endParaRPr>
          </a:p>
          <a:p>
            <a:pPr marL="102870" marR="210820" indent="-58419">
              <a:lnSpc>
                <a:spcPts val="940"/>
              </a:lnSpc>
              <a:spcBef>
                <a:spcPts val="145"/>
              </a:spcBef>
            </a:pPr>
            <a:r>
              <a:rPr dirty="0" sz="850" spc="155">
                <a:solidFill>
                  <a:srgbClr val="595959"/>
                </a:solidFill>
                <a:latin typeface="Times New Roman"/>
                <a:cs typeface="Times New Roman"/>
              </a:rPr>
              <a:t>r </a:t>
            </a:r>
            <a:r>
              <a:rPr dirty="0" sz="850" spc="215">
                <a:solidFill>
                  <a:srgbClr val="595959"/>
                </a:solidFill>
                <a:latin typeface="Times New Roman"/>
                <a:cs typeface="Times New Roman"/>
              </a:rPr>
              <a:t>egio </a:t>
            </a:r>
            <a:r>
              <a:rPr dirty="0" sz="850" spc="5">
                <a:solidFill>
                  <a:srgbClr val="595959"/>
                </a:solidFill>
                <a:latin typeface="Times New Roman"/>
                <a:cs typeface="Times New Roman"/>
              </a:rPr>
              <a:t>n</a:t>
            </a:r>
            <a:r>
              <a:rPr dirty="0" sz="850" spc="5">
                <a:solidFill>
                  <a:srgbClr val="828282"/>
                </a:solidFill>
                <a:latin typeface="Times New Roman"/>
                <a:cs typeface="Times New Roman"/>
              </a:rPr>
              <a:t>s </a:t>
            </a:r>
            <a:r>
              <a:rPr dirty="0" sz="850" spc="120">
                <a:solidFill>
                  <a:srgbClr val="828282"/>
                </a:solidFill>
                <a:latin typeface="Times New Roman"/>
                <a:cs typeface="Times New Roman"/>
              </a:rPr>
              <a:t>. </a:t>
            </a:r>
            <a:r>
              <a:rPr dirty="0" sz="850" spc="105" i="1">
                <a:solidFill>
                  <a:srgbClr val="707070"/>
                </a:solidFill>
                <a:latin typeface="Times New Roman"/>
                <a:cs typeface="Times New Roman"/>
              </a:rPr>
              <a:t>Gro&gt;vt:h </a:t>
            </a:r>
            <a:r>
              <a:rPr dirty="0" sz="900" spc="125" b="1" i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254" i="1">
                <a:solidFill>
                  <a:srgbClr val="828282"/>
                </a:solidFill>
                <a:latin typeface="Times New Roman"/>
                <a:cs typeface="Times New Roman"/>
              </a:rPr>
              <a:t>Change,</a:t>
            </a:r>
            <a:r>
              <a:rPr dirty="0" sz="850" spc="-125" i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fbrtheomia.g  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(lace</a:t>
            </a:r>
            <a:r>
              <a:rPr dirty="0" sz="8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Surntner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95">
                <a:solidFill>
                  <a:srgbClr val="707070"/>
                </a:solidFill>
                <a:latin typeface="Times New Roman"/>
                <a:cs typeface="Times New Roman"/>
              </a:rPr>
              <a:t>1992</a:t>
            </a:r>
            <a:r>
              <a:rPr dirty="0" sz="85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)</a:t>
            </a:r>
            <a:r>
              <a:rPr dirty="0" sz="850" spc="15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95885" marR="199390" indent="10795">
              <a:lnSpc>
                <a:spcPts val="1000"/>
              </a:lnSpc>
              <a:spcBef>
                <a:spcPts val="440"/>
              </a:spcBef>
              <a:tabLst>
                <a:tab pos="2846070" algn="l"/>
              </a:tabLst>
            </a:pP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Urbanizatio</a:t>
            </a:r>
            <a:r>
              <a:rPr dirty="0" sz="850" spc="280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8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of"cbe</a:t>
            </a:r>
            <a:r>
              <a:rPr dirty="0" sz="8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828282"/>
                </a:solidFill>
                <a:latin typeface="Times New Roman"/>
                <a:cs typeface="Times New Roman"/>
              </a:rPr>
              <a:t>Unite</a:t>
            </a:r>
            <a:r>
              <a:rPr dirty="0" sz="850" spc="310">
                <a:solidFill>
                  <a:srgbClr val="828282"/>
                </a:solidFill>
                <a:latin typeface="Times New Roman"/>
                <a:cs typeface="Times New Roman"/>
              </a:rPr>
              <a:t>d</a:t>
            </a:r>
            <a:r>
              <a:rPr dirty="0" sz="85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-7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850" spc="165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r>
              <a:rPr dirty="0" sz="850" spc="35">
                <a:solidFill>
                  <a:srgbClr val="707070"/>
                </a:solidFill>
                <a:latin typeface="Times New Roman"/>
                <a:cs typeface="Times New Roman"/>
              </a:rPr>
              <a:t>:</a:t>
            </a:r>
            <a:r>
              <a:rPr dirty="0" sz="850" spc="-114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r>
              <a:rPr dirty="0" sz="850" spc="27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850" spc="-2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85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-2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8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-10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r>
              <a:rPr dirty="0" sz="85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30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-2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850">
                <a:solidFill>
                  <a:srgbClr val="707070"/>
                </a:solidFill>
                <a:latin typeface="Times New Roman"/>
                <a:cs typeface="Times New Roman"/>
              </a:rPr>
              <a:t>	</a:t>
            </a:r>
            <a:r>
              <a:rPr dirty="0" sz="900" spc="50" i="1">
                <a:solidFill>
                  <a:srgbClr val="707070"/>
                </a:solidFill>
                <a:latin typeface="Times New Roman"/>
                <a:cs typeface="Times New Roman"/>
              </a:rPr>
              <a:t>Pe..-­ </a:t>
            </a:r>
            <a:r>
              <a:rPr dirty="0" sz="900" spc="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45" i="1">
                <a:solidFill>
                  <a:srgbClr val="707070"/>
                </a:solidFill>
                <a:latin typeface="Times New Roman"/>
                <a:cs typeface="Times New Roman"/>
              </a:rPr>
              <a:t>sons, </a:t>
            </a:r>
            <a:r>
              <a:rPr dirty="0" sz="850" spc="160" i="1">
                <a:solidFill>
                  <a:srgbClr val="707070"/>
                </a:solidFill>
                <a:latin typeface="Times New Roman"/>
                <a:cs typeface="Times New Roman"/>
              </a:rPr>
              <a:t>Places, </a:t>
            </a:r>
            <a:r>
              <a:rPr dirty="0" sz="850" spc="204" i="1">
                <a:solidFill>
                  <a:srgbClr val="707070"/>
                </a:solidFill>
                <a:latin typeface="Times New Roman"/>
                <a:cs typeface="Times New Roman"/>
              </a:rPr>
              <a:t>Th </a:t>
            </a:r>
            <a:r>
              <a:rPr dirty="0" sz="850" spc="155" i="1">
                <a:solidFill>
                  <a:srgbClr val="707070"/>
                </a:solidFill>
                <a:latin typeface="Times New Roman"/>
                <a:cs typeface="Times New Roman"/>
              </a:rPr>
              <a:t>ing </a:t>
            </a:r>
            <a:r>
              <a:rPr dirty="0" sz="850" spc="215" i="1">
                <a:solidFill>
                  <a:srgbClr val="707070"/>
                </a:solidFill>
                <a:latin typeface="Times New Roman"/>
                <a:cs typeface="Times New Roman"/>
              </a:rPr>
              <a:t>s(T </a:t>
            </a:r>
            <a:r>
              <a:rPr dirty="0" sz="850" spc="95" i="1">
                <a:solidFill>
                  <a:srgbClr val="9C9C9A"/>
                </a:solidFill>
                <a:latin typeface="Times New Roman"/>
                <a:cs typeface="Times New Roman"/>
              </a:rPr>
              <a:t>. </a:t>
            </a:r>
            <a:r>
              <a:rPr dirty="0" sz="850" spc="130">
                <a:solidFill>
                  <a:srgbClr val="707070"/>
                </a:solidFill>
                <a:latin typeface="Times New Roman"/>
                <a:cs typeface="Times New Roman"/>
              </a:rPr>
              <a:t>VITong,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ed </a:t>
            </a:r>
            <a:r>
              <a:rPr dirty="0" sz="850" spc="70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850" spc="125">
                <a:solidFill>
                  <a:srgbClr val="828282"/>
                </a:solidFill>
                <a:latin typeface="Times New Roman"/>
                <a:cs typeface="Times New Roman"/>
              </a:rPr>
              <a:t>), </a:t>
            </a:r>
            <a:r>
              <a:rPr dirty="0" sz="900" spc="55" i="1">
                <a:solidFill>
                  <a:srgbClr val="707070"/>
                </a:solidFill>
                <a:latin typeface="Times New Roman"/>
                <a:cs typeface="Times New Roman"/>
              </a:rPr>
              <a:t>£0</a:t>
            </a:r>
            <a:r>
              <a:rPr dirty="0" sz="900" spc="55" i="1">
                <a:solidFill>
                  <a:srgbClr val="CACAC8"/>
                </a:solidFill>
                <a:latin typeface="Times New Roman"/>
                <a:cs typeface="Times New Roman"/>
              </a:rPr>
              <a:t>.</a:t>
            </a:r>
            <a:r>
              <a:rPr dirty="0" sz="900" spc="55" i="1">
                <a:solidFill>
                  <a:srgbClr val="707070"/>
                </a:solidFill>
                <a:latin typeface="Times New Roman"/>
                <a:cs typeface="Times New Roman"/>
              </a:rPr>
              <a:t>cth </a:t>
            </a:r>
            <a:r>
              <a:rPr dirty="0" sz="900" spc="100" i="1">
                <a:solidFill>
                  <a:srgbClr val="9C9C9A"/>
                </a:solidFill>
                <a:latin typeface="Times New Roman"/>
                <a:cs typeface="Times New Roman"/>
              </a:rPr>
              <a:t>­  </a:t>
            </a:r>
            <a:r>
              <a:rPr dirty="0" sz="850" spc="290">
                <a:solidFill>
                  <a:srgbClr val="828282"/>
                </a:solidFill>
                <a:latin typeface="Times New Roman"/>
                <a:cs typeface="Times New Roman"/>
              </a:rPr>
              <a:t>coming </a:t>
            </a:r>
            <a:r>
              <a:rPr dirty="0" sz="800" spc="200">
                <a:solidFill>
                  <a:srgbClr val="707070"/>
                </a:solidFill>
                <a:latin typeface="Arial"/>
                <a:cs typeface="Arial"/>
              </a:rPr>
              <a:t>(Fall</a:t>
            </a:r>
            <a:r>
              <a:rPr dirty="0" sz="800" spc="-10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850" spc="285">
                <a:solidFill>
                  <a:srgbClr val="707070"/>
                </a:solidFill>
                <a:latin typeface="Times New Roman"/>
                <a:cs typeface="Times New Roman"/>
              </a:rPr>
              <a:t>1992).</a:t>
            </a:r>
            <a:endParaRPr sz="850">
              <a:latin typeface="Times New Roman"/>
              <a:cs typeface="Times New Roman"/>
            </a:endParaRPr>
          </a:p>
          <a:p>
            <a:pPr marL="87630" marR="138430" indent="-3175">
              <a:lnSpc>
                <a:spcPts val="1000"/>
              </a:lnSpc>
              <a:spcBef>
                <a:spcPts val="430"/>
              </a:spcBef>
            </a:pP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Special</a:t>
            </a:r>
            <a:r>
              <a:rPr dirty="0" sz="8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707070"/>
                </a:solidFill>
                <a:latin typeface="Times New Roman"/>
                <a:cs typeface="Times New Roman"/>
              </a:rPr>
              <a:t>report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r>
              <a:rPr dirty="0" sz="850" spc="-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Bu,:eau</a:t>
            </a:r>
            <a:r>
              <a:rPr dirty="0" sz="850" spc="2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Census.</a:t>
            </a:r>
            <a:r>
              <a:rPr dirty="0" sz="85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5" i="1">
                <a:solidFill>
                  <a:srgbClr val="707070"/>
                </a:solidFill>
                <a:latin typeface="Times New Roman"/>
                <a:cs typeface="Times New Roman"/>
              </a:rPr>
              <a:t>Me7:ro­  </a:t>
            </a:r>
            <a:r>
              <a:rPr dirty="0" sz="850" spc="225" i="1">
                <a:solidFill>
                  <a:srgbClr val="707070"/>
                </a:solidFill>
                <a:latin typeface="Times New Roman"/>
                <a:cs typeface="Times New Roman"/>
              </a:rPr>
              <a:t>potitan </a:t>
            </a:r>
            <a:r>
              <a:rPr dirty="0" sz="850" spc="270" i="1">
                <a:solidFill>
                  <a:srgbClr val="707070"/>
                </a:solidFill>
                <a:latin typeface="Times New Roman"/>
                <a:cs typeface="Times New Roman"/>
              </a:rPr>
              <a:t>Con</a:t>
            </a:r>
            <a:r>
              <a:rPr dirty="0" sz="8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95" i="1">
                <a:solidFill>
                  <a:srgbClr val="707070"/>
                </a:solidFill>
                <a:latin typeface="Times New Roman"/>
                <a:cs typeface="Times New Roman"/>
              </a:rPr>
              <a:t>cepts</a:t>
            </a:r>
            <a:r>
              <a:rPr dirty="0" sz="850" spc="95" i="1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850" spc="60">
                <a:solidFill>
                  <a:srgbClr val="707070"/>
                </a:solidFill>
                <a:latin typeface="Times New Roman"/>
                <a:cs typeface="Times New Roman"/>
              </a:rPr>
              <a:t>Febt"Ua.t.-y 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19 9 2 </a:t>
            </a:r>
            <a:r>
              <a:rPr dirty="0" sz="850" spc="35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87630" marR="146050" indent="1905">
              <a:lnSpc>
                <a:spcPct val="94800"/>
              </a:lnSpc>
              <a:spcBef>
                <a:spcPts val="434"/>
              </a:spcBef>
            </a:pP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Populationr</a:t>
            </a:r>
            <a:r>
              <a:rPr dirty="0" sz="850" spc="2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edistribuc</a:t>
            </a:r>
            <a:r>
              <a:rPr dirty="0" sz="850" spc="175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z="850" spc="175">
                <a:solidFill>
                  <a:srgbClr val="AFAFAF"/>
                </a:solidFill>
                <a:latin typeface="Times New Roman"/>
                <a:cs typeface="Times New Roman"/>
              </a:rPr>
              <a:t>.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ou</a:t>
            </a:r>
            <a:r>
              <a:rPr dirty="0" sz="8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14">
                <a:solidFill>
                  <a:srgbClr val="828282"/>
                </a:solidFill>
                <a:latin typeface="Arial"/>
                <a:cs typeface="Arial"/>
              </a:rPr>
              <a:t>'-vi'thu1</a:t>
            </a:r>
            <a:r>
              <a:rPr dirty="0" sz="850" spc="-4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me</a:t>
            </a:r>
            <a:r>
              <a:rPr dirty="0" sz="850" spc="-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90">
                <a:solidFill>
                  <a:srgbClr val="707070"/>
                </a:solidFill>
                <a:latin typeface="Times New Roman"/>
                <a:cs typeface="Times New Roman"/>
              </a:rPr>
              <a:t>tr</a:t>
            </a:r>
            <a:r>
              <a:rPr dirty="0" sz="850" spc="-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op</a:t>
            </a:r>
            <a:r>
              <a:rPr dirty="0" sz="85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850" spc="-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850" spc="15">
                <a:solidFill>
                  <a:srgbClr val="707070"/>
                </a:solidFill>
                <a:latin typeface="Times New Roman"/>
                <a:cs typeface="Times New Roman"/>
              </a:rPr>
              <a:t>i</a:t>
            </a:r>
            <a:r>
              <a:rPr dirty="0" sz="850" spc="-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05">
                <a:solidFill>
                  <a:srgbClr val="9C9C9A"/>
                </a:solidFill>
                <a:latin typeface="Times New Roman"/>
                <a:cs typeface="Times New Roman"/>
              </a:rPr>
              <a:t>­  </a:t>
            </a:r>
            <a:r>
              <a:rPr dirty="0" sz="850" spc="140">
                <a:solidFill>
                  <a:srgbClr val="707070"/>
                </a:solidFill>
                <a:latin typeface="Times New Roman"/>
                <a:cs typeface="Times New Roman"/>
              </a:rPr>
              <a:t>can</a:t>
            </a:r>
            <a:r>
              <a:rPr dirty="0" sz="850" spc="140">
                <a:solidFill>
                  <a:srgbClr val="595959"/>
                </a:solidFill>
                <a:latin typeface="Times New Roman"/>
                <a:cs typeface="Times New Roman"/>
              </a:rPr>
              <a:t>r </a:t>
            </a:r>
            <a:r>
              <a:rPr dirty="0" sz="850" spc="165">
                <a:solidFill>
                  <a:srgbClr val="828282"/>
                </a:solidFill>
                <a:latin typeface="Times New Roman"/>
                <a:cs typeface="Times New Roman"/>
              </a:rPr>
              <a:t>egi </a:t>
            </a:r>
            <a:r>
              <a:rPr dirty="0" sz="850" spc="155">
                <a:solidFill>
                  <a:srgbClr val="828282"/>
                </a:solidFill>
                <a:latin typeface="Times New Roman"/>
                <a:cs typeface="Times New Roman"/>
              </a:rPr>
              <a:t>o </a:t>
            </a:r>
            <a:r>
              <a:rPr dirty="0" sz="850" spc="135">
                <a:solidFill>
                  <a:srgbClr val="828282"/>
                </a:solidFill>
                <a:latin typeface="Times New Roman"/>
                <a:cs typeface="Times New Roman"/>
              </a:rPr>
              <a:t>r1s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850" spc="12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850" spc="155">
                <a:solidFill>
                  <a:srgbClr val="595959"/>
                </a:solidFill>
                <a:latin typeface="Times New Roman"/>
                <a:cs typeface="Times New Roman"/>
              </a:rPr>
              <a:t>19 80 </a:t>
            </a:r>
            <a:r>
              <a:rPr dirty="0" sz="850" spc="140">
                <a:solidFill>
                  <a:srgbClr val="828282"/>
                </a:solidFill>
                <a:latin typeface="Times New Roman"/>
                <a:cs typeface="Times New Roman"/>
              </a:rPr>
              <a:t>s: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core,</a:t>
            </a:r>
            <a:r>
              <a:rPr dirty="0" sz="850" spc="185">
                <a:solidFill>
                  <a:srgbClr val="828282"/>
                </a:solidFill>
                <a:latin typeface="Times New Roman"/>
                <a:cs typeface="Times New Roman"/>
              </a:rPr>
              <a:t>s </a:t>
            </a:r>
            <a:r>
              <a:rPr dirty="0" sz="850" spc="170">
                <a:solidFill>
                  <a:srgbClr val="828282"/>
                </a:solidFill>
                <a:latin typeface="Times New Roman"/>
                <a:cs typeface="Times New Roman"/>
              </a:rPr>
              <a:t>ate</a:t>
            </a:r>
            <a:r>
              <a:rPr dirty="0" sz="850" spc="170">
                <a:solidFill>
                  <a:srgbClr val="595959"/>
                </a:solidFill>
                <a:latin typeface="Times New Roman"/>
                <a:cs typeface="Times New Roman"/>
              </a:rPr>
              <a:t>llite </a:t>
            </a:r>
            <a:r>
              <a:rPr dirty="0" sz="850" spc="290">
                <a:solidFill>
                  <a:srgbClr val="707070"/>
                </a:solidFill>
                <a:latin typeface="Times New Roman"/>
                <a:cs typeface="Times New Roman"/>
              </a:rPr>
              <a:t>and  </a:t>
            </a:r>
            <a:r>
              <a:rPr dirty="0" sz="850" spc="160">
                <a:solidFill>
                  <a:srgbClr val="828282"/>
                </a:solidFill>
                <a:latin typeface="Times New Roman"/>
                <a:cs typeface="Times New Roman"/>
              </a:rPr>
              <a:t>ex,Lrba,, </a:t>
            </a:r>
            <a:r>
              <a:rPr dirty="0" sz="850" spc="275">
                <a:solidFill>
                  <a:srgbClr val="707070"/>
                </a:solidFill>
                <a:latin typeface="Times New Roman"/>
                <a:cs typeface="Times New Roman"/>
              </a:rPr>
              <a:t>growth, </a:t>
            </a:r>
            <a:r>
              <a:rPr dirty="0" sz="850" spc="125">
                <a:solidFill>
                  <a:srgbClr val="707070"/>
                </a:solidFill>
                <a:latin typeface="Times New Roman"/>
                <a:cs typeface="Times New Roman"/>
              </a:rPr>
              <a:t>£orthcon1 </a:t>
            </a:r>
            <a:r>
              <a:rPr dirty="0" sz="850" spc="-65">
                <a:solidFill>
                  <a:srgbClr val="707070"/>
                </a:solidFill>
                <a:latin typeface="Times New Roman"/>
                <a:cs typeface="Times New Roman"/>
              </a:rPr>
              <a:t>lng</a:t>
            </a:r>
            <a:r>
              <a:rPr dirty="0" sz="850" spc="-65">
                <a:solidFill>
                  <a:srgbClr val="CACAC8"/>
                </a:solidFill>
                <a:latin typeface="Times New Roman"/>
                <a:cs typeface="Times New Roman"/>
              </a:rPr>
              <a:t>.</a:t>
            </a:r>
            <a:r>
              <a:rPr dirty="0" sz="850" spc="-55">
                <a:solidFill>
                  <a:srgbClr val="CACAC8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365"/>
              </a:spcBef>
            </a:pPr>
            <a:r>
              <a:rPr dirty="0" sz="900" spc="295" b="1">
                <a:solidFill>
                  <a:srgbClr val="707070"/>
                </a:solidFill>
                <a:latin typeface="Times New Roman"/>
                <a:cs typeface="Times New Roman"/>
              </a:rPr>
              <a:t>Diane</a:t>
            </a:r>
            <a:r>
              <a:rPr dirty="0" sz="90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54" b="1">
                <a:solidFill>
                  <a:srgbClr val="707070"/>
                </a:solidFill>
                <a:latin typeface="Times New Roman"/>
                <a:cs typeface="Times New Roman"/>
              </a:rPr>
              <a:t>Morrison</a:t>
            </a:r>
            <a:endParaRPr sz="900">
              <a:latin typeface="Times New Roman"/>
              <a:cs typeface="Times New Roman"/>
            </a:endParaRPr>
          </a:p>
          <a:p>
            <a:pPr marL="12700" marR="135890" indent="68580">
              <a:lnSpc>
                <a:spcPts val="1000"/>
              </a:lnSpc>
              <a:spcBef>
                <a:spcPts val="455"/>
              </a:spcBef>
            </a:pPr>
            <a:r>
              <a:rPr dirty="0" sz="850" spc="260" b="1">
                <a:solidFill>
                  <a:srgbClr val="707070"/>
                </a:solidFill>
                <a:latin typeface="Times New Roman"/>
                <a:cs typeface="Times New Roman"/>
              </a:rPr>
              <a:t>Poor </a:t>
            </a:r>
            <a:r>
              <a:rPr dirty="0" sz="850" spc="195" b="1">
                <a:solidFill>
                  <a:srgbClr val="828282"/>
                </a:solidFill>
                <a:latin typeface="Times New Roman"/>
                <a:cs typeface="Times New Roman"/>
              </a:rPr>
              <a:t>contraceptive</a:t>
            </a:r>
            <a:r>
              <a:rPr dirty="0" sz="850" spc="-114" b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04" b="1">
                <a:solidFill>
                  <a:srgbClr val="707070"/>
                </a:solidFill>
                <a:latin typeface="Times New Roman"/>
                <a:cs typeface="Times New Roman"/>
              </a:rPr>
              <a:t>use </a:t>
            </a:r>
            <a:r>
              <a:rPr dirty="0" sz="850" spc="185" b="1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dirty="0" sz="850" spc="185" b="1">
                <a:solidFill>
                  <a:srgbClr val="828282"/>
                </a:solidFill>
                <a:latin typeface="Times New Roman"/>
                <a:cs typeface="Times New Roman"/>
              </a:rPr>
              <a:t>n </a:t>
            </a:r>
            <a:r>
              <a:rPr dirty="0" sz="850" spc="105" b="1">
                <a:solidFill>
                  <a:srgbClr val="707070"/>
                </a:solidFill>
                <a:latin typeface="Times New Roman"/>
                <a:cs typeface="Times New Roman"/>
              </a:rPr>
              <a:t>t.he </a:t>
            </a:r>
            <a:r>
              <a:rPr dirty="0" sz="850" spc="160" b="1">
                <a:solidFill>
                  <a:srgbClr val="707070"/>
                </a:solidFill>
                <a:latin typeface="Times New Roman"/>
                <a:cs typeface="Times New Roman"/>
              </a:rPr>
              <a:t>t:eenagc years:  </a:t>
            </a:r>
            <a:r>
              <a:rPr dirty="0" sz="850" spc="140" b="1">
                <a:solidFill>
                  <a:srgbClr val="828282"/>
                </a:solidFill>
                <a:latin typeface="Times New Roman"/>
                <a:cs typeface="Times New Roman"/>
              </a:rPr>
              <a:t>s </a:t>
            </a:r>
            <a:r>
              <a:rPr dirty="0" sz="850" spc="150" b="1">
                <a:solidFill>
                  <a:srgbClr val="595959"/>
                </a:solidFill>
                <a:latin typeface="Times New Roman"/>
                <a:cs typeface="Times New Roman"/>
              </a:rPr>
              <a:t>ituatio </a:t>
            </a:r>
            <a:r>
              <a:rPr dirty="0" sz="850" spc="180" b="1">
                <a:solidFill>
                  <a:srgbClr val="595959"/>
                </a:solidFill>
                <a:latin typeface="Times New Roman"/>
                <a:cs typeface="Times New Roman"/>
              </a:rPr>
              <a:t>nal </a:t>
            </a:r>
            <a:r>
              <a:rPr dirty="0" sz="850" spc="195" b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145" b="1">
                <a:solidFill>
                  <a:srgbClr val="707070"/>
                </a:solidFill>
                <a:latin typeface="Times New Roman"/>
                <a:cs typeface="Times New Roman"/>
              </a:rPr>
              <a:t>developme.nt:aJ </a:t>
            </a:r>
            <a:r>
              <a:rPr dirty="0" sz="850" spc="120" b="1">
                <a:solidFill>
                  <a:srgbClr val="707070"/>
                </a:solidFill>
                <a:latin typeface="Times New Roman"/>
                <a:cs typeface="Times New Roman"/>
              </a:rPr>
              <a:t>in.ccrpre</a:t>
            </a:r>
            <a:r>
              <a:rPr dirty="0" sz="850" spc="-18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0" b="1">
                <a:solidFill>
                  <a:srgbClr val="707070"/>
                </a:solidFill>
                <a:latin typeface="Times New Roman"/>
                <a:cs typeface="Times New Roman"/>
              </a:rPr>
              <a:t>ta</a:t>
            </a:r>
            <a:r>
              <a:rPr dirty="0" sz="850" spc="130" b="1">
                <a:solidFill>
                  <a:srgbClr val="AFAFAF"/>
                </a:solidFill>
                <a:latin typeface="Times New Roman"/>
                <a:cs typeface="Times New Roman"/>
              </a:rPr>
              <a:t>­</a:t>
            </a:r>
            <a:endParaRPr sz="850">
              <a:latin typeface="Times New Roman"/>
              <a:cs typeface="Times New Roman"/>
            </a:endParaRPr>
          </a:p>
          <a:p>
            <a:pPr marL="82550">
              <a:lnSpc>
                <a:spcPts val="935"/>
              </a:lnSpc>
            </a:pP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tions. </a:t>
            </a:r>
            <a:r>
              <a:rPr dirty="0" sz="850" spc="285">
                <a:solidFill>
                  <a:srgbClr val="707070"/>
                </a:solidFill>
                <a:latin typeface="Times New Roman"/>
                <a:cs typeface="Times New Roman"/>
              </a:rPr>
              <a:t>I</a:t>
            </a:r>
            <a:r>
              <a:rPr dirty="0" sz="850" spc="285">
                <a:solidFill>
                  <a:srgbClr val="3A3A3A"/>
                </a:solidFill>
                <a:latin typeface="Times New Roman"/>
                <a:cs typeface="Times New Roman"/>
              </a:rPr>
              <a:t>n</a:t>
            </a:r>
            <a:r>
              <a:rPr dirty="0" sz="850" spc="-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50" spc="150" i="1">
                <a:solidFill>
                  <a:srgbClr val="707070"/>
                </a:solidFill>
                <a:latin typeface="Times New Roman"/>
                <a:cs typeface="Times New Roman"/>
              </a:rPr>
              <a:t>A.dPanc.:r </a:t>
            </a:r>
            <a:r>
              <a:rPr dirty="0" sz="900" spc="140" i="1">
                <a:solidFill>
                  <a:srgbClr val="828282"/>
                </a:solidFill>
                <a:latin typeface="Times New Roman"/>
                <a:cs typeface="Times New Roman"/>
              </a:rPr>
              <a:t>in </a:t>
            </a:r>
            <a:r>
              <a:rPr dirty="0" sz="850" spc="204" i="1">
                <a:solidFill>
                  <a:srgbClr val="707070"/>
                </a:solidFill>
                <a:latin typeface="Times New Roman"/>
                <a:cs typeface="Times New Roman"/>
              </a:rPr>
              <a:t>Adolescent </a:t>
            </a:r>
            <a:r>
              <a:rPr dirty="0" sz="850" spc="270" i="1">
                <a:solidFill>
                  <a:srgbClr val="707070"/>
                </a:solidFill>
                <a:latin typeface="Times New Roman"/>
                <a:cs typeface="Times New Roman"/>
              </a:rPr>
              <a:t>Mental</a:t>
            </a:r>
            <a:endParaRPr sz="850">
              <a:latin typeface="Times New Roman"/>
              <a:cs typeface="Times New Roman"/>
            </a:endParaRPr>
          </a:p>
          <a:p>
            <a:pPr marL="84455" marR="569595" indent="-6350">
              <a:lnSpc>
                <a:spcPts val="1000"/>
              </a:lnSpc>
              <a:spcBef>
                <a:spcPts val="60"/>
              </a:spcBef>
            </a:pPr>
            <a:r>
              <a:rPr dirty="0" sz="850" spc="150" i="1">
                <a:solidFill>
                  <a:srgbClr val="707070"/>
                </a:solidFill>
                <a:latin typeface="Times New Roman"/>
                <a:cs typeface="Times New Roman"/>
              </a:rPr>
              <a:t>Hea.#h&gt; </a:t>
            </a:r>
            <a:r>
              <a:rPr dirty="0" sz="850" spc="180" i="1">
                <a:solidFill>
                  <a:srgbClr val="707070"/>
                </a:solidFill>
                <a:latin typeface="Times New Roman"/>
                <a:cs typeface="Times New Roman"/>
              </a:rPr>
              <a:t>VoJuw,e </a:t>
            </a:r>
            <a:r>
              <a:rPr dirty="0" sz="900" spc="185" i="1">
                <a:solidFill>
                  <a:srgbClr val="707070"/>
                </a:solidFill>
                <a:latin typeface="Arial"/>
                <a:cs typeface="Arial"/>
              </a:rPr>
              <a:t>Iv.· </a:t>
            </a:r>
            <a:r>
              <a:rPr dirty="0" sz="850" spc="215" i="1">
                <a:solidFill>
                  <a:srgbClr val="828282"/>
                </a:solidFill>
                <a:latin typeface="Times New Roman"/>
                <a:cs typeface="Times New Roman"/>
              </a:rPr>
              <a:t>Chi</a:t>
            </a:r>
            <a:r>
              <a:rPr dirty="0" sz="850" spc="215" i="1">
                <a:solidFill>
                  <a:srgbClr val="595959"/>
                </a:solidFill>
                <a:latin typeface="Times New Roman"/>
                <a:cs typeface="Times New Roman"/>
              </a:rPr>
              <a:t>tdbearing </a:t>
            </a:r>
            <a:r>
              <a:rPr dirty="0" sz="850" spc="260" i="1">
                <a:solidFill>
                  <a:srgbClr val="707070"/>
                </a:solidFill>
                <a:latin typeface="Times New Roman"/>
                <a:cs typeface="Times New Roman"/>
              </a:rPr>
              <a:t>and  </a:t>
            </a:r>
            <a:r>
              <a:rPr dirty="0" sz="850" spc="229" i="1">
                <a:solidFill>
                  <a:srgbClr val="828282"/>
                </a:solidFill>
                <a:latin typeface="Times New Roman"/>
                <a:cs typeface="Times New Roman"/>
              </a:rPr>
              <a:t>Childrearing </a:t>
            </a:r>
            <a:r>
              <a:rPr dirty="0" sz="850" spc="254">
                <a:solidFill>
                  <a:srgbClr val="707070"/>
                </a:solidFill>
                <a:latin typeface="Times New Roman"/>
                <a:cs typeface="Times New Roman"/>
              </a:rPr>
              <a:t>(A.R. </a:t>
            </a:r>
            <a:r>
              <a:rPr dirty="0" sz="850" spc="65">
                <a:solidFill>
                  <a:srgbClr val="707070"/>
                </a:solidFill>
                <a:latin typeface="Times New Roman"/>
                <a:cs typeface="Times New Roman"/>
              </a:rPr>
              <a:t>Sti.£1:i:nan </a:t>
            </a:r>
            <a:r>
              <a:rPr dirty="0" sz="850" spc="80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dirty="0" sz="850" spc="2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07070"/>
                </a:solidFill>
                <a:latin typeface="Arial"/>
                <a:cs typeface="Arial"/>
              </a:rPr>
              <a:t>R.A.</a:t>
            </a:r>
            <a:endParaRPr sz="900">
              <a:latin typeface="Arial"/>
              <a:cs typeface="Arial"/>
            </a:endParaRPr>
          </a:p>
          <a:p>
            <a:pPr marL="74295" marR="347345" indent="-8255">
              <a:lnSpc>
                <a:spcPts val="940"/>
              </a:lnSpc>
              <a:spcBef>
                <a:spcPts val="105"/>
              </a:spcBef>
            </a:pP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Fel.n-1a.n, </a:t>
            </a:r>
            <a:r>
              <a:rPr dirty="0" sz="850" spc="190">
                <a:solidFill>
                  <a:srgbClr val="707070"/>
                </a:solidFill>
                <a:latin typeface="Times New Roman"/>
                <a:cs typeface="Times New Roman"/>
              </a:rPr>
              <a:t>eds.),pp 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.51--69 </a:t>
            </a:r>
            <a:r>
              <a:rPr dirty="0" sz="850" spc="145">
                <a:solidFill>
                  <a:srgbClr val="3A3A3A"/>
                </a:solidFill>
                <a:latin typeface="Times New Roman"/>
                <a:cs typeface="Times New Roman"/>
              </a:rPr>
              <a:t>. </a:t>
            </a: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London:Jessica 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Kingsley. 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199</a:t>
            </a:r>
            <a:r>
              <a:rPr dirty="0" sz="8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0</a:t>
            </a:r>
            <a:r>
              <a:rPr dirty="0" sz="850" spc="204">
                <a:solidFill>
                  <a:srgbClr val="9C9C9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algn="just" marL="64769" marR="170180" indent="1905">
              <a:lnSpc>
                <a:spcPts val="1000"/>
              </a:lnSpc>
              <a:spcBef>
                <a:spcPts val="440"/>
              </a:spcBef>
            </a:pP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Alcohol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707070"/>
                </a:solidFill>
                <a:latin typeface="Times New Roman"/>
                <a:cs typeface="Times New Roman"/>
              </a:rPr>
              <a:t>consumption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85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sexual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risk</a:t>
            </a:r>
            <a:r>
              <a:rPr dirty="0" sz="850" spc="150">
                <a:solidFill>
                  <a:srgbClr val="9C9C9A"/>
                </a:solidFill>
                <a:latin typeface="Times New Roman"/>
                <a:cs typeface="Times New Roman"/>
              </a:rPr>
              <a:t>-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caki</a:t>
            </a:r>
            <a:r>
              <a:rPr dirty="0" sz="850" spc="150">
                <a:solidFill>
                  <a:srgbClr val="3A3A3A"/>
                </a:solidFill>
                <a:latin typeface="Times New Roman"/>
                <a:cs typeface="Times New Roman"/>
              </a:rPr>
              <a:t>,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,g 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828282"/>
                </a:solidFill>
                <a:latin typeface="Times New Roman"/>
                <a:cs typeface="Times New Roman"/>
              </a:rPr>
              <a:t>ado</a:t>
            </a:r>
            <a:r>
              <a:rPr dirty="0" sz="850" spc="-8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60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850" spc="160">
                <a:solidFill>
                  <a:srgbClr val="707070"/>
                </a:solidFill>
                <a:latin typeface="Times New Roman"/>
                <a:cs typeface="Times New Roman"/>
              </a:rPr>
              <a:t>esce</a:t>
            </a:r>
            <a:r>
              <a:rPr dirty="0" sz="850" spc="-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ncs.</a:t>
            </a: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0" i="1">
                <a:solidFill>
                  <a:srgbClr val="828282"/>
                </a:solidFill>
                <a:latin typeface="Times New Roman"/>
                <a:cs typeface="Times New Roman"/>
              </a:rPr>
              <a:t>Alcohol</a:t>
            </a:r>
            <a:r>
              <a:rPr dirty="0" sz="850" spc="165" i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320" i="1">
                <a:solidFill>
                  <a:srgbClr val="828282"/>
                </a:solidFill>
                <a:latin typeface="Times New Roman"/>
                <a:cs typeface="Times New Roman"/>
              </a:rPr>
              <a:t>H</a:t>
            </a:r>
            <a:r>
              <a:rPr dirty="0" sz="850" spc="-15" i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30" i="1">
                <a:solidFill>
                  <a:srgbClr val="828282"/>
                </a:solidFill>
                <a:latin typeface="Times New Roman"/>
                <a:cs typeface="Times New Roman"/>
              </a:rPr>
              <a:t>ealt</a:t>
            </a:r>
            <a:r>
              <a:rPr dirty="0" sz="850" spc="130" i="1">
                <a:solidFill>
                  <a:srgbClr val="595959"/>
                </a:solidFill>
                <a:latin typeface="Times New Roman"/>
                <a:cs typeface="Times New Roman"/>
              </a:rPr>
              <a:t>h</a:t>
            </a:r>
            <a:r>
              <a:rPr dirty="0" sz="850" spc="395" i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20" i="1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850" spc="37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 i="1">
                <a:solidFill>
                  <a:srgbClr val="707070"/>
                </a:solidFill>
                <a:latin typeface="Times New Roman"/>
                <a:cs typeface="Times New Roman"/>
              </a:rPr>
              <a:t>Research  </a:t>
            </a:r>
            <a:r>
              <a:rPr dirty="0" sz="850" spc="260" i="1">
                <a:solidFill>
                  <a:srgbClr val="707070"/>
                </a:solidFill>
                <a:latin typeface="Times New Roman"/>
                <a:cs typeface="Times New Roman"/>
              </a:rPr>
              <a:t>World.</a:t>
            </a:r>
            <a:r>
              <a:rPr dirty="0" sz="850" spc="-8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40">
                <a:solidFill>
                  <a:srgbClr val="595959"/>
                </a:solidFill>
                <a:latin typeface="Times New Roman"/>
                <a:cs typeface="Times New Roman"/>
              </a:rPr>
              <a:t>1992</a:t>
            </a:r>
            <a:r>
              <a:rPr dirty="0" sz="850" spc="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(wich</a:t>
            </a:r>
            <a:r>
              <a:rPr dirty="0" sz="8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13.C.</a:t>
            </a:r>
            <a:r>
              <a:rPr dirty="0" sz="8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Leigh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)</a:t>
            </a:r>
            <a:r>
              <a:rPr dirty="0" sz="850" spc="135">
                <a:solidFill>
                  <a:srgbClr val="3A3A3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49530" marR="111125" indent="15875">
              <a:lnSpc>
                <a:spcPts val="1000"/>
              </a:lnSpc>
              <a:spcBef>
                <a:spcPts val="430"/>
              </a:spcBef>
            </a:pPr>
            <a:r>
              <a:rPr dirty="0" sz="850" spc="130">
                <a:solidFill>
                  <a:srgbClr val="707070"/>
                </a:solidFill>
                <a:latin typeface="Times New Roman"/>
                <a:cs typeface="Times New Roman"/>
              </a:rPr>
              <a:t>Et:h.nic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differences </a:t>
            </a:r>
            <a:r>
              <a:rPr dirty="0" sz="850" spc="190">
                <a:solidFill>
                  <a:srgbClr val="595959"/>
                </a:solidFill>
                <a:latin typeface="Times New Roman"/>
                <a:cs typeface="Times New Roman"/>
              </a:rPr>
              <a:t>in </a:t>
            </a:r>
            <a:r>
              <a:rPr dirty="0" sz="850" spc="135">
                <a:solidFill>
                  <a:srgbClr val="707070"/>
                </a:solidFill>
                <a:latin typeface="Times New Roman"/>
                <a:cs typeface="Times New Roman"/>
              </a:rPr>
              <a:t>fam:ily </a:t>
            </a:r>
            <a:r>
              <a:rPr dirty="0" sz="850" spc="120">
                <a:solidFill>
                  <a:srgbClr val="828282"/>
                </a:solidFill>
                <a:latin typeface="Times New Roman"/>
                <a:cs typeface="Times New Roman"/>
              </a:rPr>
              <a:t>fu.ccors </a:t>
            </a: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relaccd </a:t>
            </a: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to  </a:t>
            </a:r>
            <a:r>
              <a:rPr dirty="0" sz="850" spc="195">
                <a:solidFill>
                  <a:srgbClr val="828282"/>
                </a:solidFill>
                <a:latin typeface="Times New Roman"/>
                <a:cs typeface="Times New Roman"/>
              </a:rPr>
              <a:t>early </a:t>
            </a:r>
            <a:r>
              <a:rPr dirty="0" sz="850" spc="305">
                <a:solidFill>
                  <a:srgbClr val="707070"/>
                </a:solidFill>
                <a:latin typeface="Times New Roman"/>
                <a:cs typeface="Times New Roman"/>
              </a:rPr>
              <a:t>drug </a:t>
            </a: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initiation. </a:t>
            </a:r>
            <a:r>
              <a:rPr dirty="0" sz="850" spc="245" i="1">
                <a:solidFill>
                  <a:srgbClr val="707070"/>
                </a:solidFill>
                <a:latin typeface="Times New Roman"/>
                <a:cs typeface="Times New Roman"/>
              </a:rPr>
              <a:t>Journal </a:t>
            </a:r>
            <a:r>
              <a:rPr dirty="0" sz="850" spc="215" i="1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850" spc="204" i="1">
                <a:solidFill>
                  <a:srgbClr val="707070"/>
                </a:solidFill>
                <a:latin typeface="Times New Roman"/>
                <a:cs typeface="Times New Roman"/>
              </a:rPr>
              <a:t>Studies </a:t>
            </a:r>
            <a:r>
              <a:rPr dirty="0" sz="850" spc="250" i="1">
                <a:solidFill>
                  <a:srgbClr val="707070"/>
                </a:solidFill>
                <a:latin typeface="Times New Roman"/>
                <a:cs typeface="Times New Roman"/>
              </a:rPr>
              <a:t>on  </a:t>
            </a:r>
            <a:r>
              <a:rPr dirty="0" sz="850" spc="204" i="1">
                <a:solidFill>
                  <a:srgbClr val="707070"/>
                </a:solidFill>
                <a:latin typeface="Times New Roman"/>
                <a:cs typeface="Times New Roman"/>
              </a:rPr>
              <a:t>Alcohol</a:t>
            </a:r>
            <a:r>
              <a:rPr dirty="0" sz="850" spc="114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53</a:t>
            </a:r>
            <a:r>
              <a:rPr dirty="0" sz="850" spc="-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10">
                <a:solidFill>
                  <a:srgbClr val="707070"/>
                </a:solidFill>
                <a:latin typeface="Times New Roman"/>
                <a:cs typeface="Times New Roman"/>
              </a:rPr>
              <a:t>:20</a:t>
            </a:r>
            <a:r>
              <a:rPr dirty="0" sz="8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8</a:t>
            </a:r>
            <a:r>
              <a:rPr dirty="0" sz="850" spc="229">
                <a:solidFill>
                  <a:srgbClr val="9C9C9A"/>
                </a:solidFill>
                <a:latin typeface="Times New Roman"/>
                <a:cs typeface="Times New Roman"/>
              </a:rPr>
              <a:t>-</a:t>
            </a:r>
            <a:r>
              <a:rPr dirty="0" sz="850" spc="229">
                <a:solidFill>
                  <a:srgbClr val="707070"/>
                </a:solidFill>
                <a:latin typeface="Times New Roman"/>
                <a:cs typeface="Times New Roman"/>
              </a:rPr>
              <a:t>2</a:t>
            </a:r>
            <a:r>
              <a:rPr dirty="0" sz="850" spc="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707070"/>
                </a:solidFill>
                <a:latin typeface="Times New Roman"/>
                <a:cs typeface="Times New Roman"/>
              </a:rPr>
              <a:t>17</a:t>
            </a:r>
            <a:r>
              <a:rPr dirty="0" sz="8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2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dirty="0" sz="8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55">
                <a:solidFill>
                  <a:srgbClr val="707070"/>
                </a:solidFill>
                <a:latin typeface="Times New Roman"/>
                <a:cs typeface="Times New Roman"/>
              </a:rPr>
              <a:t>1992</a:t>
            </a:r>
            <a:r>
              <a:rPr dirty="0" sz="8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(wid-i</a:t>
            </a:r>
            <a:r>
              <a:rPr dirty="0" sz="8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707070"/>
                </a:solidFill>
                <a:latin typeface="Times New Roman"/>
                <a:cs typeface="Times New Roman"/>
              </a:rPr>
              <a:t>R.F.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18493" y="1336089"/>
            <a:ext cx="2762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60">
                <a:solidFill>
                  <a:srgbClr val="828282"/>
                </a:solidFill>
                <a:latin typeface="Times New Roman"/>
                <a:cs typeface="Times New Roman"/>
              </a:rPr>
              <a:t>Cat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1886" y="1454887"/>
            <a:ext cx="2451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Irit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2753" y="1644962"/>
            <a:ext cx="2914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Rac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8130" y="1771681"/>
            <a:ext cx="282575" cy="8451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20955" marR="12700" indent="3810">
              <a:lnSpc>
                <a:spcPts val="1000"/>
              </a:lnSpc>
              <a:spcBef>
                <a:spcPts val="150"/>
              </a:spcBef>
            </a:pP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atti  </a:t>
            </a:r>
            <a:r>
              <a:rPr dirty="0" sz="850" spc="210">
                <a:solidFill>
                  <a:srgbClr val="707070"/>
                </a:solidFill>
                <a:latin typeface="Times New Roman"/>
                <a:cs typeface="Times New Roman"/>
              </a:rPr>
              <a:t>use  </a:t>
            </a:r>
            <a:r>
              <a:rPr dirty="0" sz="850" spc="95">
                <a:solidFill>
                  <a:srgbClr val="707070"/>
                </a:solidFill>
                <a:latin typeface="Times New Roman"/>
                <a:cs typeface="Times New Roman"/>
              </a:rPr>
              <a:t>(vv:  </a:t>
            </a:r>
            <a:r>
              <a:rPr dirty="0" sz="850" spc="204">
                <a:solidFill>
                  <a:srgbClr val="707070"/>
                </a:solidFill>
                <a:latin typeface="Times New Roman"/>
                <a:cs typeface="Times New Roman"/>
              </a:rPr>
              <a:t>Ca,</a:t>
            </a:r>
            <a:endParaRPr sz="850">
              <a:latin typeface="Times New Roman"/>
              <a:cs typeface="Times New Roman"/>
            </a:endParaRPr>
          </a:p>
          <a:p>
            <a:pPr marL="17145" marR="5080" indent="-5080">
              <a:lnSpc>
                <a:spcPts val="1000"/>
              </a:lnSpc>
              <a:spcBef>
                <a:spcPts val="430"/>
              </a:spcBef>
            </a:pPr>
            <a:r>
              <a:rPr dirty="0" sz="850" spc="220">
                <a:solidFill>
                  <a:srgbClr val="828282"/>
                </a:solidFill>
                <a:latin typeface="Times New Roman"/>
                <a:cs typeface="Times New Roman"/>
              </a:rPr>
              <a:t>Usi  </a:t>
            </a:r>
            <a:r>
              <a:rPr dirty="0" sz="850" spc="280">
                <a:solidFill>
                  <a:srgbClr val="707070"/>
                </a:solidFill>
                <a:latin typeface="Times New Roman"/>
                <a:cs typeface="Times New Roman"/>
              </a:rPr>
              <a:t>dru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4196" y="2587422"/>
            <a:ext cx="3054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60" i="1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850" spc="-10" i="1">
                <a:solidFill>
                  <a:srgbClr val="CACAC8"/>
                </a:solidFill>
                <a:latin typeface="Times New Roman"/>
                <a:cs typeface="Times New Roman"/>
              </a:rPr>
              <a:t>-</a:t>
            </a:r>
            <a:r>
              <a:rPr dirty="0" sz="850" spc="125" i="1">
                <a:solidFill>
                  <a:srgbClr val="707070"/>
                </a:solidFill>
                <a:latin typeface="Times New Roman"/>
                <a:cs typeface="Times New Roman"/>
              </a:rPr>
              <a:t>•</a:t>
            </a:r>
            <a:r>
              <a:rPr dirty="0" sz="850" spc="280" i="1">
                <a:solidFill>
                  <a:srgbClr val="707070"/>
                </a:solidFill>
                <a:latin typeface="Times New Roman"/>
                <a:cs typeface="Times New Roman"/>
              </a:rPr>
              <a:t>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02681" y="2714139"/>
            <a:ext cx="2762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Cat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2897" y="2840857"/>
            <a:ext cx="3003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Gill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82054" y="2972001"/>
            <a:ext cx="291465" cy="76136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440"/>
              </a:spcBef>
            </a:pPr>
            <a:r>
              <a:rPr dirty="0" sz="850" spc="250" b="1">
                <a:solidFill>
                  <a:srgbClr val="707070"/>
                </a:solidFill>
                <a:latin typeface="Times New Roman"/>
                <a:cs typeface="Times New Roman"/>
              </a:rPr>
              <a:t>Fer</a:t>
            </a:r>
            <a:endParaRPr sz="850">
              <a:latin typeface="Times New Roman"/>
              <a:cs typeface="Times New Roman"/>
            </a:endParaRPr>
          </a:p>
          <a:p>
            <a:pPr algn="just" marL="14604" marR="5715" indent="-2540">
              <a:lnSpc>
                <a:spcPts val="1000"/>
              </a:lnSpc>
              <a:spcBef>
                <a:spcPts val="465"/>
              </a:spcBef>
            </a:pPr>
            <a:r>
              <a:rPr dirty="0" sz="900" spc="39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90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b  </a:t>
            </a:r>
            <a:r>
              <a:rPr dirty="0" sz="850" spc="385" i="1">
                <a:solidFill>
                  <a:srgbClr val="707070"/>
                </a:solidFill>
                <a:latin typeface="Times New Roman"/>
                <a:cs typeface="Times New Roman"/>
              </a:rPr>
              <a:t>Hu  </a:t>
            </a: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Set  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78-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3222" y="3753177"/>
            <a:ext cx="3549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70" b="1">
                <a:solidFill>
                  <a:srgbClr val="707070"/>
                </a:solidFill>
                <a:latin typeface="Times New Roman"/>
                <a:cs typeface="Times New Roman"/>
              </a:rPr>
              <a:t>:Rob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88707" y="3941712"/>
            <a:ext cx="3155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Effe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3399" y="4068429"/>
            <a:ext cx="3149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plan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9177" y="4195146"/>
            <a:ext cx="344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40">
                <a:solidFill>
                  <a:srgbClr val="707070"/>
                </a:solidFill>
                <a:latin typeface="Times New Roman"/>
                <a:cs typeface="Times New Roman"/>
              </a:rPr>
              <a:t>amo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85583" y="4321863"/>
            <a:ext cx="2730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40" i="1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r>
              <a:rPr dirty="0" sz="850" spc="229" i="1">
                <a:solidFill>
                  <a:srgbClr val="707070"/>
                </a:solidFill>
                <a:latin typeface="Times New Roman"/>
                <a:cs typeface="Times New Roman"/>
              </a:rPr>
              <a:t>er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8346" y="4448581"/>
            <a:ext cx="3333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Shel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3327" y="4630736"/>
            <a:ext cx="3168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5">
                <a:solidFill>
                  <a:srgbClr val="707070"/>
                </a:solidFill>
                <a:latin typeface="Times New Roman"/>
                <a:cs typeface="Times New Roman"/>
              </a:rPr>
              <a:t>Part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70186" y="4757454"/>
            <a:ext cx="3206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5" b="1">
                <a:solidFill>
                  <a:srgbClr val="707070"/>
                </a:solidFill>
                <a:latin typeface="Times New Roman"/>
                <a:cs typeface="Times New Roman"/>
              </a:rPr>
              <a:t>an</a:t>
            </a:r>
            <a:r>
              <a:rPr dirty="0" sz="850" spc="-10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49836" y="4884171"/>
            <a:ext cx="335280" cy="591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ts val="980"/>
              </a:lnSpc>
              <a:spcBef>
                <a:spcPts val="100"/>
              </a:spcBef>
            </a:pPr>
            <a:r>
              <a:rPr dirty="0" sz="850" spc="190" i="1">
                <a:solidFill>
                  <a:srgbClr val="707070"/>
                </a:solidFill>
                <a:latin typeface="Times New Roman"/>
                <a:cs typeface="Times New Roman"/>
              </a:rPr>
              <a:t>can</a:t>
            </a:r>
            <a:endParaRPr sz="850">
              <a:latin typeface="Times New Roman"/>
              <a:cs typeface="Times New Roman"/>
            </a:endParaRPr>
          </a:p>
          <a:p>
            <a:pPr marL="33020">
              <a:lnSpc>
                <a:spcPts val="980"/>
              </a:lnSpc>
            </a:pPr>
            <a:r>
              <a:rPr dirty="0" sz="850" spc="140">
                <a:solidFill>
                  <a:srgbClr val="828282"/>
                </a:solidFill>
                <a:latin typeface="Times New Roman"/>
                <a:cs typeface="Times New Roman"/>
              </a:rPr>
              <a:t>(</a:t>
            </a:r>
            <a:r>
              <a:rPr dirty="0" sz="850" spc="200">
                <a:solidFill>
                  <a:srgbClr val="828282"/>
                </a:solidFill>
                <a:latin typeface="Times New Roman"/>
                <a:cs typeface="Times New Roman"/>
              </a:rPr>
              <a:t>wic</a:t>
            </a:r>
            <a:endParaRPr sz="850">
              <a:latin typeface="Times New Roman"/>
              <a:cs typeface="Times New Roman"/>
            </a:endParaRPr>
          </a:p>
          <a:p>
            <a:pPr marL="26034" marR="24130" indent="-13970">
              <a:lnSpc>
                <a:spcPts val="1000"/>
              </a:lnSpc>
              <a:spcBef>
                <a:spcPts val="530"/>
              </a:spcBef>
            </a:pPr>
            <a:r>
              <a:rPr dirty="0" sz="850" spc="220">
                <a:solidFill>
                  <a:srgbClr val="707070"/>
                </a:solidFill>
                <a:latin typeface="Times New Roman"/>
                <a:cs typeface="Times New Roman"/>
              </a:rPr>
              <a:t>Wel  </a:t>
            </a:r>
            <a:r>
              <a:rPr dirty="0" sz="850" spc="180">
                <a:solidFill>
                  <a:srgbClr val="707070"/>
                </a:solidFill>
                <a:latin typeface="Times New Roman"/>
                <a:cs typeface="Times New Roman"/>
              </a:rPr>
              <a:t>chil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7115" y="5446479"/>
            <a:ext cx="344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90" i="1">
                <a:solidFill>
                  <a:srgbClr val="707070"/>
                </a:solidFill>
                <a:latin typeface="Times New Roman"/>
                <a:cs typeface="Times New Roman"/>
              </a:rPr>
              <a:t>J</a:t>
            </a:r>
            <a:r>
              <a:rPr dirty="0" sz="850" spc="-14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00" i="1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850" spc="100" i="1">
                <a:solidFill>
                  <a:srgbClr val="AFAFAF"/>
                </a:solidFill>
                <a:latin typeface="Times New Roman"/>
                <a:cs typeface="Times New Roman"/>
              </a:rPr>
              <a:t>·</a:t>
            </a:r>
            <a:r>
              <a:rPr dirty="0" sz="850" spc="100" i="1">
                <a:solidFill>
                  <a:srgbClr val="707070"/>
                </a:solidFill>
                <a:latin typeface="Times New Roman"/>
                <a:cs typeface="Times New Roman"/>
              </a:rPr>
              <a:t>«r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50479" y="5521189"/>
            <a:ext cx="333375" cy="51689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509"/>
              </a:spcBef>
            </a:pPr>
            <a:r>
              <a:rPr dirty="0" sz="850" spc="300">
                <a:solidFill>
                  <a:srgbClr val="707070"/>
                </a:solidFill>
                <a:latin typeface="Times New Roman"/>
                <a:cs typeface="Times New Roman"/>
              </a:rPr>
              <a:t>52(</a:t>
            </a:r>
            <a:endParaRPr sz="850">
              <a:latin typeface="Times New Roman"/>
              <a:cs typeface="Times New Roman"/>
            </a:endParaRPr>
          </a:p>
          <a:p>
            <a:pPr marL="17145" marR="5080" indent="-5080">
              <a:lnSpc>
                <a:spcPts val="1000"/>
              </a:lnSpc>
              <a:spcBef>
                <a:spcPts val="465"/>
              </a:spcBef>
            </a:pP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At:ti  </a:t>
            </a:r>
            <a:r>
              <a:rPr dirty="0" sz="850" spc="265">
                <a:solidFill>
                  <a:srgbClr val="828282"/>
                </a:solidFill>
                <a:latin typeface="Times New Roman"/>
                <a:cs typeface="Times New Roman"/>
              </a:rPr>
              <a:t>e</a:t>
            </a:r>
            <a:r>
              <a:rPr dirty="0" sz="850" spc="175">
                <a:solidFill>
                  <a:srgbClr val="828282"/>
                </a:solidFill>
                <a:latin typeface="Times New Roman"/>
                <a:cs typeface="Times New Roman"/>
              </a:rPr>
              <a:t>v</a:t>
            </a:r>
            <a:r>
              <a:rPr dirty="0" sz="850" spc="204">
                <a:solidFill>
                  <a:srgbClr val="595959"/>
                </a:solidFill>
                <a:latin typeface="Times New Roman"/>
                <a:cs typeface="Times New Roman"/>
              </a:rPr>
              <a:t>id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44626" y="6008786"/>
            <a:ext cx="356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45">
                <a:solidFill>
                  <a:srgbClr val="707070"/>
                </a:solidFill>
                <a:latin typeface="Times New Roman"/>
                <a:cs typeface="Times New Roman"/>
              </a:rPr>
              <a:t>Surv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53820" y="6135503"/>
            <a:ext cx="3397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 i="1">
                <a:solidFill>
                  <a:srgbClr val="707070"/>
                </a:solidFill>
                <a:latin typeface="Times New Roman"/>
                <a:cs typeface="Times New Roman"/>
              </a:rPr>
              <a:t>Rese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44626" y="6254300"/>
            <a:ext cx="3321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05">
                <a:solidFill>
                  <a:srgbClr val="828282"/>
                </a:solidFill>
                <a:latin typeface="Times New Roman"/>
                <a:cs typeface="Times New Roman"/>
              </a:rPr>
              <a:t>S.</a:t>
            </a:r>
            <a:r>
              <a:rPr dirty="0" sz="850" spc="27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370">
                <a:solidFill>
                  <a:srgbClr val="828282"/>
                </a:solidFill>
                <a:latin typeface="Times New Roman"/>
                <a:cs typeface="Times New Roman"/>
              </a:rPr>
              <a:t>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36719" y="6444377"/>
            <a:ext cx="3492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35">
                <a:solidFill>
                  <a:srgbClr val="707070"/>
                </a:solidFill>
                <a:latin typeface="Times New Roman"/>
                <a:cs typeface="Times New Roman"/>
              </a:rPr>
              <a:t>St</a:t>
            </a:r>
            <a:r>
              <a:rPr dirty="0" sz="850" spc="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-2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850" spc="-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-70">
                <a:solidFill>
                  <a:srgbClr val="AFAFAF"/>
                </a:solidFill>
                <a:latin typeface="Times New Roman"/>
                <a:cs typeface="Times New Roman"/>
              </a:rPr>
              <a:t>·</a:t>
            </a:r>
            <a:r>
              <a:rPr dirty="0" sz="850" spc="-70">
                <a:solidFill>
                  <a:srgbClr val="707070"/>
                </a:solidFill>
                <a:latin typeface="Times New Roman"/>
                <a:cs typeface="Times New Roman"/>
              </a:rPr>
              <a:t>cc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50581" y="6571095"/>
            <a:ext cx="3594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65">
                <a:solidFill>
                  <a:srgbClr val="707070"/>
                </a:solidFill>
                <a:latin typeface="Times New Roman"/>
                <a:cs typeface="Times New Roman"/>
              </a:rPr>
              <a:t>hispa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27838" y="6697811"/>
            <a:ext cx="3524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60">
                <a:solidFill>
                  <a:srgbClr val="AFAFAF"/>
                </a:solidFill>
                <a:latin typeface="Times New Roman"/>
                <a:cs typeface="Times New Roman"/>
              </a:rPr>
              <a:t>.</a:t>
            </a:r>
            <a:r>
              <a:rPr dirty="0" sz="850" spc="65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850" spc="204">
                <a:solidFill>
                  <a:srgbClr val="828282"/>
                </a:solidFill>
                <a:latin typeface="Times New Roman"/>
                <a:cs typeface="Times New Roman"/>
              </a:rPr>
              <a:t>e</a:t>
            </a:r>
            <a:r>
              <a:rPr dirty="0" sz="850" spc="140">
                <a:solidFill>
                  <a:srgbClr val="828282"/>
                </a:solidFill>
                <a:latin typeface="Times New Roman"/>
                <a:cs typeface="Times New Roman"/>
              </a:rPr>
              <a:t>t</a:t>
            </a:r>
            <a:r>
              <a:rPr dirty="0" sz="850" spc="15">
                <a:solidFill>
                  <a:srgbClr val="828282"/>
                </a:solidFill>
                <a:latin typeface="Times New Roman"/>
                <a:cs typeface="Times New Roman"/>
              </a:rPr>
              <a:t>t</a:t>
            </a:r>
            <a:r>
              <a:rPr dirty="0" sz="850" spc="55">
                <a:solidFill>
                  <a:srgbClr val="595959"/>
                </a:solidFill>
                <a:latin typeface="Times New Roman"/>
                <a:cs typeface="Times New Roman"/>
              </a:rPr>
              <a:t>,</a:t>
            </a:r>
            <a:r>
              <a:rPr dirty="0" sz="850" spc="235">
                <a:solidFill>
                  <a:srgbClr val="828282"/>
                </a:solidFill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39427" y="6824528"/>
            <a:ext cx="3683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0">
                <a:solidFill>
                  <a:srgbClr val="828282"/>
                </a:solidFill>
                <a:latin typeface="Times New Roman"/>
                <a:cs typeface="Times New Roman"/>
              </a:rPr>
              <a:t>erty</a:t>
            </a:r>
            <a:r>
              <a:rPr dirty="0" sz="850" spc="190">
                <a:solidFill>
                  <a:srgbClr val="828282"/>
                </a:solidFill>
                <a:latin typeface="Times New Roman"/>
                <a:cs typeface="Times New Roman"/>
              </a:rPr>
              <a:t>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31736" y="6907159"/>
            <a:ext cx="342265" cy="508634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850" spc="25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350"/>
              </a:spcBef>
            </a:pPr>
            <a:r>
              <a:rPr dirty="0" sz="850" spc="175" b="1">
                <a:solidFill>
                  <a:srgbClr val="828282"/>
                </a:solidFill>
                <a:latin typeface="Times New Roman"/>
                <a:cs typeface="Times New Roman"/>
              </a:rPr>
              <a:t>C</a:t>
            </a:r>
            <a:r>
              <a:rPr dirty="0" sz="850" spc="175" b="1">
                <a:solidFill>
                  <a:srgbClr val="595959"/>
                </a:solidFill>
                <a:latin typeface="Times New Roman"/>
                <a:cs typeface="Times New Roman"/>
              </a:rPr>
              <a:t>h</a:t>
            </a:r>
            <a:r>
              <a:rPr dirty="0" sz="850" spc="-7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95" b="1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40"/>
              </a:spcBef>
            </a:pPr>
            <a:r>
              <a:rPr dirty="0" sz="850" spc="15">
                <a:solidFill>
                  <a:srgbClr val="707070"/>
                </a:solidFill>
                <a:latin typeface="Times New Roman"/>
                <a:cs typeface="Times New Roman"/>
              </a:rPr>
              <a:t>tbe  </a:t>
            </a:r>
            <a:r>
              <a:rPr dirty="0" sz="850" spc="20">
                <a:solidFill>
                  <a:srgbClr val="828282"/>
                </a:solidFill>
                <a:latin typeface="Times New Roman"/>
                <a:cs typeface="Times New Roman"/>
              </a:rPr>
              <a:t>s</a:t>
            </a:r>
            <a:r>
              <a:rPr dirty="0" sz="850" spc="-3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-15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35022" y="7386835"/>
            <a:ext cx="3797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95">
                <a:solidFill>
                  <a:srgbClr val="707070"/>
                </a:solidFill>
                <a:latin typeface="Times New Roman"/>
                <a:cs typeface="Times New Roman"/>
              </a:rPr>
              <a:t>years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30874" y="7505633"/>
            <a:ext cx="3810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5">
                <a:solidFill>
                  <a:srgbClr val="707070"/>
                </a:solidFill>
                <a:latin typeface="Times New Roman"/>
                <a:cs typeface="Times New Roman"/>
              </a:rPr>
              <a:t>19(1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24371" y="7687788"/>
            <a:ext cx="3263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45">
                <a:solidFill>
                  <a:srgbClr val="828282"/>
                </a:solidFill>
                <a:latin typeface="Times New Roman"/>
                <a:cs typeface="Times New Roman"/>
              </a:rPr>
              <a:t>The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26862" y="7822427"/>
            <a:ext cx="3670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">
                <a:solidFill>
                  <a:srgbClr val="707070"/>
                </a:solidFill>
                <a:latin typeface="Times New Roman"/>
                <a:cs typeface="Times New Roman"/>
              </a:rPr>
              <a:t>ru</a:t>
            </a:r>
            <a:r>
              <a:rPr dirty="0" sz="850" spc="15">
                <a:solidFill>
                  <a:srgbClr val="3A3A3A"/>
                </a:solidFill>
                <a:latin typeface="Times New Roman"/>
                <a:cs typeface="Times New Roman"/>
              </a:rPr>
              <a:t>·</a:t>
            </a:r>
            <a:r>
              <a:rPr dirty="0" sz="850" spc="15">
                <a:solidFill>
                  <a:srgbClr val="595959"/>
                </a:solidFill>
                <a:latin typeface="Times New Roman"/>
                <a:cs typeface="Times New Roman"/>
              </a:rPr>
              <a:t>ugs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90313" y="7949143"/>
            <a:ext cx="4343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5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dirty="0" sz="850" spc="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595959"/>
                </a:solidFill>
                <a:latin typeface="Times New Roman"/>
                <a:cs typeface="Times New Roman"/>
              </a:rPr>
              <a:t>cluq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25014" y="8075862"/>
            <a:ext cx="3270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95" i="1">
                <a:solidFill>
                  <a:srgbClr val="707070"/>
                </a:solidFill>
                <a:latin typeface="Times New Roman"/>
                <a:cs typeface="Times New Roman"/>
              </a:rPr>
              <a:t>Alco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17548" y="8202578"/>
            <a:ext cx="4006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0">
                <a:solidFill>
                  <a:srgbClr val="707070"/>
                </a:solidFill>
                <a:latin typeface="Times New Roman"/>
                <a:cs typeface="Times New Roman"/>
              </a:rPr>
              <a:t>EI.iza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17006" y="8269368"/>
            <a:ext cx="363220" cy="651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">
              <a:lnSpc>
                <a:spcPct val="140600"/>
              </a:lnSpc>
              <a:spcBef>
                <a:spcPts val="100"/>
              </a:spcBef>
            </a:pPr>
            <a:r>
              <a:rPr dirty="0" sz="850" spc="215">
                <a:solidFill>
                  <a:srgbClr val="707070"/>
                </a:solidFill>
                <a:latin typeface="Times New Roman"/>
                <a:cs typeface="Times New Roman"/>
              </a:rPr>
              <a:t>Rich  </a:t>
            </a:r>
            <a:r>
              <a:rPr dirty="0" sz="850" spc="260">
                <a:solidFill>
                  <a:srgbClr val="707070"/>
                </a:solidFill>
                <a:latin typeface="Times New Roman"/>
                <a:cs typeface="Times New Roman"/>
              </a:rPr>
              <a:t>Inco</a:t>
            </a:r>
            <a:endParaRPr sz="850">
              <a:latin typeface="Times New Roman"/>
              <a:cs typeface="Times New Roman"/>
            </a:endParaRPr>
          </a:p>
          <a:p>
            <a:pPr marL="23495">
              <a:lnSpc>
                <a:spcPts val="1010"/>
              </a:lnSpc>
              <a:spcBef>
                <a:spcPts val="40"/>
              </a:spcBef>
            </a:pPr>
            <a:r>
              <a:rPr dirty="0" sz="850" spc="175" i="1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10"/>
              </a:lnSpc>
            </a:pPr>
            <a:r>
              <a:rPr dirty="0" sz="850" spc="180" b="1" i="1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84305" y="9412331"/>
            <a:ext cx="29591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409">
                <a:solidFill>
                  <a:srgbClr val="707070"/>
                </a:solidFill>
                <a:latin typeface="Times New Roman"/>
                <a:cs typeface="Times New Roman"/>
              </a:rPr>
              <a:t>17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8204" y="815741"/>
            <a:ext cx="5574665" cy="0"/>
          </a:xfrm>
          <a:custGeom>
            <a:avLst/>
            <a:gdLst/>
            <a:ahLst/>
            <a:cxnLst/>
            <a:rect l="l" t="t" r="r" b="b"/>
            <a:pathLst>
              <a:path w="5574665" h="0">
                <a:moveTo>
                  <a:pt x="0" y="0"/>
                </a:moveTo>
                <a:lnTo>
                  <a:pt x="557419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29830" y="9400830"/>
            <a:ext cx="5542915" cy="0"/>
          </a:xfrm>
          <a:custGeom>
            <a:avLst/>
            <a:gdLst/>
            <a:ahLst/>
            <a:cxnLst/>
            <a:rect l="l" t="t" r="r" b="b"/>
            <a:pathLst>
              <a:path w="5542915" h="0">
                <a:moveTo>
                  <a:pt x="0" y="0"/>
                </a:moveTo>
                <a:lnTo>
                  <a:pt x="5542569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19988" y="529807"/>
            <a:ext cx="27381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355">
                <a:solidFill>
                  <a:srgbClr val="747474"/>
                </a:solidFill>
                <a:latin typeface="Times New Roman"/>
                <a:cs typeface="Times New Roman"/>
              </a:rPr>
              <a:t>CENTER</a:t>
            </a:r>
            <a:r>
              <a:rPr dirty="0" sz="850" spc="18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00" spc="335">
                <a:solidFill>
                  <a:srgbClr val="747474"/>
                </a:solidFill>
                <a:latin typeface="Times New Roman"/>
                <a:cs typeface="Times New Roman"/>
              </a:rPr>
              <a:t>FOR</a:t>
            </a:r>
            <a:r>
              <a:rPr dirty="0" sz="800" spc="4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747474"/>
                </a:solidFill>
                <a:latin typeface="Times New Roman"/>
                <a:cs typeface="Times New Roman"/>
              </a:rPr>
              <a:t>STU.DIES</a:t>
            </a:r>
            <a:r>
              <a:rPr dirty="0" sz="850" spc="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IN</a:t>
            </a:r>
            <a:r>
              <a:rPr dirty="0" sz="900" spc="3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325">
                <a:solidFill>
                  <a:srgbClr val="747474"/>
                </a:solidFill>
                <a:latin typeface="Times New Roman"/>
                <a:cs typeface="Times New Roman"/>
              </a:rPr>
              <a:t>DEMOG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9725" y="1321790"/>
            <a:ext cx="3306445" cy="678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040"/>
              </a:lnSpc>
              <a:spcBef>
                <a:spcPts val="105"/>
              </a:spcBef>
              <a:tabLst>
                <a:tab pos="819785" algn="l"/>
              </a:tabLst>
            </a:pPr>
            <a:r>
              <a:rPr dirty="0" sz="900" spc="125">
                <a:solidFill>
                  <a:srgbClr val="606060"/>
                </a:solidFill>
                <a:latin typeface="Times New Roman"/>
                <a:cs typeface="Times New Roman"/>
              </a:rPr>
              <a:t>Wh </a:t>
            </a:r>
            <a:r>
              <a:rPr dirty="0" sz="900" spc="15">
                <a:solidFill>
                  <a:srgbClr val="606060"/>
                </a:solidFill>
                <a:latin typeface="Times New Roman"/>
                <a:cs typeface="Times New Roman"/>
              </a:rPr>
              <a:t>i tt</a:t>
            </a:r>
            <a:r>
              <a:rPr dirty="0" sz="900" spc="1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606060"/>
                </a:solidFill>
                <a:latin typeface="Times New Roman"/>
                <a:cs typeface="Times New Roman"/>
              </a:rPr>
              <a:t>ak</a:t>
            </a:r>
            <a:r>
              <a:rPr dirty="0" sz="9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-6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z="900" spc="-60">
                <a:solidFill>
                  <a:srgbClr val="878787"/>
                </a:solidFill>
                <a:latin typeface="Times New Roman"/>
                <a:cs typeface="Times New Roman"/>
              </a:rPr>
              <a:t>,</a:t>
            </a:r>
            <a:r>
              <a:rPr dirty="0" sz="900" spc="-60">
                <a:solidFill>
                  <a:srgbClr val="606060"/>
                </a:solidFill>
                <a:latin typeface="Times New Roman"/>
                <a:cs typeface="Times New Roman"/>
              </a:rPr>
              <a:t>r	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Ant:hony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Mal</a:t>
            </a:r>
            <a:r>
              <a:rPr dirty="0" sz="900" spc="-1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47474"/>
                </a:solidFill>
                <a:latin typeface="Times New Roman"/>
                <a:cs typeface="Times New Roman"/>
              </a:rPr>
              <a:t>•ccio,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eds.). </a:t>
            </a:r>
            <a:r>
              <a:rPr dirty="0" sz="900" spc="140">
                <a:solidFill>
                  <a:srgbClr val="747474"/>
                </a:solidFill>
                <a:latin typeface="Times New Roman"/>
                <a:cs typeface="Times New Roman"/>
              </a:rPr>
              <a:t>Alcline</a:t>
            </a:r>
            <a:endParaRPr sz="900">
              <a:latin typeface="Times New Roman"/>
              <a:cs typeface="Times New Roman"/>
            </a:endParaRPr>
          </a:p>
          <a:p>
            <a:pPr marL="26034">
              <a:lnSpc>
                <a:spcPts val="1030"/>
              </a:lnSpc>
            </a:pPr>
            <a:r>
              <a:rPr dirty="0" sz="900" spc="135">
                <a:solidFill>
                  <a:srgbClr val="606060"/>
                </a:solidFill>
                <a:latin typeface="Times New Roman"/>
                <a:cs typeface="Times New Roman"/>
              </a:rPr>
              <a:t>d.e </a:t>
            </a:r>
            <a:r>
              <a:rPr dirty="0" sz="900" spc="229">
                <a:solidFill>
                  <a:srgbClr val="747474"/>
                </a:solidFill>
                <a:latin typeface="Times New Roman"/>
                <a:cs typeface="Times New Roman"/>
              </a:rPr>
              <a:t>Gruytcr </a:t>
            </a:r>
            <a:r>
              <a:rPr dirty="0" sz="900" spc="65">
                <a:solidFill>
                  <a:srgbClr val="747474"/>
                </a:solidFill>
                <a:latin typeface="Times New Roman"/>
                <a:cs typeface="Times New Roman"/>
              </a:rPr>
              <a:t>Publish.i.J."lg. </a:t>
            </a:r>
            <a:r>
              <a:rPr dirty="0" sz="900" spc="315">
                <a:solidFill>
                  <a:srgbClr val="747474"/>
                </a:solidFill>
                <a:latin typeface="Times New Roman"/>
                <a:cs typeface="Times New Roman"/>
              </a:rPr>
              <a:t>1992</a:t>
            </a:r>
            <a:r>
              <a:rPr dirty="0" sz="900" spc="-5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747474"/>
                </a:solidFill>
                <a:latin typeface="Times New Roman"/>
                <a:cs typeface="Times New Roman"/>
              </a:rPr>
              <a:t>(vv:ith </a:t>
            </a:r>
            <a:r>
              <a:rPr dirty="0" sz="900" spc="165">
                <a:solidFill>
                  <a:srgbClr val="747474"/>
                </a:solidFill>
                <a:latin typeface="Times New Roman"/>
                <a:cs typeface="Times New Roman"/>
              </a:rPr>
              <a:t>Richard.</a:t>
            </a:r>
            <a:endParaRPr sz="900">
              <a:latin typeface="Times New Roman"/>
              <a:cs typeface="Times New Roman"/>
            </a:endParaRPr>
          </a:p>
          <a:p>
            <a:pPr marL="29209">
              <a:lnSpc>
                <a:spcPts val="1070"/>
              </a:lnSpc>
            </a:pPr>
            <a:r>
              <a:rPr dirty="0" sz="900" spc="155">
                <a:solidFill>
                  <a:srgbClr val="747474"/>
                </a:solidFill>
                <a:latin typeface="Arial"/>
                <a:cs typeface="Arial"/>
              </a:rPr>
              <a:t>Ban:h).</a:t>
            </a:r>
            <a:endParaRPr sz="900">
              <a:latin typeface="Arial"/>
              <a:cs typeface="Arial"/>
            </a:endParaRPr>
          </a:p>
          <a:p>
            <a:pPr marL="32384" marR="121920" indent="1905">
              <a:lnSpc>
                <a:spcPts val="1000"/>
              </a:lnSpc>
              <a:spcBef>
                <a:spcPts val="390"/>
              </a:spcBef>
            </a:pPr>
            <a:r>
              <a:rPr dirty="0" sz="900" spc="195">
                <a:solidFill>
                  <a:srgbClr val="606060"/>
                </a:solidFill>
                <a:latin typeface="Times New Roman"/>
                <a:cs typeface="Times New Roman"/>
              </a:rPr>
              <a:t>Inequality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and</a:t>
            </a: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p </a:t>
            </a:r>
            <a:r>
              <a:rPr dirty="0" sz="900" spc="195">
                <a:solidFill>
                  <a:srgbClr val="606060"/>
                </a:solidFill>
                <a:latin typeface="Times New Roman"/>
                <a:cs typeface="Times New Roman"/>
              </a:rPr>
              <a:t>ove</a:t>
            </a:r>
            <a:r>
              <a:rPr dirty="0" sz="900" spc="195">
                <a:solidFill>
                  <a:srgbClr val="878787"/>
                </a:solidFill>
                <a:latin typeface="Times New Roman"/>
                <a:cs typeface="Times New Roman"/>
              </a:rPr>
              <a:t>r,:y</a:t>
            </a:r>
            <a:r>
              <a:rPr dirty="0" sz="900" spc="195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the </a:t>
            </a:r>
            <a:r>
              <a:rPr dirty="0" sz="900" spc="265">
                <a:solidFill>
                  <a:srgbClr val="747474"/>
                </a:solidFill>
                <a:latin typeface="Times New Roman"/>
                <a:cs typeface="Times New Roman"/>
              </a:rPr>
              <a:t>United</a:t>
            </a:r>
            <a:r>
              <a:rPr dirty="0" sz="900" spc="-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States:  </a:t>
            </a: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1900 </a:t>
            </a:r>
            <a:r>
              <a:rPr dirty="0" sz="900" spc="180">
                <a:solidFill>
                  <a:srgbClr val="606060"/>
                </a:solidFill>
                <a:latin typeface="Times New Roman"/>
                <a:cs typeface="Times New Roman"/>
              </a:rPr>
              <a:t>- </a:t>
            </a:r>
            <a:r>
              <a:rPr dirty="0" sz="900" spc="270">
                <a:solidFill>
                  <a:srgbClr val="606060"/>
                </a:solidFill>
                <a:latin typeface="Times New Roman"/>
                <a:cs typeface="Times New Roman"/>
              </a:rPr>
              <a:t>1990</a:t>
            </a:r>
            <a:r>
              <a:rPr dirty="0" sz="900" spc="270">
                <a:solidFill>
                  <a:srgbClr val="878787"/>
                </a:solidFill>
                <a:latin typeface="Times New Roman"/>
                <a:cs typeface="Times New Roman"/>
              </a:rPr>
              <a:t>. </a:t>
            </a:r>
            <a:r>
              <a:rPr dirty="0" sz="900" spc="265" i="1">
                <a:solidFill>
                  <a:srgbClr val="747474"/>
                </a:solidFill>
                <a:latin typeface="Times New Roman"/>
                <a:cs typeface="Times New Roman"/>
              </a:rPr>
              <a:t>The </a:t>
            </a:r>
            <a:r>
              <a:rPr dirty="0" sz="900" spc="180" i="1">
                <a:solidFill>
                  <a:srgbClr val="747474"/>
                </a:solidFill>
                <a:latin typeface="Times New Roman"/>
                <a:cs typeface="Times New Roman"/>
              </a:rPr>
              <a:t>CtMnbridge </a:t>
            </a:r>
            <a:r>
              <a:rPr dirty="0" sz="850" spc="185" i="1">
                <a:solidFill>
                  <a:srgbClr val="878787"/>
                </a:solidFill>
                <a:latin typeface="Times New Roman"/>
                <a:cs typeface="Times New Roman"/>
              </a:rPr>
              <a:t>Econ </a:t>
            </a:r>
            <a:r>
              <a:rPr dirty="0" sz="850" spc="180" i="1">
                <a:solidFill>
                  <a:srgbClr val="606060"/>
                </a:solidFill>
                <a:latin typeface="Times New Roman"/>
                <a:cs typeface="Times New Roman"/>
              </a:rPr>
              <a:t>o,nic  </a:t>
            </a:r>
            <a:r>
              <a:rPr dirty="0" sz="850" spc="150" i="1">
                <a:solidFill>
                  <a:srgbClr val="747474"/>
                </a:solidFill>
                <a:latin typeface="Times New Roman"/>
                <a:cs typeface="Times New Roman"/>
              </a:rPr>
              <a:t>Fristory</a:t>
            </a:r>
            <a:r>
              <a:rPr dirty="0" sz="850" spc="75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50" i="1">
                <a:solidFill>
                  <a:srgbClr val="747474"/>
                </a:solidFill>
                <a:latin typeface="Times New Roman"/>
                <a:cs typeface="Times New Roman"/>
              </a:rPr>
              <a:t>ofthe</a:t>
            </a:r>
            <a:r>
              <a:rPr dirty="0" sz="850" spc="175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40" i="1">
                <a:solidFill>
                  <a:srgbClr val="747474"/>
                </a:solidFill>
                <a:latin typeface="Times New Roman"/>
                <a:cs typeface="Times New Roman"/>
              </a:rPr>
              <a:t>United</a:t>
            </a:r>
            <a:r>
              <a:rPr dirty="0" sz="850" spc="17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00" i="1">
                <a:solidFill>
                  <a:srgbClr val="747474"/>
                </a:solidFill>
                <a:latin typeface="Times New Roman"/>
                <a:cs typeface="Times New Roman"/>
              </a:rPr>
              <a:t>States</a:t>
            </a:r>
            <a:r>
              <a:rPr dirty="0" sz="850" spc="-6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747474"/>
                </a:solidFill>
                <a:latin typeface="Times New Roman"/>
                <a:cs typeface="Times New Roman"/>
              </a:rPr>
              <a:t>(Si:a..nley</a:t>
            </a:r>
            <a:endParaRPr sz="900">
              <a:latin typeface="Times New Roman"/>
              <a:cs typeface="Times New Roman"/>
            </a:endParaRPr>
          </a:p>
          <a:p>
            <a:pPr marL="27305">
              <a:lnSpc>
                <a:spcPts val="965"/>
              </a:lnSpc>
            </a:pP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Engcrn-,an </a:t>
            </a:r>
            <a:r>
              <a:rPr dirty="0" sz="900" spc="210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900" spc="185">
                <a:solidFill>
                  <a:srgbClr val="606060"/>
                </a:solidFill>
                <a:latin typeface="Times New Roman"/>
                <a:cs typeface="Times New Roman"/>
              </a:rPr>
              <a:t>R.obert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GaUrnan,</a:t>
            </a:r>
            <a:r>
              <a:rPr dirty="0" sz="900" spc="-7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eds.).</a:t>
            </a:r>
            <a:endParaRPr sz="900">
              <a:latin typeface="Times New Roman"/>
              <a:cs typeface="Times New Roman"/>
            </a:endParaRPr>
          </a:p>
          <a:p>
            <a:pPr marL="38100" marR="149225" indent="-5080">
              <a:lnSpc>
                <a:spcPts val="1000"/>
              </a:lnSpc>
              <a:spcBef>
                <a:spcPts val="90"/>
              </a:spcBef>
            </a:pPr>
            <a:r>
              <a:rPr dirty="0" sz="900" spc="210">
                <a:solidFill>
                  <a:srgbClr val="747474"/>
                </a:solidFill>
                <a:latin typeface="Times New Roman"/>
                <a:cs typeface="Times New Roman"/>
              </a:rPr>
              <a:t>Ca.rnbridge:Cambridge </a:t>
            </a:r>
            <a:r>
              <a:rPr dirty="0" sz="900" spc="114">
                <a:solidFill>
                  <a:srgbClr val="747474"/>
                </a:solidFill>
                <a:latin typeface="Times New Roman"/>
                <a:cs typeface="Times New Roman"/>
              </a:rPr>
              <a:t>Unive1·sicy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Press, </a:t>
            </a:r>
            <a:r>
              <a:rPr dirty="0" sz="900" spc="160">
                <a:solidFill>
                  <a:srgbClr val="747474"/>
                </a:solidFill>
                <a:latin typeface="Times New Roman"/>
                <a:cs typeface="Times New Roman"/>
              </a:rPr>
              <a:t>i.o 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press</a:t>
            </a:r>
            <a:r>
              <a:rPr dirty="0" sz="900" spc="1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(with</a:t>
            </a:r>
            <a:r>
              <a:rPr dirty="0" sz="900" spc="6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47474"/>
                </a:solidFill>
                <a:latin typeface="Times New Roman"/>
                <a:cs typeface="Times New Roman"/>
              </a:rPr>
              <a:t>Eugene</a:t>
            </a:r>
            <a:r>
              <a:rPr dirty="0" sz="900" spc="4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Smolensky).</a:t>
            </a:r>
            <a:endParaRPr sz="900">
              <a:latin typeface="Times New Roman"/>
              <a:cs typeface="Times New Roman"/>
            </a:endParaRPr>
          </a:p>
          <a:p>
            <a:pPr marL="27940" marR="70485" indent="-1905">
              <a:lnSpc>
                <a:spcPct val="95300"/>
              </a:lnSpc>
              <a:spcBef>
                <a:spcPts val="320"/>
              </a:spcBef>
            </a:pP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The</a:t>
            </a:r>
            <a:r>
              <a:rPr dirty="0" sz="900" spc="29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47474"/>
                </a:solidFill>
                <a:latin typeface="Times New Roman"/>
                <a:cs typeface="Times New Roman"/>
              </a:rPr>
              <a:t>effects</a:t>
            </a:r>
            <a:r>
              <a:rPr dirty="0" sz="900" spc="3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otattitudes</a:t>
            </a:r>
            <a:r>
              <a:rPr dirty="0" sz="900" spc="17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900" spc="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teenage</a:t>
            </a:r>
            <a:r>
              <a:rPr dirty="0" sz="900" spc="195">
                <a:solidFill>
                  <a:srgbClr val="878787"/>
                </a:solidFill>
                <a:latin typeface="Times New Roman"/>
                <a:cs typeface="Times New Roman"/>
              </a:rPr>
              <a:t>p</a:t>
            </a:r>
            <a:r>
              <a:rPr dirty="0" sz="900" spc="-12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878787"/>
                </a:solidFill>
                <a:latin typeface="Times New Roman"/>
                <a:cs typeface="Times New Roman"/>
              </a:rPr>
              <a:t>r</a:t>
            </a:r>
            <a:r>
              <a:rPr dirty="0" sz="900" spc="229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878787"/>
                </a:solidFill>
                <a:latin typeface="Times New Roman"/>
                <a:cs typeface="Times New Roman"/>
              </a:rPr>
              <a:t>em</a:t>
            </a: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arital  </a:t>
            </a:r>
            <a:r>
              <a:rPr dirty="0" sz="800" spc="240" b="1">
                <a:solidFill>
                  <a:srgbClr val="747474"/>
                </a:solidFill>
                <a:latin typeface="Times New Roman"/>
                <a:cs typeface="Times New Roman"/>
              </a:rPr>
              <a:t>pregnancy </a:t>
            </a:r>
            <a:r>
              <a:rPr dirty="0" sz="800" spc="260" b="1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800" spc="160" b="1">
                <a:solidFill>
                  <a:srgbClr val="747474"/>
                </a:solidFill>
                <a:latin typeface="Times New Roman"/>
                <a:cs typeface="Times New Roman"/>
              </a:rPr>
              <a:t>its </a:t>
            </a:r>
            <a:r>
              <a:rPr dirty="0" sz="800" spc="210" b="1">
                <a:solidFill>
                  <a:srgbClr val="747474"/>
                </a:solidFill>
                <a:latin typeface="Times New Roman"/>
                <a:cs typeface="Times New Roman"/>
              </a:rPr>
              <a:t>resolution. </a:t>
            </a:r>
            <a:r>
              <a:rPr dirty="0" sz="900" spc="95" b="1" i="1">
                <a:solidFill>
                  <a:srgbClr val="747474"/>
                </a:solidFill>
                <a:latin typeface="Times New Roman"/>
                <a:cs typeface="Times New Roman"/>
              </a:rPr>
              <a:t>Aw1,cr-ican  </a:t>
            </a:r>
            <a:r>
              <a:rPr dirty="0" sz="850" spc="100" b="1" i="1">
                <a:solidFill>
                  <a:srgbClr val="747474"/>
                </a:solidFill>
                <a:latin typeface="Times New Roman"/>
                <a:cs typeface="Times New Roman"/>
              </a:rPr>
              <a:t>So&amp;iologica.l </a:t>
            </a:r>
            <a:r>
              <a:rPr dirty="0" sz="700" spc="15" b="1" i="1">
                <a:solidFill>
                  <a:srgbClr val="747474"/>
                </a:solidFill>
                <a:latin typeface="Arial"/>
                <a:cs typeface="Arial"/>
              </a:rPr>
              <a:t>Re11i-e"W_, </a:t>
            </a:r>
            <a:r>
              <a:rPr dirty="0" sz="800" spc="15" b="1">
                <a:solidFill>
                  <a:srgbClr val="747474"/>
                </a:solidFill>
                <a:latin typeface="Times New Roman"/>
                <a:cs typeface="Times New Roman"/>
              </a:rPr>
              <a:t>in </a:t>
            </a:r>
            <a:r>
              <a:rPr dirty="0" sz="900" spc="25" b="1">
                <a:solidFill>
                  <a:srgbClr val="606060"/>
                </a:solidFill>
                <a:latin typeface="Times New Roman"/>
                <a:cs typeface="Times New Roman"/>
              </a:rPr>
              <a:t>p </a:t>
            </a:r>
            <a:r>
              <a:rPr dirty="0" sz="900" spc="-25" b="1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z="900" spc="-25" b="1">
                <a:solidFill>
                  <a:srgbClr val="878787"/>
                </a:solidFill>
                <a:latin typeface="Times New Roman"/>
                <a:cs typeface="Times New Roman"/>
              </a:rPr>
              <a:t>ess</a:t>
            </a:r>
            <a:r>
              <a:rPr dirty="0" sz="900" spc="105" b="1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10" b="1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290"/>
              </a:spcBef>
            </a:pPr>
            <a:r>
              <a:rPr dirty="0" sz="900" spc="270" b="1">
                <a:solidFill>
                  <a:srgbClr val="606060"/>
                </a:solidFill>
                <a:latin typeface="Times New Roman"/>
                <a:cs typeface="Times New Roman"/>
              </a:rPr>
              <a:t>Robert</a:t>
            </a:r>
            <a:r>
              <a:rPr dirty="0" sz="900" spc="7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25" b="1">
                <a:solidFill>
                  <a:srgbClr val="747474"/>
                </a:solidFill>
                <a:latin typeface="Times New Roman"/>
                <a:cs typeface="Times New Roman"/>
              </a:rPr>
              <a:t>Pollak</a:t>
            </a:r>
            <a:endParaRPr sz="900">
              <a:latin typeface="Times New Roman"/>
              <a:cs typeface="Times New Roman"/>
            </a:endParaRPr>
          </a:p>
          <a:p>
            <a:pPr marL="48260" marR="274320" indent="-13970">
              <a:lnSpc>
                <a:spcPts val="1000"/>
              </a:lnSpc>
              <a:spcBef>
                <a:spcPts val="455"/>
              </a:spcBef>
            </a:pP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Tvvo</a:t>
            </a:r>
            <a:r>
              <a:rPr dirty="0" sz="900" spc="185">
                <a:solidFill>
                  <a:srgbClr val="A3A3A3"/>
                </a:solidFill>
                <a:latin typeface="Times New Roman"/>
                <a:cs typeface="Times New Roman"/>
              </a:rPr>
              <a:t>-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sex</a:t>
            </a:r>
            <a:r>
              <a:rPr dirty="0" sz="900" spc="1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06060"/>
                </a:solidFill>
                <a:latin typeface="Times New Roman"/>
                <a:cs typeface="Times New Roman"/>
              </a:rPr>
              <a:t>demographic</a:t>
            </a:r>
            <a:r>
              <a:rPr dirty="0" sz="900" spc="1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models.</a:t>
            </a: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54" i="1">
                <a:solidFill>
                  <a:srgbClr val="747474"/>
                </a:solidFill>
                <a:latin typeface="Times New Roman"/>
                <a:cs typeface="Times New Roman"/>
              </a:rPr>
              <a:t>Journal</a:t>
            </a:r>
            <a:r>
              <a:rPr dirty="0" sz="850" spc="11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25" i="1">
                <a:solidFill>
                  <a:srgbClr val="747474"/>
                </a:solidFill>
                <a:latin typeface="Times New Roman"/>
                <a:cs typeface="Times New Roman"/>
              </a:rPr>
              <a:t>of  </a:t>
            </a:r>
            <a:r>
              <a:rPr dirty="0" sz="850" spc="180" i="1">
                <a:solidFill>
                  <a:srgbClr val="747474"/>
                </a:solidFill>
                <a:latin typeface="Times New Roman"/>
                <a:cs typeface="Times New Roman"/>
              </a:rPr>
              <a:t>Political </a:t>
            </a:r>
            <a:r>
              <a:rPr dirty="0" sz="850" spc="165" i="1">
                <a:solidFill>
                  <a:srgbClr val="747474"/>
                </a:solidFill>
                <a:latin typeface="Times New Roman"/>
                <a:cs typeface="Times New Roman"/>
              </a:rPr>
              <a:t>Econonvy</a:t>
            </a:r>
            <a:r>
              <a:rPr dirty="0" sz="850" spc="165" i="1">
                <a:solidFill>
                  <a:srgbClr val="2F2F2F"/>
                </a:solidFill>
                <a:latin typeface="Times New Roman"/>
                <a:cs typeface="Times New Roman"/>
              </a:rPr>
              <a:t>. </a:t>
            </a:r>
            <a:r>
              <a:rPr dirty="0" sz="900" spc="170">
                <a:solidFill>
                  <a:srgbClr val="747474"/>
                </a:solidFill>
                <a:latin typeface="Times New Roman"/>
                <a:cs typeface="Times New Roman"/>
              </a:rPr>
              <a:t>April</a:t>
            </a:r>
            <a:r>
              <a:rPr dirty="0" sz="900" spc="170">
                <a:solidFill>
                  <a:srgbClr val="606060"/>
                </a:solidFill>
                <a:latin typeface="Times New Roman"/>
                <a:cs typeface="Times New Roman"/>
              </a:rPr>
              <a:t>1 </a:t>
            </a:r>
            <a:r>
              <a:rPr dirty="0" sz="900" spc="45">
                <a:solidFill>
                  <a:srgbClr val="606060"/>
                </a:solidFill>
                <a:latin typeface="Times New Roman"/>
                <a:cs typeface="Times New Roman"/>
              </a:rPr>
              <a:t>9 9 0</a:t>
            </a:r>
            <a:r>
              <a:rPr dirty="0" sz="9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45720" marR="187960" indent="-2540">
              <a:lnSpc>
                <a:spcPct val="95300"/>
              </a:lnSpc>
              <a:spcBef>
                <a:spcPts val="320"/>
              </a:spcBef>
            </a:pPr>
            <a:r>
              <a:rPr dirty="0" sz="900" spc="65">
                <a:solidFill>
                  <a:srgbClr val="747474"/>
                </a:solidFill>
                <a:latin typeface="Times New Roman"/>
                <a:cs typeface="Times New Roman"/>
              </a:rPr>
              <a:t>D </a:t>
            </a:r>
            <a:r>
              <a:rPr dirty="0" sz="900" spc="25">
                <a:solidFill>
                  <a:srgbClr val="747474"/>
                </a:solidFill>
                <a:latin typeface="Times New Roman"/>
                <a:cs typeface="Times New Roman"/>
              </a:rPr>
              <a:t>is </a:t>
            </a:r>
            <a:r>
              <a:rPr dirty="0" sz="900" spc="20">
                <a:solidFill>
                  <a:srgbClr val="747474"/>
                </a:solidFill>
                <a:latin typeface="Times New Roman"/>
                <a:cs typeface="Times New Roman"/>
              </a:rPr>
              <a:t>ti </a:t>
            </a:r>
            <a:r>
              <a:rPr dirty="0" sz="900" spc="-120">
                <a:solidFill>
                  <a:srgbClr val="3F3F3F"/>
                </a:solidFill>
                <a:latin typeface="Times New Roman"/>
                <a:cs typeface="Times New Roman"/>
              </a:rPr>
              <a:t>n</a:t>
            </a:r>
            <a:r>
              <a:rPr dirty="0" sz="900" spc="-120">
                <a:solidFill>
                  <a:srgbClr val="747474"/>
                </a:solidFill>
                <a:latin typeface="Times New Roman"/>
                <a:cs typeface="Times New Roman"/>
              </a:rPr>
              <a:t>g </a:t>
            </a:r>
            <a:r>
              <a:rPr dirty="0" sz="900" spc="45">
                <a:solidFill>
                  <a:srgbClr val="747474"/>
                </a:solidFill>
                <a:latin typeface="Times New Roman"/>
                <a:cs typeface="Times New Roman"/>
              </a:rPr>
              <a:t>u </a:t>
            </a:r>
            <a:r>
              <a:rPr dirty="0" sz="900" spc="25">
                <a:solidFill>
                  <a:srgbClr val="747474"/>
                </a:solidFill>
                <a:latin typeface="Times New Roman"/>
                <a:cs typeface="Times New Roman"/>
              </a:rPr>
              <a:t>i.sb </a:t>
            </a:r>
            <a:r>
              <a:rPr dirty="0" sz="900" spc="20">
                <a:solidFill>
                  <a:srgbClr val="747474"/>
                </a:solidFill>
                <a:latin typeface="Times New Roman"/>
                <a:cs typeface="Times New Roman"/>
              </a:rPr>
              <a:t>ed</a:t>
            </a:r>
            <a:r>
              <a:rPr dirty="0" sz="900" spc="9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606060"/>
                </a:solidFill>
                <a:latin typeface="Times New Roman"/>
                <a:cs typeface="Times New Roman"/>
              </a:rPr>
              <a:t>fellow: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Houchak.ker's co </a:t>
            </a:r>
            <a:r>
              <a:rPr dirty="0" sz="900" spc="130">
                <a:solidFill>
                  <a:srgbClr val="747474"/>
                </a:solidFill>
                <a:latin typeface="Times New Roman"/>
                <a:cs typeface="Times New Roman"/>
              </a:rPr>
              <a:t>no-i</a:t>
            </a:r>
            <a:r>
              <a:rPr dirty="0" sz="900" spc="130">
                <a:solidFill>
                  <a:srgbClr val="A3A3A3"/>
                </a:solidFill>
                <a:latin typeface="Times New Roman"/>
                <a:cs typeface="Times New Roman"/>
              </a:rPr>
              <a:t>­ 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bution </a:t>
            </a:r>
            <a:r>
              <a:rPr dirty="0" sz="900" spc="150">
                <a:solidFill>
                  <a:srgbClr val="747474"/>
                </a:solidFill>
                <a:latin typeface="Times New Roman"/>
                <a:cs typeface="Times New Roman"/>
              </a:rPr>
              <a:t>t:occon.on.ucs. </a:t>
            </a:r>
            <a:r>
              <a:rPr dirty="0" sz="900" spc="185" i="1">
                <a:solidFill>
                  <a:srgbClr val="747474"/>
                </a:solidFill>
                <a:latin typeface="Times New Roman"/>
                <a:cs typeface="Times New Roman"/>
              </a:rPr>
              <a:t>Jourr,al </a:t>
            </a:r>
            <a:r>
              <a:rPr dirty="0" sz="850" spc="170" i="1">
                <a:solidFill>
                  <a:srgbClr val="747474"/>
                </a:solidFill>
                <a:latin typeface="Times New Roman"/>
                <a:cs typeface="Times New Roman"/>
              </a:rPr>
              <a:t>of </a:t>
            </a:r>
            <a:r>
              <a:rPr dirty="0" sz="850" spc="254" i="1">
                <a:solidFill>
                  <a:srgbClr val="747474"/>
                </a:solidFill>
                <a:latin typeface="Times New Roman"/>
                <a:cs typeface="Times New Roman"/>
              </a:rPr>
              <a:t>Econo-ic  </a:t>
            </a:r>
            <a:r>
              <a:rPr dirty="0" sz="850" spc="155" i="1">
                <a:solidFill>
                  <a:srgbClr val="747474"/>
                </a:solidFill>
                <a:latin typeface="Times New Roman"/>
                <a:cs typeface="Times New Roman"/>
              </a:rPr>
              <a:t>Perspectives</a:t>
            </a:r>
            <a:r>
              <a:rPr dirty="0" sz="850" spc="155" i="1">
                <a:solidFill>
                  <a:srgbClr val="3F3F3F"/>
                </a:solidFill>
                <a:latin typeface="Times New Roman"/>
                <a:cs typeface="Times New Roman"/>
              </a:rPr>
              <a:t>.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Spring</a:t>
            </a:r>
            <a:r>
              <a:rPr dirty="0" sz="900" spc="-114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47474"/>
                </a:solidFill>
                <a:latin typeface="Times New Roman"/>
                <a:cs typeface="Times New Roman"/>
              </a:rPr>
              <a:t>1990.</a:t>
            </a:r>
            <a:endParaRPr sz="900">
              <a:latin typeface="Times New Roman"/>
              <a:cs typeface="Times New Roman"/>
            </a:endParaRPr>
          </a:p>
          <a:p>
            <a:pPr marL="40005" marR="25400" indent="1905">
              <a:lnSpc>
                <a:spcPts val="1000"/>
              </a:lnSpc>
              <a:spcBef>
                <a:spcPts val="395"/>
              </a:spcBef>
            </a:pPr>
            <a:r>
              <a:rPr dirty="0" sz="900" spc="175">
                <a:solidFill>
                  <a:srgbClr val="747474"/>
                </a:solidFill>
                <a:latin typeface="Times New Roman"/>
                <a:cs typeface="Times New Roman"/>
              </a:rPr>
              <a:t>Tvvo-sex </a:t>
            </a:r>
            <a:r>
              <a:rPr dirty="0" sz="900" spc="225">
                <a:solidFill>
                  <a:srgbClr val="747474"/>
                </a:solidFill>
                <a:latin typeface="Times New Roman"/>
                <a:cs typeface="Times New Roman"/>
              </a:rPr>
              <a:t>population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rnodels </a:t>
            </a:r>
            <a:r>
              <a:rPr dirty="0" sz="900" spc="55">
                <a:solidFill>
                  <a:srgbClr val="747474"/>
                </a:solidFill>
                <a:latin typeface="Times New Roman"/>
                <a:cs typeface="Times New Roman"/>
              </a:rPr>
              <a:t>a..nd </a:t>
            </a:r>
            <a:r>
              <a:rPr dirty="0" sz="900" spc="135">
                <a:solidFill>
                  <a:srgbClr val="606060"/>
                </a:solidFill>
                <a:latin typeface="Times New Roman"/>
                <a:cs typeface="Times New Roman"/>
              </a:rPr>
              <a:t>classical 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stable </a:t>
            </a:r>
            <a:r>
              <a:rPr dirty="0" sz="900" spc="225">
                <a:solidFill>
                  <a:srgbClr val="747474"/>
                </a:solidFill>
                <a:latin typeface="Times New Roman"/>
                <a:cs typeface="Times New Roman"/>
              </a:rPr>
              <a:t>population </a:t>
            </a:r>
            <a:r>
              <a:rPr dirty="0" sz="900" spc="210">
                <a:solidFill>
                  <a:srgbClr val="606060"/>
                </a:solidFill>
                <a:latin typeface="Times New Roman"/>
                <a:cs typeface="Times New Roman"/>
              </a:rPr>
              <a:t>theory. </a:t>
            </a:r>
            <a:r>
              <a:rPr dirty="0" sz="900" spc="225">
                <a:solidFill>
                  <a:srgbClr val="747474"/>
                </a:solidFill>
                <a:latin typeface="Times New Roman"/>
                <a:cs typeface="Times New Roman"/>
              </a:rPr>
              <a:t>In </a:t>
            </a:r>
            <a:r>
              <a:rPr dirty="0" sz="850" spc="195" i="1">
                <a:solidFill>
                  <a:srgbClr val="747474"/>
                </a:solidFill>
                <a:latin typeface="Times New Roman"/>
                <a:cs typeface="Times New Roman"/>
              </a:rPr>
              <a:t>Conve,;gent  </a:t>
            </a:r>
            <a:r>
              <a:rPr dirty="0" sz="850" spc="140" i="1">
                <a:solidFill>
                  <a:srgbClr val="747474"/>
                </a:solidFill>
                <a:latin typeface="Times New Roman"/>
                <a:cs typeface="Times New Roman"/>
              </a:rPr>
              <a:t>Issues </a:t>
            </a:r>
            <a:r>
              <a:rPr dirty="0" sz="900" spc="140" i="1">
                <a:solidFill>
                  <a:srgbClr val="747474"/>
                </a:solidFill>
                <a:latin typeface="Times New Roman"/>
                <a:cs typeface="Times New Roman"/>
              </a:rPr>
              <a:t>in </a:t>
            </a:r>
            <a:r>
              <a:rPr dirty="0" sz="850" spc="200" i="1">
                <a:solidFill>
                  <a:srgbClr val="747474"/>
                </a:solidFill>
                <a:latin typeface="Times New Roman"/>
                <a:cs typeface="Times New Roman"/>
              </a:rPr>
              <a:t>Genetics </a:t>
            </a:r>
            <a:r>
              <a:rPr dirty="0" sz="900" spc="245" i="1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900" spc="120" i="1">
                <a:solidFill>
                  <a:srgbClr val="747474"/>
                </a:solidFill>
                <a:latin typeface="Times New Roman"/>
                <a:cs typeface="Times New Roman"/>
              </a:rPr>
              <a:t>De..-nography </a:t>
            </a:r>
            <a:r>
              <a:rPr dirty="0" sz="850" spc="80">
                <a:solidFill>
                  <a:srgbClr val="747474"/>
                </a:solidFill>
                <a:latin typeface="Times New Roman"/>
                <a:cs typeface="Times New Roman"/>
              </a:rPr>
              <a:t>(J.</a:t>
            </a:r>
            <a:r>
              <a:rPr dirty="0" sz="850" spc="2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47474"/>
                </a:solidFill>
                <a:latin typeface="Times New Roman"/>
                <a:cs typeface="Times New Roman"/>
              </a:rPr>
              <a:t>Adan-,s,</a:t>
            </a:r>
            <a:endParaRPr sz="900">
              <a:latin typeface="Times New Roman"/>
              <a:cs typeface="Times New Roman"/>
            </a:endParaRPr>
          </a:p>
          <a:p>
            <a:pPr marL="51435">
              <a:lnSpc>
                <a:spcPts val="965"/>
              </a:lnSpc>
            </a:pPr>
            <a:r>
              <a:rPr dirty="0" sz="900" spc="160">
                <a:solidFill>
                  <a:srgbClr val="747474"/>
                </a:solidFill>
                <a:latin typeface="Times New Roman"/>
                <a:cs typeface="Times New Roman"/>
              </a:rPr>
              <a:t>D.</a:t>
            </a:r>
            <a:r>
              <a:rPr dirty="0" sz="900" spc="37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606060"/>
                </a:solidFill>
                <a:latin typeface="Times New Roman"/>
                <a:cs typeface="Times New Roman"/>
              </a:rPr>
              <a:t>Lam,</a:t>
            </a:r>
            <a:r>
              <a:rPr dirty="0" sz="850" spc="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747474"/>
                </a:solidFill>
                <a:latin typeface="Times New Roman"/>
                <a:cs typeface="Times New Roman"/>
              </a:rPr>
              <a:t>A.</a:t>
            </a:r>
            <a:r>
              <a:rPr dirty="0" sz="850" spc="6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606060"/>
                </a:solidFill>
                <a:latin typeface="Times New Roman"/>
                <a:cs typeface="Times New Roman"/>
              </a:rPr>
              <a:t>Hennalin</a:t>
            </a:r>
            <a:r>
              <a:rPr dirty="0" sz="850" spc="270">
                <a:solidFill>
                  <a:srgbClr val="878787"/>
                </a:solidFill>
                <a:latin typeface="Times New Roman"/>
                <a:cs typeface="Times New Roman"/>
              </a:rPr>
              <a:t>,</a:t>
            </a:r>
            <a:r>
              <a:rPr dirty="0" sz="850" spc="13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47474"/>
                </a:solidFill>
                <a:latin typeface="Times New Roman"/>
                <a:cs typeface="Times New Roman"/>
              </a:rPr>
              <a:t>and</a:t>
            </a:r>
            <a:r>
              <a:rPr dirty="0" sz="900" spc="28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z="900" spc="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900" spc="3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47474"/>
                </a:solidFill>
                <a:latin typeface="Times New Roman"/>
                <a:cs typeface="Times New Roman"/>
              </a:rPr>
              <a:t>S,nouse,</a:t>
            </a:r>
            <a:r>
              <a:rPr dirty="0" sz="900" spc="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eds.)</a:t>
            </a:r>
            <a:r>
              <a:rPr dirty="0" sz="900" spc="19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49530">
              <a:lnSpc>
                <a:spcPts val="1070"/>
              </a:lnSpc>
            </a:pP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O:x£ord:Oxford</a:t>
            </a:r>
            <a:r>
              <a:rPr dirty="0" sz="900" spc="7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47474"/>
                </a:solidFill>
                <a:latin typeface="Times New Roman"/>
                <a:cs typeface="Times New Roman"/>
              </a:rPr>
              <a:t>U</a:t>
            </a:r>
            <a:r>
              <a:rPr dirty="0" sz="900" spc="-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n</a:t>
            </a:r>
            <a:r>
              <a:rPr dirty="0" sz="900" spc="20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v=</a:t>
            </a:r>
            <a:r>
              <a:rPr dirty="0" sz="900" spc="5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47474"/>
                </a:solidFill>
                <a:latin typeface="Times New Roman"/>
                <a:cs typeface="Times New Roman"/>
              </a:rPr>
              <a:t>sity</a:t>
            </a:r>
            <a:r>
              <a:rPr dirty="0" sz="900" spc="10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06060"/>
                </a:solidFill>
                <a:latin typeface="Times New Roman"/>
                <a:cs typeface="Times New Roman"/>
              </a:rPr>
              <a:t>Press.</a:t>
            </a:r>
            <a:r>
              <a:rPr dirty="0" sz="900" spc="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606060"/>
                </a:solidFill>
                <a:latin typeface="Times New Roman"/>
                <a:cs typeface="Times New Roman"/>
              </a:rPr>
              <a:t>1990.</a:t>
            </a:r>
            <a:endParaRPr sz="900">
              <a:latin typeface="Times New Roman"/>
              <a:cs typeface="Times New Roman"/>
            </a:endParaRPr>
          </a:p>
          <a:p>
            <a:pPr marL="41910" marR="195580">
              <a:lnSpc>
                <a:spcPct val="94300"/>
              </a:lnSpc>
              <a:spcBef>
                <a:spcPts val="350"/>
              </a:spcBef>
            </a:pP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The: </a:t>
            </a:r>
            <a:r>
              <a:rPr dirty="0" sz="900" spc="190">
                <a:solidFill>
                  <a:srgbClr val="606060"/>
                </a:solidFill>
                <a:latin typeface="Times New Roman"/>
                <a:cs typeface="Times New Roman"/>
              </a:rPr>
              <a:t>likelihood </a:t>
            </a:r>
            <a:r>
              <a:rPr dirty="0" sz="900" spc="254">
                <a:solidFill>
                  <a:srgbClr val="606060"/>
                </a:solidFill>
                <a:latin typeface="Times New Roman"/>
                <a:cs typeface="Times New Roman"/>
              </a:rPr>
              <a:t>dominance </a:t>
            </a:r>
            <a:r>
              <a:rPr dirty="0" sz="900" spc="114">
                <a:solidFill>
                  <a:srgbClr val="747474"/>
                </a:solidFill>
                <a:latin typeface="Times New Roman"/>
                <a:cs typeface="Times New Roman"/>
              </a:rPr>
              <a:t>critcexion: </a:t>
            </a:r>
            <a:r>
              <a:rPr dirty="0" sz="700" spc="130">
                <a:solidFill>
                  <a:srgbClr val="747474"/>
                </a:solidFill>
                <a:latin typeface="Arial"/>
                <a:cs typeface="Arial"/>
              </a:rPr>
              <a:t>a </a:t>
            </a:r>
            <a:r>
              <a:rPr dirty="0" sz="900" spc="170">
                <a:solidFill>
                  <a:srgbClr val="606060"/>
                </a:solidFill>
                <a:latin typeface="Times New Roman"/>
                <a:cs typeface="Times New Roman"/>
              </a:rPr>
              <a:t>new  </a:t>
            </a:r>
            <a:r>
              <a:rPr dirty="0" sz="900" spc="225">
                <a:solidFill>
                  <a:srgbClr val="747474"/>
                </a:solidFill>
                <a:latin typeface="Times New Roman"/>
                <a:cs typeface="Times New Roman"/>
              </a:rPr>
              <a:t>approach </a:t>
            </a:r>
            <a:r>
              <a:rPr dirty="0" sz="900" spc="195">
                <a:solidFill>
                  <a:srgbClr val="606060"/>
                </a:solidFill>
                <a:latin typeface="Times New Roman"/>
                <a:cs typeface="Times New Roman"/>
              </a:rPr>
              <a:t>to </a:t>
            </a:r>
            <a:r>
              <a:rPr dirty="0" sz="900" spc="250">
                <a:solidFill>
                  <a:srgbClr val="747474"/>
                </a:solidFill>
                <a:latin typeface="Times New Roman"/>
                <a:cs typeface="Times New Roman"/>
              </a:rPr>
              <a:t>model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selection. </a:t>
            </a:r>
            <a:r>
              <a:rPr dirty="0" sz="850" spc="204" i="1">
                <a:solidFill>
                  <a:srgbClr val="747474"/>
                </a:solidFill>
                <a:latin typeface="Times New Roman"/>
                <a:cs typeface="Times New Roman"/>
              </a:rPr>
              <a:t>Jou,,nat </a:t>
            </a:r>
            <a:r>
              <a:rPr dirty="0" sz="850" spc="200" i="1">
                <a:solidFill>
                  <a:srgbClr val="606060"/>
                </a:solidFill>
                <a:latin typeface="Times New Roman"/>
                <a:cs typeface="Times New Roman"/>
              </a:rPr>
              <a:t>of  </a:t>
            </a:r>
            <a:r>
              <a:rPr dirty="0" sz="850" spc="185" i="1">
                <a:solidFill>
                  <a:srgbClr val="747474"/>
                </a:solidFill>
                <a:latin typeface="Times New Roman"/>
                <a:cs typeface="Times New Roman"/>
              </a:rPr>
              <a:t>Econ-o-ctrics,</a:t>
            </a:r>
            <a:r>
              <a:rPr dirty="0" sz="850" spc="-35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47474"/>
                </a:solidFill>
                <a:latin typeface="Times New Roman"/>
                <a:cs typeface="Times New Roman"/>
              </a:rPr>
              <a:t>February/March</a:t>
            </a:r>
            <a:r>
              <a:rPr dirty="0" sz="900" spc="9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335">
                <a:solidFill>
                  <a:srgbClr val="606060"/>
                </a:solidFill>
                <a:latin typeface="Times New Roman"/>
                <a:cs typeface="Times New Roman"/>
              </a:rPr>
              <a:t>1991</a:t>
            </a:r>
            <a:r>
              <a:rPr dirty="0" sz="900" spc="-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47474"/>
                </a:solidFill>
                <a:latin typeface="Times New Roman"/>
                <a:cs typeface="Times New Roman"/>
              </a:rPr>
              <a:t>(vvith 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Terence </a:t>
            </a:r>
            <a:r>
              <a:rPr dirty="0" sz="900" spc="170">
                <a:solidFill>
                  <a:srgbClr val="606060"/>
                </a:solidFill>
                <a:latin typeface="Times New Roman"/>
                <a:cs typeface="Times New Roman"/>
              </a:rPr>
              <a:t>J.</a:t>
            </a:r>
            <a:r>
              <a:rPr dirty="0" sz="900" spc="-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06060"/>
                </a:solidFill>
                <a:latin typeface="Times New Roman"/>
                <a:cs typeface="Times New Roman"/>
              </a:rPr>
              <a:t>Wales)</a:t>
            </a:r>
            <a:r>
              <a:rPr dirty="0" sz="900" spc="204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47625" marR="113664" indent="5080">
              <a:lnSpc>
                <a:spcPts val="1000"/>
              </a:lnSpc>
              <a:spcBef>
                <a:spcPts val="395"/>
              </a:spcBef>
            </a:pPr>
            <a:r>
              <a:rPr dirty="0" sz="800" spc="185" b="1">
                <a:solidFill>
                  <a:srgbClr val="606060"/>
                </a:solidFill>
                <a:latin typeface="Arial"/>
                <a:cs typeface="Arial"/>
              </a:rPr>
              <a:t>Welfurc </a:t>
            </a:r>
            <a:r>
              <a:rPr dirty="0" sz="900" spc="155" b="1">
                <a:solidFill>
                  <a:srgbClr val="747474"/>
                </a:solidFill>
                <a:latin typeface="Times New Roman"/>
                <a:cs typeface="Times New Roman"/>
              </a:rPr>
              <a:t>co1nparisoos </a:t>
            </a:r>
            <a:r>
              <a:rPr dirty="0" sz="800" spc="180" b="1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dirty="0" sz="900" spc="140" b="1">
                <a:solidFill>
                  <a:srgbClr val="747474"/>
                </a:solidFill>
                <a:latin typeface="Times New Roman"/>
                <a:cs typeface="Times New Roman"/>
              </a:rPr>
              <a:t>sicuacion </a:t>
            </a:r>
            <a:r>
              <a:rPr dirty="0" sz="800" spc="60" b="1">
                <a:solidFill>
                  <a:srgbClr val="747474"/>
                </a:solidFill>
                <a:latin typeface="Arial"/>
                <a:cs typeface="Arial"/>
              </a:rPr>
              <a:t>con"l.pa.ri­  </a:t>
            </a: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sons. </a:t>
            </a:r>
            <a:r>
              <a:rPr dirty="0" sz="900" spc="229" i="1">
                <a:solidFill>
                  <a:srgbClr val="747474"/>
                </a:solidFill>
                <a:latin typeface="Times New Roman"/>
                <a:cs typeface="Times New Roman"/>
              </a:rPr>
              <a:t>Journal </a:t>
            </a:r>
            <a:r>
              <a:rPr dirty="0" sz="900" spc="204" i="1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900" spc="35" i="1">
                <a:solidFill>
                  <a:srgbClr val="606060"/>
                </a:solidFill>
                <a:latin typeface="Times New Roman"/>
                <a:cs typeface="Times New Roman"/>
              </a:rPr>
              <a:t>EconoW&lt;er:</a:t>
            </a:r>
            <a:r>
              <a:rPr dirty="0" sz="900" spc="35" i="1">
                <a:solidFill>
                  <a:srgbClr val="878787"/>
                </a:solidFill>
                <a:latin typeface="Times New Roman"/>
                <a:cs typeface="Times New Roman"/>
              </a:rPr>
              <a:t>•</a:t>
            </a:r>
            <a:r>
              <a:rPr dirty="0" sz="900" spc="35" i="1">
                <a:solidFill>
                  <a:srgbClr val="606060"/>
                </a:solidFill>
                <a:latin typeface="Times New Roman"/>
                <a:cs typeface="Times New Roman"/>
              </a:rPr>
              <a:t>, </a:t>
            </a:r>
            <a:r>
              <a:rPr dirty="0" sz="900" spc="-10" i="1">
                <a:solidFill>
                  <a:srgbClr val="878787"/>
                </a:solidFill>
                <a:latin typeface="Times New Roman"/>
                <a:cs typeface="Times New Roman"/>
              </a:rPr>
              <a:t>i </a:t>
            </a:r>
            <a:r>
              <a:rPr dirty="0" sz="900" spc="-15" i="1">
                <a:solidFill>
                  <a:srgbClr val="878787"/>
                </a:solidFill>
                <a:latin typeface="Times New Roman"/>
                <a:cs typeface="Times New Roman"/>
              </a:rPr>
              <a:t>cs, </a:t>
            </a:r>
            <a:r>
              <a:rPr dirty="0" sz="900" spc="300">
                <a:solidFill>
                  <a:srgbClr val="747474"/>
                </a:solidFill>
                <a:latin typeface="Times New Roman"/>
                <a:cs typeface="Times New Roman"/>
              </a:rPr>
              <a:t>October/  </a:t>
            </a:r>
            <a:r>
              <a:rPr dirty="0" sz="900" spc="145">
                <a:solidFill>
                  <a:srgbClr val="747474"/>
                </a:solidFill>
                <a:latin typeface="Times New Roman"/>
                <a:cs typeface="Times New Roman"/>
              </a:rPr>
              <a:t>Novc.n-,bcr </a:t>
            </a:r>
            <a:r>
              <a:rPr dirty="0" sz="900" spc="75">
                <a:solidFill>
                  <a:srgbClr val="606060"/>
                </a:solidFill>
                <a:latin typeface="Times New Roman"/>
                <a:cs typeface="Times New Roman"/>
              </a:rPr>
              <a:t>l.99</a:t>
            </a:r>
            <a:r>
              <a:rPr dirty="0" sz="9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606060"/>
                </a:solidFill>
                <a:latin typeface="Times New Roman"/>
                <a:cs typeface="Times New Roman"/>
              </a:rPr>
              <a:t>1 </a:t>
            </a:r>
            <a:r>
              <a:rPr dirty="0" sz="900" spc="85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57150" marR="74930" indent="-10795">
              <a:lnSpc>
                <a:spcPct val="93800"/>
              </a:lnSpc>
              <a:spcBef>
                <a:spcPts val="395"/>
              </a:spcBef>
            </a:pPr>
            <a:r>
              <a:rPr dirty="0" sz="900" spc="135">
                <a:solidFill>
                  <a:srgbClr val="747474"/>
                </a:solidFill>
                <a:latin typeface="Times New Roman"/>
                <a:cs typeface="Times New Roman"/>
              </a:rPr>
              <a:t>Specificatio,"l </a:t>
            </a:r>
            <a:r>
              <a:rPr dirty="0" sz="900" spc="175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estimation </a:t>
            </a:r>
            <a:r>
              <a:rPr dirty="0" sz="900" spc="204">
                <a:solidFill>
                  <a:srgbClr val="747474"/>
                </a:solidFill>
                <a:latin typeface="Times New Roman"/>
                <a:cs typeface="Times New Roman"/>
              </a:rPr>
              <a:t>of </a:t>
            </a:r>
            <a:r>
              <a:rPr dirty="0" sz="900" spc="160">
                <a:solidFill>
                  <a:srgbClr val="606060"/>
                </a:solidFill>
                <a:latin typeface="Times New Roman"/>
                <a:cs typeface="Times New Roman"/>
              </a:rPr>
              <a:t>dyna.niic  </a:t>
            </a:r>
            <a:r>
              <a:rPr dirty="0" sz="900" spc="290">
                <a:solidFill>
                  <a:srgbClr val="606060"/>
                </a:solidFill>
                <a:latin typeface="Times New Roman"/>
                <a:cs typeface="Times New Roman"/>
              </a:rPr>
              <a:t>demand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systems. In </a:t>
            </a:r>
            <a:r>
              <a:rPr dirty="0" sz="900" spc="20" i="1">
                <a:solidFill>
                  <a:srgbClr val="747474"/>
                </a:solidFill>
                <a:latin typeface="Times New Roman"/>
                <a:cs typeface="Times New Roman"/>
              </a:rPr>
              <a:t>A.t!I."frt/!ifa-cion, </a:t>
            </a:r>
            <a:r>
              <a:rPr dirty="0" sz="850" spc="270" i="1">
                <a:solidFill>
                  <a:srgbClr val="747474"/>
                </a:solidFill>
                <a:latin typeface="Times New Roman"/>
                <a:cs typeface="Times New Roman"/>
              </a:rPr>
              <a:t>Consu </a:t>
            </a:r>
            <a:r>
              <a:rPr dirty="0" sz="850" spc="235" i="1">
                <a:solidFill>
                  <a:srgbClr val="747474"/>
                </a:solidFill>
                <a:latin typeface="Times New Roman"/>
                <a:cs typeface="Times New Roman"/>
              </a:rPr>
              <a:t>np­  </a:t>
            </a:r>
            <a:r>
              <a:rPr dirty="0" sz="850" spc="245" i="1">
                <a:solidFill>
                  <a:srgbClr val="747474"/>
                </a:solidFill>
                <a:latin typeface="Times New Roman"/>
                <a:cs typeface="Times New Roman"/>
              </a:rPr>
              <a:t>tion </a:t>
            </a:r>
            <a:r>
              <a:rPr dirty="0" sz="900" spc="340" i="1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850" spc="245" i="1">
                <a:solidFill>
                  <a:srgbClr val="747474"/>
                </a:solidFill>
                <a:latin typeface="Times New Roman"/>
                <a:cs typeface="Times New Roman"/>
              </a:rPr>
              <a:t>Trade: </a:t>
            </a:r>
            <a:r>
              <a:rPr dirty="0" sz="850" spc="150" i="1">
                <a:solidFill>
                  <a:srgbClr val="747474"/>
                </a:solidFill>
                <a:latin typeface="Times New Roman"/>
                <a:cs typeface="Times New Roman"/>
              </a:rPr>
              <a:t>Essays </a:t>
            </a:r>
            <a:r>
              <a:rPr dirty="0" sz="850" spc="130" i="1">
                <a:solidFill>
                  <a:srgbClr val="747474"/>
                </a:solidFill>
                <a:latin typeface="Times New Roman"/>
                <a:cs typeface="Times New Roman"/>
              </a:rPr>
              <a:t>in </a:t>
            </a:r>
            <a:r>
              <a:rPr dirty="0" sz="850" spc="260" i="1">
                <a:solidFill>
                  <a:srgbClr val="747474"/>
                </a:solidFill>
                <a:latin typeface="Times New Roman"/>
                <a:cs typeface="Times New Roman"/>
              </a:rPr>
              <a:t>Honor </a:t>
            </a:r>
            <a:r>
              <a:rPr dirty="0" sz="850" spc="200" i="1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850" spc="245" i="1">
                <a:solidFill>
                  <a:srgbClr val="747474"/>
                </a:solidFill>
                <a:latin typeface="Times New Roman"/>
                <a:cs typeface="Times New Roman"/>
              </a:rPr>
              <a:t>H. </a:t>
            </a:r>
            <a:r>
              <a:rPr dirty="0" sz="800" spc="245" i="1">
                <a:solidFill>
                  <a:srgbClr val="747474"/>
                </a:solidFill>
                <a:latin typeface="Arial"/>
                <a:cs typeface="Arial"/>
              </a:rPr>
              <a:t>"W.  </a:t>
            </a:r>
            <a:r>
              <a:rPr dirty="0" sz="850" spc="210" i="1">
                <a:solidFill>
                  <a:srgbClr val="747474"/>
                </a:solidFill>
                <a:latin typeface="Times New Roman"/>
                <a:cs typeface="Times New Roman"/>
              </a:rPr>
              <a:t>Houthal,ker </a:t>
            </a:r>
            <a:r>
              <a:rPr dirty="0" sz="900" spc="204">
                <a:solidFill>
                  <a:srgbClr val="747474"/>
                </a:solidFill>
                <a:latin typeface="Times New Roman"/>
                <a:cs typeface="Times New Roman"/>
              </a:rPr>
              <a:t>(L. </a:t>
            </a:r>
            <a:r>
              <a:rPr dirty="0" sz="900" spc="165">
                <a:solidFill>
                  <a:srgbClr val="606060"/>
                </a:solidFill>
                <a:latin typeface="Times New Roman"/>
                <a:cs typeface="Times New Roman"/>
              </a:rPr>
              <a:t>Phillips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L. </a:t>
            </a:r>
            <a:r>
              <a:rPr dirty="0" sz="900" spc="204">
                <a:solidFill>
                  <a:srgbClr val="747474"/>
                </a:solidFill>
                <a:latin typeface="Times New Roman"/>
                <a:cs typeface="Times New Roman"/>
              </a:rPr>
              <a:t>Taylor,</a:t>
            </a:r>
            <a:r>
              <a:rPr dirty="0" sz="900" spc="-1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eds</a:t>
            </a:r>
            <a:r>
              <a:rPr dirty="0" sz="900" spc="185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),  </a:t>
            </a:r>
            <a:r>
              <a:rPr dirty="0" sz="900" spc="245">
                <a:solidFill>
                  <a:srgbClr val="606060"/>
                </a:solidFill>
                <a:latin typeface="Times New Roman"/>
                <a:cs typeface="Times New Roman"/>
              </a:rPr>
              <a:t>forthconung</a:t>
            </a:r>
            <a:r>
              <a:rPr dirty="0" sz="900" spc="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47474"/>
                </a:solidFill>
                <a:latin typeface="Times New Roman"/>
                <a:cs typeface="Times New Roman"/>
              </a:rPr>
              <a:t>(with</a:t>
            </a:r>
            <a:r>
              <a:rPr dirty="0" sz="900" spc="-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Terence</a:t>
            </a:r>
            <a:r>
              <a:rPr dirty="0" sz="900" spc="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47474"/>
                </a:solidFill>
                <a:latin typeface="Times New Roman"/>
                <a:cs typeface="Times New Roman"/>
              </a:rPr>
              <a:t>J.</a:t>
            </a:r>
            <a:r>
              <a:rPr dirty="0" sz="900" spc="9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06060"/>
                </a:solidFill>
                <a:latin typeface="Times New Roman"/>
                <a:cs typeface="Times New Roman"/>
              </a:rPr>
              <a:t>Wales).</a:t>
            </a:r>
            <a:endParaRPr sz="900">
              <a:latin typeface="Times New Roman"/>
              <a:cs typeface="Times New Roman"/>
            </a:endParaRPr>
          </a:p>
          <a:p>
            <a:pPr marL="57150" marR="5080" indent="-7620">
              <a:lnSpc>
                <a:spcPct val="92500"/>
              </a:lnSpc>
              <a:spcBef>
                <a:spcPts val="375"/>
              </a:spcBef>
            </a:pPr>
            <a:r>
              <a:rPr dirty="0" sz="900" spc="204">
                <a:solidFill>
                  <a:srgbClr val="747474"/>
                </a:solidFill>
                <a:latin typeface="Times New Roman"/>
                <a:cs typeface="Times New Roman"/>
              </a:rPr>
              <a:t>The: CET-CES</a:t>
            </a:r>
            <a:r>
              <a:rPr dirty="0" sz="900" spc="204">
                <a:solidFill>
                  <a:srgbClr val="B3B3B3"/>
                </a:solidFill>
                <a:latin typeface="Times New Roman"/>
                <a:cs typeface="Times New Roman"/>
              </a:rPr>
              <a:t>-</a:t>
            </a:r>
            <a:r>
              <a:rPr dirty="0" sz="900" spc="204">
                <a:solidFill>
                  <a:srgbClr val="747474"/>
                </a:solidFill>
                <a:latin typeface="Times New Roman"/>
                <a:cs typeface="Times New Roman"/>
              </a:rPr>
              <a:t>Ge.oexalizcd</a:t>
            </a:r>
            <a:r>
              <a:rPr dirty="0" sz="900" spc="2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Leonticfvariable  </a:t>
            </a:r>
            <a:r>
              <a:rPr dirty="0" sz="900" spc="125">
                <a:solidFill>
                  <a:srgbClr val="606060"/>
                </a:solidFill>
                <a:latin typeface="Times New Roman"/>
                <a:cs typeface="Times New Roman"/>
              </a:rPr>
              <a:t>p1-06t </a:t>
            </a:r>
            <a:r>
              <a:rPr dirty="0" sz="900" spc="110">
                <a:solidFill>
                  <a:srgbClr val="606060"/>
                </a:solidFill>
                <a:latin typeface="Times New Roman"/>
                <a:cs typeface="Times New Roman"/>
              </a:rPr>
              <a:t>fi.u:tction: </a:t>
            </a:r>
            <a:r>
              <a:rPr dirty="0" sz="900" spc="145">
                <a:solidFill>
                  <a:srgbClr val="606060"/>
                </a:solidFill>
                <a:latin typeface="Times New Roman"/>
                <a:cs typeface="Times New Roman"/>
              </a:rPr>
              <a:t>an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application </a:t>
            </a:r>
            <a:r>
              <a:rPr dirty="0" sz="900" spc="180">
                <a:solidFill>
                  <a:srgbClr val="878787"/>
                </a:solidFill>
                <a:latin typeface="Times New Roman"/>
                <a:cs typeface="Times New Roman"/>
              </a:rPr>
              <a:t>to </a:t>
            </a:r>
            <a:r>
              <a:rPr dirty="0" sz="900" spc="225">
                <a:solidFill>
                  <a:srgbClr val="747474"/>
                </a:solidFill>
                <a:latin typeface="Times New Roman"/>
                <a:cs typeface="Times New Roman"/>
              </a:rPr>
              <a:t>Indian  </a:t>
            </a:r>
            <a:r>
              <a:rPr dirty="0" sz="900" spc="125">
                <a:solidFill>
                  <a:srgbClr val="747474"/>
                </a:solidFill>
                <a:latin typeface="Times New Roman"/>
                <a:cs typeface="Times New Roman"/>
              </a:rPr>
              <a:t>agricu.Jl:ure. </a:t>
            </a:r>
            <a:r>
              <a:rPr dirty="0" sz="850" spc="235" i="1">
                <a:solidFill>
                  <a:srgbClr val="747474"/>
                </a:solidFill>
                <a:latin typeface="Times New Roman"/>
                <a:cs typeface="Times New Roman"/>
              </a:rPr>
              <a:t>Oxford </a:t>
            </a:r>
            <a:r>
              <a:rPr dirty="0" sz="850" spc="130" i="1">
                <a:solidFill>
                  <a:srgbClr val="747474"/>
                </a:solidFill>
                <a:latin typeface="Times New Roman"/>
                <a:cs typeface="Times New Roman"/>
              </a:rPr>
              <a:t>Econo,-,.ics </a:t>
            </a:r>
            <a:r>
              <a:rPr dirty="0" sz="850" spc="180" i="1">
                <a:solidFill>
                  <a:srgbClr val="747474"/>
                </a:solidFill>
                <a:latin typeface="Times New Roman"/>
                <a:cs typeface="Times New Roman"/>
              </a:rPr>
              <a:t>Papers, </a:t>
            </a: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forth­  </a:t>
            </a:r>
            <a:r>
              <a:rPr dirty="0" sz="900" spc="275">
                <a:solidFill>
                  <a:srgbClr val="747474"/>
                </a:solidFill>
                <a:latin typeface="Times New Roman"/>
                <a:cs typeface="Times New Roman"/>
              </a:rPr>
              <a:t>coming </a:t>
            </a:r>
            <a:r>
              <a:rPr dirty="0" sz="900" spc="145">
                <a:solidFill>
                  <a:srgbClr val="747474"/>
                </a:solidFill>
                <a:latin typeface="Times New Roman"/>
                <a:cs typeface="Times New Roman"/>
              </a:rPr>
              <a:t>(wit:h </a:t>
            </a: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Jere </a:t>
            </a:r>
            <a:r>
              <a:rPr dirty="0" sz="950" spc="245">
                <a:solidFill>
                  <a:srgbClr val="747474"/>
                </a:solidFill>
                <a:latin typeface="Times New Roman"/>
                <a:cs typeface="Times New Roman"/>
              </a:rPr>
              <a:t>R. </a:t>
            </a:r>
            <a:r>
              <a:rPr dirty="0" sz="900" spc="250">
                <a:solidFill>
                  <a:srgbClr val="747474"/>
                </a:solidFill>
                <a:latin typeface="Times New Roman"/>
                <a:cs typeface="Times New Roman"/>
              </a:rPr>
              <a:t>Behrman,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C.A. </a:t>
            </a:r>
            <a:r>
              <a:rPr dirty="0" sz="900" spc="254">
                <a:solidFill>
                  <a:srgbClr val="747474"/>
                </a:solidFill>
                <a:latin typeface="Times New Roman"/>
                <a:cs typeface="Times New Roman"/>
              </a:rPr>
              <a:t>Knox 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Lovell, </a:t>
            </a:r>
            <a:r>
              <a:rPr dirty="0" sz="800" spc="204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900" spc="250">
                <a:solidFill>
                  <a:srgbClr val="606060"/>
                </a:solidFill>
                <a:latin typeface="Times New Roman"/>
                <a:cs typeface="Times New Roman"/>
              </a:rPr>
              <a:t>Robin </a:t>
            </a:r>
            <a:r>
              <a:rPr dirty="0" sz="900" spc="235">
                <a:solidFill>
                  <a:srgbClr val="747474"/>
                </a:solidFill>
                <a:latin typeface="Times New Roman"/>
                <a:cs typeface="Times New Roman"/>
              </a:rPr>
              <a:t>C.</a:t>
            </a:r>
            <a:r>
              <a:rPr dirty="0" sz="900" spc="14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47474"/>
                </a:solidFill>
                <a:latin typeface="Times New Roman"/>
                <a:cs typeface="Times New Roman"/>
              </a:rPr>
              <a:t>Sickles).</a:t>
            </a:r>
            <a:endParaRPr sz="900">
              <a:latin typeface="Times New Roman"/>
              <a:cs typeface="Times New Roman"/>
            </a:endParaRPr>
          </a:p>
          <a:p>
            <a:pPr marL="57785" marR="119380" indent="-635">
              <a:lnSpc>
                <a:spcPct val="91700"/>
              </a:lnSpc>
              <a:spcBef>
                <a:spcPts val="380"/>
              </a:spcBef>
            </a:pPr>
            <a:r>
              <a:rPr dirty="0" sz="900" spc="95">
                <a:solidFill>
                  <a:srgbClr val="606060"/>
                </a:solidFill>
                <a:latin typeface="Times New Roman"/>
                <a:cs typeface="Times New Roman"/>
              </a:rPr>
              <a:t>l' </a:t>
            </a:r>
            <a:r>
              <a:rPr dirty="0" sz="900" spc="155">
                <a:solidFill>
                  <a:srgbClr val="606060"/>
                </a:solidFill>
                <a:latin typeface="Times New Roman"/>
                <a:cs typeface="Times New Roman"/>
              </a:rPr>
              <a:t>rice-augrnen</a:t>
            </a:r>
            <a:r>
              <a:rPr dirty="0" sz="900" spc="155">
                <a:solidFill>
                  <a:srgbClr val="C8C8C8"/>
                </a:solidFill>
                <a:latin typeface="Times New Roman"/>
                <a:cs typeface="Times New Roman"/>
              </a:rPr>
              <a:t>.</a:t>
            </a:r>
            <a:r>
              <a:rPr dirty="0" sz="900" spc="155">
                <a:solidFill>
                  <a:srgbClr val="747474"/>
                </a:solidFill>
                <a:latin typeface="Times New Roman"/>
                <a:cs typeface="Times New Roman"/>
              </a:rPr>
              <a:t>tin.g </a:t>
            </a:r>
            <a:r>
              <a:rPr dirty="0" sz="900" spc="135">
                <a:solidFill>
                  <a:srgbClr val="747474"/>
                </a:solidFill>
                <a:latin typeface="Times New Roman"/>
                <a:cs typeface="Times New Roman"/>
              </a:rPr>
              <a:t>xetu.rns </a:t>
            </a:r>
            <a:r>
              <a:rPr dirty="0" sz="900" spc="130">
                <a:solidFill>
                  <a:srgbClr val="747474"/>
                </a:solidFill>
                <a:latin typeface="Times New Roman"/>
                <a:cs typeface="Times New Roman"/>
              </a:rPr>
              <a:t>to </a:t>
            </a:r>
            <a:r>
              <a:rPr dirty="0" sz="900" spc="170">
                <a:solidFill>
                  <a:srgbClr val="747474"/>
                </a:solidFill>
                <a:latin typeface="Times New Roman"/>
                <a:cs typeface="Times New Roman"/>
              </a:rPr>
              <a:t>scale </a:t>
            </a:r>
            <a:r>
              <a:rPr dirty="0" sz="900" spc="210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tcch­  </a:t>
            </a:r>
            <a:r>
              <a:rPr dirty="0" sz="900" spc="175">
                <a:solidFill>
                  <a:srgbClr val="606060"/>
                </a:solidFill>
                <a:latin typeface="Times New Roman"/>
                <a:cs typeface="Times New Roman"/>
              </a:rPr>
              <a:t>ucalpr </a:t>
            </a:r>
            <a:r>
              <a:rPr dirty="0" sz="900" spc="185">
                <a:solidFill>
                  <a:srgbClr val="606060"/>
                </a:solidFill>
                <a:latin typeface="Times New Roman"/>
                <a:cs typeface="Times New Roman"/>
              </a:rPr>
              <a:t>ogress</a:t>
            </a:r>
            <a:r>
              <a:rPr dirty="0" sz="900" spc="185">
                <a:solidFill>
                  <a:srgbClr val="878787"/>
                </a:solidFill>
                <a:latin typeface="Times New Roman"/>
                <a:cs typeface="Times New Roman"/>
              </a:rPr>
              <a:t>: </a:t>
            </a:r>
            <a:r>
              <a:rPr dirty="0" sz="900" spc="-45">
                <a:solidFill>
                  <a:srgbClr val="878787"/>
                </a:solidFill>
                <a:latin typeface="Times New Roman"/>
                <a:cs typeface="Times New Roman"/>
              </a:rPr>
              <a:t>a</a:t>
            </a:r>
            <a:r>
              <a:rPr dirty="0" sz="900" spc="-45">
                <a:solidFill>
                  <a:srgbClr val="606060"/>
                </a:solidFill>
                <a:latin typeface="Times New Roman"/>
                <a:cs typeface="Times New Roman"/>
              </a:rPr>
              <a:t>1,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application </a:t>
            </a:r>
            <a:r>
              <a:rPr dirty="0" sz="900" spc="180">
                <a:solidFill>
                  <a:srgbClr val="747474"/>
                </a:solidFill>
                <a:latin typeface="Times New Roman"/>
                <a:cs typeface="Times New Roman"/>
              </a:rPr>
              <a:t>to </a:t>
            </a:r>
            <a:r>
              <a:rPr dirty="0" sz="900" spc="215">
                <a:solidFill>
                  <a:srgbClr val="606060"/>
                </a:solidFill>
                <a:latin typeface="Times New Roman"/>
                <a:cs typeface="Times New Roman"/>
              </a:rPr>
              <a:t>non</a:t>
            </a:r>
            <a:r>
              <a:rPr dirty="0" sz="900" spc="215">
                <a:solidFill>
                  <a:srgbClr val="878787"/>
                </a:solidFill>
                <a:latin typeface="Times New Roman"/>
                <a:cs typeface="Times New Roman"/>
              </a:rPr>
              <a:t>-sepa­  </a:t>
            </a: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rable </a:t>
            </a:r>
            <a:r>
              <a:rPr dirty="0" sz="900" spc="85">
                <a:solidFill>
                  <a:srgbClr val="606060"/>
                </a:solidFill>
                <a:latin typeface="Times New Roman"/>
                <a:cs typeface="Times New Roman"/>
              </a:rPr>
              <a:t>cvv</a:t>
            </a:r>
            <a:r>
              <a:rPr dirty="0" sz="900" spc="85">
                <a:solidFill>
                  <a:srgbClr val="878787"/>
                </a:solidFill>
                <a:latin typeface="Times New Roman"/>
                <a:cs typeface="Times New Roman"/>
              </a:rPr>
              <a:t>s</a:t>
            </a:r>
            <a:r>
              <a:rPr dirty="0" sz="900" spc="85">
                <a:solidFill>
                  <a:srgbClr val="606060"/>
                </a:solidFill>
                <a:latin typeface="Times New Roman"/>
                <a:cs typeface="Times New Roman"/>
              </a:rPr>
              <a:t>- </a:t>
            </a:r>
            <a:r>
              <a:rPr dirty="0" sz="900" spc="180">
                <a:solidFill>
                  <a:srgbClr val="878787"/>
                </a:solidFill>
                <a:latin typeface="Times New Roman"/>
                <a:cs typeface="Times New Roman"/>
              </a:rPr>
              <a:t>rage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technologies. </a:t>
            </a:r>
            <a:r>
              <a:rPr dirty="0" sz="850" spc="165" i="1">
                <a:solidFill>
                  <a:srgbClr val="747474"/>
                </a:solidFill>
                <a:latin typeface="Times New Roman"/>
                <a:cs typeface="Times New Roman"/>
              </a:rPr>
              <a:t>R.cvien, </a:t>
            </a:r>
            <a:r>
              <a:rPr dirty="0" sz="900" spc="175" i="1">
                <a:solidFill>
                  <a:srgbClr val="747474"/>
                </a:solidFill>
                <a:latin typeface="Times New Roman"/>
                <a:cs typeface="Times New Roman"/>
              </a:rPr>
              <a:t>of  </a:t>
            </a:r>
            <a:r>
              <a:rPr dirty="0" sz="850" spc="204" i="1">
                <a:solidFill>
                  <a:srgbClr val="747474"/>
                </a:solidFill>
                <a:latin typeface="Times New Roman"/>
                <a:cs typeface="Times New Roman"/>
              </a:rPr>
              <a:t>Econon#cs </a:t>
            </a:r>
            <a:r>
              <a:rPr dirty="0" sz="850" spc="215" i="1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850" spc="135" i="1">
                <a:solidFill>
                  <a:srgbClr val="747474"/>
                </a:solidFill>
                <a:latin typeface="Times New Roman"/>
                <a:cs typeface="Times New Roman"/>
              </a:rPr>
              <a:t>Statist:ics, </a:t>
            </a:r>
            <a:r>
              <a:rPr dirty="0" sz="900" spc="95">
                <a:solidFill>
                  <a:srgbClr val="C8C8C8"/>
                </a:solidFill>
                <a:latin typeface="Times New Roman"/>
                <a:cs typeface="Times New Roman"/>
              </a:rPr>
              <a:t>.</a:t>
            </a:r>
            <a:r>
              <a:rPr dirty="0" sz="900" spc="95">
                <a:solidFill>
                  <a:srgbClr val="606060"/>
                </a:solidFill>
                <a:latin typeface="Times New Roman"/>
                <a:cs typeface="Times New Roman"/>
              </a:rPr>
              <a:t>tor th</a:t>
            </a:r>
            <a:r>
              <a:rPr dirty="0" sz="900" spc="95">
                <a:solidFill>
                  <a:srgbClr val="878787"/>
                </a:solidFill>
                <a:latin typeface="Times New Roman"/>
                <a:cs typeface="Times New Roman"/>
              </a:rPr>
              <a:t>con"li.og </a:t>
            </a:r>
            <a:r>
              <a:rPr dirty="0" sz="900" spc="55">
                <a:solidFill>
                  <a:srgbClr val="747474"/>
                </a:solidFill>
                <a:latin typeface="Times New Roman"/>
                <a:cs typeface="Times New Roman"/>
              </a:rPr>
              <a:t>(._,vith 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Terence</a:t>
            </a:r>
            <a:r>
              <a:rPr dirty="0" sz="900" spc="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1000" spc="190">
                <a:solidFill>
                  <a:srgbClr val="747474"/>
                </a:solidFill>
                <a:latin typeface="Times New Roman"/>
                <a:cs typeface="Times New Roman"/>
              </a:rPr>
              <a:t>J.</a:t>
            </a:r>
            <a:r>
              <a:rPr dirty="0" sz="1000" spc="-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Wales).</a:t>
            </a:r>
            <a:endParaRPr sz="900">
              <a:latin typeface="Times New Roman"/>
              <a:cs typeface="Times New Roman"/>
            </a:endParaRPr>
          </a:p>
          <a:p>
            <a:pPr algn="just" marL="57785" marR="44450" indent="14604">
              <a:lnSpc>
                <a:spcPct val="89500"/>
              </a:lnSpc>
              <a:spcBef>
                <a:spcPts val="430"/>
              </a:spcBef>
            </a:pPr>
            <a:r>
              <a:rPr dirty="0" sz="850" spc="110" i="1">
                <a:solidFill>
                  <a:srgbClr val="606060"/>
                </a:solidFill>
                <a:latin typeface="Times New Roman"/>
                <a:cs typeface="Times New Roman"/>
              </a:rPr>
              <a:t>De-,,n,and </a:t>
            </a:r>
            <a:r>
              <a:rPr dirty="0" sz="850" spc="45" i="1">
                <a:solidFill>
                  <a:srgbClr val="747474"/>
                </a:solidFill>
                <a:latin typeface="Times New Roman"/>
                <a:cs typeface="Times New Roman"/>
              </a:rPr>
              <a:t>Sys.,:e,,n </a:t>
            </a:r>
            <a:r>
              <a:rPr dirty="0" sz="850" spc="180" i="1">
                <a:solidFill>
                  <a:srgbClr val="747474"/>
                </a:solidFill>
                <a:latin typeface="Times New Roman"/>
                <a:cs typeface="Times New Roman"/>
              </a:rPr>
              <a:t>Specification </a:t>
            </a:r>
            <a:r>
              <a:rPr dirty="0" sz="850" spc="225" i="1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850" spc="40" i="1">
                <a:solidFill>
                  <a:srgbClr val="606060"/>
                </a:solidFill>
                <a:latin typeface="Times New Roman"/>
                <a:cs typeface="Times New Roman"/>
              </a:rPr>
              <a:t>Est:&gt;i </a:t>
            </a:r>
            <a:r>
              <a:rPr dirty="0" sz="850" spc="-35" i="1">
                <a:solidFill>
                  <a:srgbClr val="606060"/>
                </a:solidFill>
                <a:latin typeface="Times New Roman"/>
                <a:cs typeface="Times New Roman"/>
              </a:rPr>
              <a:t>-na </a:t>
            </a:r>
            <a:r>
              <a:rPr dirty="0" sz="850" spc="-25" i="1">
                <a:solidFill>
                  <a:srgbClr val="606060"/>
                </a:solidFill>
                <a:latin typeface="Times New Roman"/>
                <a:cs typeface="Times New Roman"/>
              </a:rPr>
              <a:t>t:i </a:t>
            </a:r>
            <a:r>
              <a:rPr dirty="0" sz="850" spc="-35" i="1">
                <a:solidFill>
                  <a:srgbClr val="606060"/>
                </a:solidFill>
                <a:latin typeface="Times New Roman"/>
                <a:cs typeface="Times New Roman"/>
              </a:rPr>
              <a:t>on</a:t>
            </a:r>
            <a:r>
              <a:rPr dirty="0" sz="850" spc="14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-20" i="1">
                <a:solidFill>
                  <a:srgbClr val="878787"/>
                </a:solidFill>
                <a:latin typeface="Times New Roman"/>
                <a:cs typeface="Times New Roman"/>
              </a:rPr>
              <a:t>. 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0:x£ord:Ox£ord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University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Press, </a:t>
            </a:r>
            <a:r>
              <a:rPr dirty="0" sz="900" spc="229">
                <a:solidFill>
                  <a:srgbClr val="747474"/>
                </a:solidFill>
                <a:latin typeface="Times New Roman"/>
                <a:cs typeface="Times New Roman"/>
              </a:rPr>
              <a:t>l.992</a:t>
            </a:r>
            <a:r>
              <a:rPr dirty="0" sz="900" spc="-12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47474"/>
                </a:solidFill>
                <a:latin typeface="Times New Roman"/>
                <a:cs typeface="Times New Roman"/>
              </a:rPr>
              <a:t>('with 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Terence</a:t>
            </a:r>
            <a:r>
              <a:rPr dirty="0" sz="900" spc="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747474"/>
                </a:solidFill>
                <a:latin typeface="Times New Roman"/>
                <a:cs typeface="Times New Roman"/>
              </a:rPr>
              <a:t>J.</a:t>
            </a:r>
            <a:r>
              <a:rPr dirty="0" sz="1050" spc="-1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Wales).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3122" y="1328170"/>
            <a:ext cx="11804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70" b="1">
                <a:solidFill>
                  <a:srgbClr val="747474"/>
                </a:solidFill>
                <a:latin typeface="Times New Roman"/>
                <a:cs typeface="Times New Roman"/>
              </a:rPr>
              <a:t>Adrian</a:t>
            </a:r>
            <a:r>
              <a:rPr dirty="0" sz="850" spc="-5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170" b="1">
                <a:solidFill>
                  <a:srgbClr val="747474"/>
                </a:solidFill>
                <a:latin typeface="Arial"/>
                <a:cs typeface="Arial"/>
              </a:rPr>
              <a:t>R.aftery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9237" y="1496026"/>
            <a:ext cx="20840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5" b="1">
                <a:solidFill>
                  <a:srgbClr val="878787"/>
                </a:solidFill>
                <a:latin typeface="Times New Roman"/>
                <a:cs typeface="Times New Roman"/>
              </a:rPr>
              <a:t>Forecasting</a:t>
            </a:r>
            <a:r>
              <a:rPr dirty="0" sz="850" spc="165" b="1">
                <a:solidFill>
                  <a:srgbClr val="878787"/>
                </a:solidFill>
                <a:latin typeface="Times New Roman"/>
                <a:cs typeface="Times New Roman"/>
              </a:rPr>
              <a:t>sp </a:t>
            </a:r>
            <a:r>
              <a:rPr dirty="0" sz="850" spc="195" b="1">
                <a:solidFill>
                  <a:srgbClr val="878787"/>
                </a:solidFill>
                <a:latin typeface="Times New Roman"/>
                <a:cs typeface="Times New Roman"/>
              </a:rPr>
              <a:t>o </a:t>
            </a:r>
            <a:r>
              <a:rPr dirty="0" sz="850" spc="170" b="1">
                <a:solidFill>
                  <a:srgbClr val="606060"/>
                </a:solidFill>
                <a:latin typeface="Times New Roman"/>
                <a:cs typeface="Times New Roman"/>
              </a:rPr>
              <a:t>re</a:t>
            </a:r>
            <a:r>
              <a:rPr dirty="0" sz="850" spc="-6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204" b="1">
                <a:solidFill>
                  <a:srgbClr val="747474"/>
                </a:solidFill>
                <a:latin typeface="Times New Roman"/>
                <a:cs typeface="Times New Roman"/>
              </a:rPr>
              <a:t>concentrat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6257" y="1622743"/>
            <a:ext cx="211455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0">
                <a:solidFill>
                  <a:srgbClr val="747474"/>
                </a:solidFill>
                <a:latin typeface="Times New Roman"/>
                <a:cs typeface="Times New Roman"/>
              </a:rPr>
              <a:t>serjes </a:t>
            </a:r>
            <a:r>
              <a:rPr dirty="0" sz="900" spc="85">
                <a:solidFill>
                  <a:srgbClr val="747474"/>
                </a:solidFill>
                <a:latin typeface="Times New Roman"/>
                <a:cs typeface="Times New Roman"/>
              </a:rPr>
              <a:t>appr </a:t>
            </a:r>
            <a:r>
              <a:rPr dirty="0" sz="900" spc="204">
                <a:solidFill>
                  <a:srgbClr val="747474"/>
                </a:solidFill>
                <a:latin typeface="Times New Roman"/>
                <a:cs typeface="Times New Roman"/>
              </a:rPr>
              <a:t>oach</a:t>
            </a:r>
            <a:r>
              <a:rPr dirty="0" sz="900" spc="204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dirty="0" sz="900" spc="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850" spc="240" i="1">
                <a:solidFill>
                  <a:srgbClr val="747474"/>
                </a:solidFill>
                <a:latin typeface="Times New Roman"/>
                <a:cs typeface="Times New Roman"/>
              </a:rPr>
              <a:t>Internationa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4766" y="1743082"/>
            <a:ext cx="2078989" cy="2965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 indent="2540">
              <a:lnSpc>
                <a:spcPts val="1000"/>
              </a:lnSpc>
              <a:spcBef>
                <a:spcPts val="254"/>
              </a:spcBef>
            </a:pPr>
            <a:r>
              <a:rPr dirty="0" sz="950" spc="75" i="1">
                <a:solidFill>
                  <a:srgbClr val="747474"/>
                </a:solidFill>
                <a:latin typeface="Times New Roman"/>
                <a:cs typeface="Times New Roman"/>
              </a:rPr>
              <a:t>.Bio&gt;netcoro.togy </a:t>
            </a:r>
            <a:r>
              <a:rPr dirty="0" sz="900" spc="80">
                <a:solidFill>
                  <a:srgbClr val="878787"/>
                </a:solidFill>
                <a:latin typeface="Times New Roman"/>
                <a:cs typeface="Times New Roman"/>
              </a:rPr>
              <a:t>34 </a:t>
            </a:r>
            <a:r>
              <a:rPr dirty="0" sz="900" spc="65">
                <a:solidFill>
                  <a:srgbClr val="878787"/>
                </a:solidFill>
                <a:latin typeface="Times New Roman"/>
                <a:cs typeface="Times New Roman"/>
              </a:rPr>
              <a:t>:87 -8 </a:t>
            </a:r>
            <a:r>
              <a:rPr dirty="0" sz="900" spc="80">
                <a:solidFill>
                  <a:srgbClr val="878787"/>
                </a:solidFill>
                <a:latin typeface="Times New Roman"/>
                <a:cs typeface="Times New Roman"/>
              </a:rPr>
              <a:t>9 </a:t>
            </a:r>
            <a:r>
              <a:rPr dirty="0" sz="900" spc="40">
                <a:solidFill>
                  <a:srgbClr val="3F3F3F"/>
                </a:solidFill>
                <a:latin typeface="Times New Roman"/>
                <a:cs typeface="Times New Roman"/>
              </a:rPr>
              <a:t>. </a:t>
            </a:r>
            <a:r>
              <a:rPr dirty="0" sz="900" spc="190">
                <a:solidFill>
                  <a:srgbClr val="606060"/>
                </a:solidFill>
                <a:latin typeface="Times New Roman"/>
                <a:cs typeface="Times New Roman"/>
              </a:rPr>
              <a:t>l.9 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Stephen</a:t>
            </a:r>
            <a:r>
              <a:rPr dirty="0" sz="900" spc="114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47474"/>
                </a:solidFill>
                <a:latin typeface="Times New Roman"/>
                <a:cs typeface="Times New Roman"/>
              </a:rPr>
              <a:t>and</a:t>
            </a:r>
            <a:r>
              <a:rPr dirty="0" sz="900" spc="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P.</a:t>
            </a:r>
            <a:r>
              <a:rPr dirty="0" sz="900" spc="16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878787"/>
                </a:solidFill>
                <a:latin typeface="Times New Roman"/>
                <a:cs typeface="Times New Roman"/>
              </a:rPr>
              <a:t>DownJ</a:t>
            </a:r>
            <a:r>
              <a:rPr dirty="0" sz="900" spc="260">
                <a:solidFill>
                  <a:srgbClr val="606060"/>
                </a:solidFill>
                <a:latin typeface="Times New Roman"/>
                <a:cs typeface="Times New Roman"/>
              </a:rPr>
              <a:t>ng</a:t>
            </a:r>
            <a:r>
              <a:rPr dirty="0" sz="900" spc="-1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606060"/>
                </a:solidFill>
                <a:latin typeface="Times New Roman"/>
                <a:cs typeface="Times New Roman"/>
              </a:rPr>
              <a:t>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7833" y="2058334"/>
            <a:ext cx="204343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Bayes</a:t>
            </a:r>
            <a:r>
              <a:rPr dirty="0" sz="900" spc="-14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empirical </a:t>
            </a:r>
            <a:r>
              <a:rPr dirty="0" sz="900" spc="175">
                <a:solidFill>
                  <a:srgbClr val="747474"/>
                </a:solidFill>
                <a:latin typeface="Times New Roman"/>
                <a:cs typeface="Times New Roman"/>
              </a:rPr>
              <a:t>interval </a:t>
            </a:r>
            <a:r>
              <a:rPr dirty="0" sz="900" spc="145">
                <a:solidFill>
                  <a:srgbClr val="878787"/>
                </a:solidFill>
                <a:latin typeface="Times New Roman"/>
                <a:cs typeface="Times New Roman"/>
              </a:rPr>
              <a:t>estin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8978" y="2185051"/>
            <a:ext cx="206946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head </a:t>
            </a:r>
            <a:r>
              <a:rPr dirty="0" sz="900" spc="160">
                <a:solidFill>
                  <a:srgbClr val="747474"/>
                </a:solidFill>
                <a:latin typeface="Times New Roman"/>
                <a:cs typeface="Times New Roman"/>
              </a:rPr>
              <a:t>vvbale,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Balacoa</a:t>
            </a:r>
            <a:r>
              <a:rPr dirty="0" sz="900" spc="-11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47474"/>
                </a:solidFill>
                <a:latin typeface="Times New Roman"/>
                <a:cs typeface="Times New Roman"/>
              </a:rPr>
              <a:t>n'lysticct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6257" y="2311768"/>
            <a:ext cx="207263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size</a:t>
            </a:r>
            <a:r>
              <a:rPr dirty="0" sz="900" spc="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based</a:t>
            </a:r>
            <a:r>
              <a:rPr dirty="0" sz="900" spc="18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878787"/>
                </a:solidFill>
                <a:latin typeface="Times New Roman"/>
                <a:cs typeface="Times New Roman"/>
              </a:rPr>
              <a:t>upon</a:t>
            </a:r>
            <a:r>
              <a:rPr dirty="0" sz="900" spc="21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90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335">
                <a:solidFill>
                  <a:srgbClr val="747474"/>
                </a:solidFill>
                <a:latin typeface="Times New Roman"/>
                <a:cs typeface="Times New Roman"/>
              </a:rPr>
              <a:t>1986</a:t>
            </a:r>
            <a:r>
              <a:rPr dirty="0" sz="900" spc="-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co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5768" y="2438485"/>
            <a:ext cx="21005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878787"/>
                </a:solidFill>
                <a:latin typeface="Times New Roman"/>
                <a:cs typeface="Times New Roman"/>
              </a:rPr>
              <a:t>and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acoustic </a:t>
            </a:r>
            <a:r>
              <a:rPr dirty="0" sz="900" spc="200">
                <a:solidFill>
                  <a:srgbClr val="878787"/>
                </a:solidFill>
                <a:latin typeface="Times New Roman"/>
                <a:cs typeface="Times New Roman"/>
              </a:rPr>
              <a:t>censu</a:t>
            </a: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s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off</a:t>
            </a:r>
            <a:r>
              <a:rPr dirty="0" sz="900" spc="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47474"/>
                </a:solidFill>
                <a:latin typeface="Times New Roman"/>
                <a:cs typeface="Times New Roman"/>
              </a:rPr>
              <a:t>Pointe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0755" y="2571582"/>
            <a:ext cx="1920875" cy="291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850" spc="245" i="1">
                <a:solidFill>
                  <a:srgbClr val="747474"/>
                </a:solidFill>
                <a:latin typeface="Times New Roman"/>
                <a:cs typeface="Times New Roman"/>
              </a:rPr>
              <a:t>Report</a:t>
            </a:r>
            <a:r>
              <a:rPr dirty="0" sz="850" spc="6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10" i="1">
                <a:solidFill>
                  <a:srgbClr val="747474"/>
                </a:solidFill>
                <a:latin typeface="Times New Roman"/>
                <a:cs typeface="Times New Roman"/>
              </a:rPr>
              <a:t>ofth-,</a:t>
            </a:r>
            <a:r>
              <a:rPr dirty="0" sz="850" spc="-10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35" i="1">
                <a:solidFill>
                  <a:srgbClr val="747474"/>
                </a:solidFill>
                <a:latin typeface="Times New Roman"/>
                <a:cs typeface="Times New Roman"/>
              </a:rPr>
              <a:t>International  </a:t>
            </a:r>
            <a:r>
              <a:rPr dirty="0" sz="850" spc="185" i="1">
                <a:solidFill>
                  <a:srgbClr val="747474"/>
                </a:solidFill>
                <a:latin typeface="Times New Roman"/>
                <a:cs typeface="Times New Roman"/>
              </a:rPr>
              <a:t>sion </a:t>
            </a:r>
            <a:r>
              <a:rPr dirty="0" sz="900" spc="270">
                <a:solidFill>
                  <a:srgbClr val="747474"/>
                </a:solidFill>
                <a:latin typeface="Times New Roman"/>
                <a:cs typeface="Times New Roman"/>
              </a:rPr>
              <a:t>40:393-409.</a:t>
            </a:r>
            <a:r>
              <a:rPr dirty="0" sz="900" spc="-4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47474"/>
                </a:solidFill>
                <a:latin typeface="Times New Roman"/>
                <a:cs typeface="Times New Roman"/>
              </a:rPr>
              <a:t>1990.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0962" y="2874075"/>
            <a:ext cx="20751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Assess,nent of </a:t>
            </a:r>
            <a:r>
              <a:rPr dirty="0" sz="900" spc="125">
                <a:solidFill>
                  <a:srgbClr val="878787"/>
                </a:solidFill>
                <a:latin typeface="Times New Roman"/>
                <a:cs typeface="Times New Roman"/>
              </a:rPr>
              <a:t>o·aclti</a:t>
            </a:r>
            <a:r>
              <a:rPr dirty="0" sz="900" spc="125">
                <a:solidFill>
                  <a:srgbClr val="606060"/>
                </a:solidFill>
                <a:latin typeface="Times New Roman"/>
                <a:cs typeface="Times New Roman"/>
              </a:rPr>
              <a:t>ng</a:t>
            </a:r>
            <a:r>
              <a:rPr dirty="0" sz="900" spc="1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47474"/>
                </a:solidFill>
                <a:latin typeface="Times New Roman"/>
                <a:cs typeface="Times New Roman"/>
              </a:rPr>
              <a:t>algori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3675" y="3000794"/>
            <a:ext cx="2060575" cy="54356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2540">
              <a:lnSpc>
                <a:spcPts val="1000"/>
              </a:lnSpc>
              <a:spcBef>
                <a:spcPts val="204"/>
              </a:spcBef>
            </a:pPr>
            <a:r>
              <a:rPr dirty="0" sz="900" spc="260">
                <a:solidFill>
                  <a:srgbClr val="747474"/>
                </a:solidFill>
                <a:latin typeface="Times New Roman"/>
                <a:cs typeface="Times New Roman"/>
              </a:rPr>
              <a:t>mance</a:t>
            </a:r>
            <a:r>
              <a:rPr dirty="0" sz="900" spc="-1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850" spc="145">
                <a:solidFill>
                  <a:srgbClr val="747474"/>
                </a:solidFill>
                <a:latin typeface="Times New Roman"/>
                <a:cs typeface="Times New Roman"/>
              </a:rPr>
              <a:t>its </a:t>
            </a:r>
            <a:r>
              <a:rPr dirty="0" sz="900" spc="170">
                <a:solidFill>
                  <a:srgbClr val="747474"/>
                </a:solidFill>
                <a:latin typeface="Times New Roman"/>
                <a:cs typeface="Times New Roman"/>
              </a:rPr>
              <a:t>effect </a:t>
            </a:r>
            <a:r>
              <a:rPr dirty="0" sz="900" spc="235">
                <a:solidFill>
                  <a:srgbClr val="747474"/>
                </a:solidFill>
                <a:latin typeface="Times New Roman"/>
                <a:cs typeface="Times New Roman"/>
              </a:rPr>
              <a:t>on </a:t>
            </a:r>
            <a:r>
              <a:rPr dirty="0" sz="900" spc="229">
                <a:solidFill>
                  <a:srgbClr val="747474"/>
                </a:solidFill>
                <a:latin typeface="Times New Roman"/>
                <a:cs typeface="Times New Roman"/>
              </a:rPr>
              <a:t>popu  </a:t>
            </a:r>
            <a:r>
              <a:rPr dirty="0" sz="900" spc="215">
                <a:solidFill>
                  <a:srgbClr val="606060"/>
                </a:solidFill>
                <a:latin typeface="Times New Roman"/>
                <a:cs typeface="Times New Roman"/>
              </a:rPr>
              <a:t>using </a:t>
            </a:r>
            <a:r>
              <a:rPr dirty="0" sz="900" spc="260">
                <a:solidFill>
                  <a:srgbClr val="606060"/>
                </a:solidFill>
                <a:latin typeface="Times New Roman"/>
                <a:cs typeface="Times New Roman"/>
              </a:rPr>
              <a:t>bowhead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whales,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Bala  </a:t>
            </a:r>
            <a:r>
              <a:rPr dirty="0" sz="900" spc="165">
                <a:solidFill>
                  <a:srgbClr val="606060"/>
                </a:solidFill>
                <a:latin typeface="Times New Roman"/>
                <a:cs typeface="Times New Roman"/>
              </a:rPr>
              <a:t>identified </a:t>
            </a:r>
            <a:r>
              <a:rPr dirty="0" sz="900" spc="140">
                <a:solidFill>
                  <a:srgbClr val="747474"/>
                </a:solidFill>
                <a:latin typeface="Times New Roman"/>
                <a:cs typeface="Times New Roman"/>
              </a:rPr>
              <a:t>visually </a:t>
            </a:r>
            <a:r>
              <a:rPr dirty="0" sz="900" spc="170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900" spc="165">
                <a:solidFill>
                  <a:srgbClr val="747474"/>
                </a:solidFill>
                <a:latin typeface="Times New Roman"/>
                <a:cs typeface="Times New Roman"/>
              </a:rPr>
              <a:t>aco </a:t>
            </a:r>
            <a:r>
              <a:rPr dirty="0" sz="900" spc="150">
                <a:solidFill>
                  <a:srgbClr val="747474"/>
                </a:solidFill>
                <a:latin typeface="Times New Roman"/>
                <a:cs typeface="Times New Roman"/>
              </a:rPr>
              <a:t>ust 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off</a:t>
            </a:r>
            <a:r>
              <a:rPr dirty="0" sz="900" spc="-13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606060"/>
                </a:solidFill>
                <a:latin typeface="Times New Roman"/>
                <a:cs typeface="Times New Roman"/>
              </a:rPr>
              <a:t>Point</a:t>
            </a:r>
            <a:r>
              <a:rPr dirty="0" sz="900" spc="-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Barrow,</a:t>
            </a: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606060"/>
                </a:solidFill>
                <a:latin typeface="Times New Roman"/>
                <a:cs typeface="Times New Roman"/>
              </a:rPr>
              <a:t>Al::isk</a:t>
            </a:r>
            <a:r>
              <a:rPr dirty="0" sz="900" spc="70">
                <a:solidFill>
                  <a:srgbClr val="878787"/>
                </a:solidFill>
                <a:latin typeface="Times New Roman"/>
                <a:cs typeface="Times New Roman"/>
              </a:rPr>
              <a:t>a</a:t>
            </a:r>
            <a:r>
              <a:rPr dirty="0" sz="900" spc="-2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900" spc="220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254" i="1">
                <a:solidFill>
                  <a:srgbClr val="747474"/>
                </a:solidFill>
                <a:latin typeface="Times New Roman"/>
                <a:cs typeface="Times New Roman"/>
              </a:rPr>
              <a:t>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3429" y="3514042"/>
            <a:ext cx="207898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90" i="1">
                <a:solidFill>
                  <a:srgbClr val="747474"/>
                </a:solidFill>
                <a:latin typeface="Times New Roman"/>
                <a:cs typeface="Times New Roman"/>
              </a:rPr>
              <a:t>na:tional </a:t>
            </a:r>
            <a:r>
              <a:rPr dirty="0" sz="850" spc="275" i="1">
                <a:solidFill>
                  <a:srgbClr val="606060"/>
                </a:solidFill>
                <a:latin typeface="Times New Roman"/>
                <a:cs typeface="Times New Roman"/>
              </a:rPr>
              <a:t>Whaling</a:t>
            </a:r>
            <a:r>
              <a:rPr dirty="0" sz="850" spc="-8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185" i="1">
                <a:solidFill>
                  <a:srgbClr val="747474"/>
                </a:solidFill>
                <a:latin typeface="Times New Roman"/>
                <a:cs typeface="Times New Roman"/>
              </a:rPr>
              <a:t>Co,n,nissio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2296" y="3605867"/>
            <a:ext cx="2047875" cy="37401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900" spc="125">
                <a:solidFill>
                  <a:srgbClr val="878787"/>
                </a:solidFill>
                <a:latin typeface="Times New Roman"/>
                <a:cs typeface="Times New Roman"/>
              </a:rPr>
              <a:t>1</a:t>
            </a:r>
            <a:r>
              <a:rPr dirty="0" sz="900" spc="125">
                <a:solidFill>
                  <a:srgbClr val="606060"/>
                </a:solidFill>
                <a:latin typeface="Times New Roman"/>
                <a:cs typeface="Times New Roman"/>
              </a:rPr>
              <a:t>9</a:t>
            </a:r>
            <a:r>
              <a:rPr dirty="0" sz="9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300">
                <a:solidFill>
                  <a:srgbClr val="606060"/>
                </a:solidFill>
                <a:latin typeface="Times New Roman"/>
                <a:cs typeface="Times New Roman"/>
              </a:rPr>
              <a:t>90</a:t>
            </a:r>
            <a:r>
              <a:rPr dirty="0" sz="900" spc="1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747474"/>
                </a:solidFill>
                <a:latin typeface="Times New Roman"/>
                <a:cs typeface="Times New Roman"/>
              </a:rPr>
              <a:t>(vvid-,</a:t>
            </a:r>
            <a:r>
              <a:rPr dirty="0" sz="900" spc="4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J.E.</a:t>
            </a:r>
            <a:r>
              <a:rPr dirty="0" sz="900" spc="9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300">
                <a:solidFill>
                  <a:srgbClr val="747474"/>
                </a:solidFill>
                <a:latin typeface="Times New Roman"/>
                <a:cs typeface="Times New Roman"/>
              </a:rPr>
              <a:t>Zeh</a:t>
            </a:r>
            <a:r>
              <a:rPr dirty="0" sz="900" spc="-2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47474"/>
                </a:solidFill>
                <a:latin typeface="Times New Roman"/>
                <a:cs typeface="Times New Roman"/>
              </a:rPr>
              <a:t>and</a:t>
            </a:r>
            <a:r>
              <a:rPr dirty="0" sz="900" spc="11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47474"/>
                </a:solidFill>
                <a:latin typeface="Times New Roman"/>
                <a:cs typeface="Times New Roman"/>
              </a:rPr>
              <a:t>Q.</a:t>
            </a:r>
            <a:endParaRPr sz="9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290"/>
              </a:spcBef>
            </a:pPr>
            <a:r>
              <a:rPr dirty="0" sz="900" spc="260">
                <a:solidFill>
                  <a:srgbClr val="747474"/>
                </a:solidFill>
                <a:latin typeface="Times New Roman"/>
                <a:cs typeface="Times New Roman"/>
              </a:rPr>
              <a:t>Rate</a:t>
            </a:r>
            <a:r>
              <a:rPr dirty="0" sz="900" spc="-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of</a:t>
            </a:r>
            <a:r>
              <a:rPr dirty="0" sz="900" spc="-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increase,</a:t>
            </a:r>
            <a:r>
              <a:rPr dirty="0" sz="900" spc="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-45">
                <a:solidFill>
                  <a:srgbClr val="747474"/>
                </a:solidFill>
                <a:latin typeface="Times New Roman"/>
                <a:cs typeface="Times New Roman"/>
              </a:rPr>
              <a:t>1.97 </a:t>
            </a:r>
            <a:r>
              <a:rPr dirty="0" sz="900" spc="1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47474"/>
                </a:solidFill>
                <a:latin typeface="Times New Roman"/>
                <a:cs typeface="Times New Roman"/>
              </a:rPr>
              <a:t>8</a:t>
            </a:r>
            <a:r>
              <a:rPr dirty="0" sz="900" spc="-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A3A3A3"/>
                </a:solidFill>
                <a:latin typeface="Times New Roman"/>
                <a:cs typeface="Times New Roman"/>
              </a:rPr>
              <a:t>-</a:t>
            </a:r>
            <a:r>
              <a:rPr dirty="0" sz="900" spc="114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47474"/>
                </a:solidFill>
                <a:latin typeface="Times New Roman"/>
                <a:cs typeface="Times New Roman"/>
              </a:rPr>
              <a:t>1</a:t>
            </a:r>
            <a:r>
              <a:rPr dirty="0" sz="900" spc="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47474"/>
                </a:solidFill>
                <a:latin typeface="Times New Roman"/>
                <a:cs typeface="Times New Roman"/>
              </a:rPr>
              <a:t>9</a:t>
            </a: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47474"/>
                </a:solidFill>
                <a:latin typeface="Times New Roman"/>
                <a:cs typeface="Times New Roman"/>
              </a:rPr>
              <a:t>8</a:t>
            </a:r>
            <a:r>
              <a:rPr dirty="0" sz="900" spc="2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47474"/>
                </a:solidFill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1727" y="3951172"/>
            <a:ext cx="20923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4" b="1">
                <a:solidFill>
                  <a:srgbClr val="747474"/>
                </a:solidFill>
                <a:latin typeface="Times New Roman"/>
                <a:cs typeface="Times New Roman"/>
              </a:rPr>
              <a:t>Sea</a:t>
            </a:r>
            <a:r>
              <a:rPr dirty="0" sz="900" spc="-110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20" b="1">
                <a:solidFill>
                  <a:srgbClr val="747474"/>
                </a:solidFill>
                <a:latin typeface="Times New Roman"/>
                <a:cs typeface="Times New Roman"/>
              </a:rPr>
              <a:t>st:ock</a:t>
            </a:r>
            <a:r>
              <a:rPr dirty="0" sz="900" spc="15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45" b="1">
                <a:solidFill>
                  <a:srgbClr val="747474"/>
                </a:solidFill>
                <a:latin typeface="Times New Roman"/>
                <a:cs typeface="Times New Roman"/>
              </a:rPr>
              <a:t>0£</a:t>
            </a:r>
            <a:r>
              <a:rPr dirty="0" sz="900" spc="65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70" b="1">
                <a:solidFill>
                  <a:srgbClr val="747474"/>
                </a:solidFill>
                <a:latin typeface="Times New Roman"/>
                <a:cs typeface="Times New Roman"/>
              </a:rPr>
              <a:t>bo"vhead</a:t>
            </a:r>
            <a:r>
              <a:rPr dirty="0" sz="900" spc="35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90" b="1">
                <a:solidFill>
                  <a:srgbClr val="747474"/>
                </a:solidFill>
                <a:latin typeface="Times New Roman"/>
                <a:cs typeface="Times New Roman"/>
              </a:rPr>
              <a:t>whales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1573" y="4069969"/>
            <a:ext cx="20840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60" b="1">
                <a:solidFill>
                  <a:srgbClr val="606060"/>
                </a:solidFill>
                <a:latin typeface="Times New Roman"/>
                <a:cs typeface="Times New Roman"/>
              </a:rPr>
              <a:t>mysticetus.,</a:t>
            </a:r>
            <a:r>
              <a:rPr dirty="0" sz="850" spc="114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747474"/>
                </a:solidFill>
                <a:latin typeface="Times New Roman"/>
                <a:cs typeface="Times New Roman"/>
              </a:rPr>
              <a:t>estimated</a:t>
            </a:r>
            <a:r>
              <a:rPr dirty="0" sz="850" spc="15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65" b="1">
                <a:solidFill>
                  <a:srgbClr val="747474"/>
                </a:solidFill>
                <a:latin typeface="Times New Roman"/>
                <a:cs typeface="Times New Roman"/>
              </a:rPr>
              <a:t>frotn</a:t>
            </a:r>
            <a:r>
              <a:rPr dirty="0" sz="900" spc="40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40" b="1">
                <a:solidFill>
                  <a:srgbClr val="747474"/>
                </a:solidFill>
                <a:latin typeface="Times New Roman"/>
                <a:cs typeface="Times New Roman"/>
              </a:rPr>
              <a:t>ic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2296" y="4196686"/>
            <a:ext cx="2050414" cy="4248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590">
              <a:lnSpc>
                <a:spcPts val="1070"/>
              </a:lnSpc>
              <a:spcBef>
                <a:spcPts val="105"/>
              </a:spcBef>
            </a:pP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data</a:t>
            </a:r>
            <a:r>
              <a:rPr dirty="0" sz="900" spc="19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dirty="0" sz="900" spc="12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47474"/>
                </a:solidFill>
                <a:latin typeface="Times New Roman"/>
                <a:cs typeface="Times New Roman"/>
              </a:rPr>
              <a:t>.Marine</a:t>
            </a:r>
            <a:r>
              <a:rPr dirty="0" sz="850" spc="-45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220" i="1">
                <a:solidFill>
                  <a:srgbClr val="747474"/>
                </a:solidFill>
                <a:latin typeface="Times New Roman"/>
                <a:cs typeface="Times New Roman"/>
              </a:rPr>
              <a:t>.Ma,n,nal</a:t>
            </a:r>
            <a:r>
              <a:rPr dirty="0" sz="850" spc="105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185" i="1">
                <a:solidFill>
                  <a:srgbClr val="747474"/>
                </a:solidFill>
                <a:latin typeface="Times New Roman"/>
                <a:cs typeface="Times New Roman"/>
              </a:rPr>
              <a:t>Scien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30"/>
              </a:lnSpc>
            </a:pPr>
            <a:r>
              <a:rPr dirty="0" sz="900" spc="330">
                <a:solidFill>
                  <a:srgbClr val="747474"/>
                </a:solidFill>
                <a:latin typeface="Times New Roman"/>
                <a:cs typeface="Times New Roman"/>
              </a:rPr>
              <a:t>1990</a:t>
            </a:r>
            <a:r>
              <a:rPr dirty="0" sz="900" spc="1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747474"/>
                </a:solidFill>
                <a:latin typeface="Times New Roman"/>
                <a:cs typeface="Times New Roman"/>
              </a:rPr>
              <a:t>(-wit!:)</a:t>
            </a:r>
            <a:r>
              <a:rPr dirty="0" sz="900" spc="5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606060"/>
                </a:solidFill>
                <a:latin typeface="Times New Roman"/>
                <a:cs typeface="Times New Roman"/>
              </a:rPr>
              <a:t>J</a:t>
            </a:r>
            <a:r>
              <a:rPr dirty="0" sz="900" spc="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606060"/>
                </a:solidFill>
                <a:latin typeface="Times New Roman"/>
                <a:cs typeface="Times New Roman"/>
              </a:rPr>
              <a:t>.E</a:t>
            </a:r>
            <a:r>
              <a:rPr dirty="0" sz="900" spc="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dirty="0" sz="900" spc="24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47474"/>
                </a:solidFill>
                <a:latin typeface="Times New Roman"/>
                <a:cs typeface="Times New Roman"/>
              </a:rPr>
              <a:t>Zeb,</a:t>
            </a:r>
            <a:r>
              <a:rPr dirty="0" sz="900" spc="2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606060"/>
                </a:solidFill>
                <a:latin typeface="Times New Roman"/>
                <a:cs typeface="Times New Roman"/>
              </a:rPr>
              <a:t>J.C.</a:t>
            </a:r>
            <a:r>
              <a:rPr dirty="0" sz="90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380">
                <a:solidFill>
                  <a:srgbClr val="747474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  <a:p>
            <a:pPr marL="21590">
              <a:lnSpc>
                <a:spcPts val="1040"/>
              </a:lnSpc>
            </a:pPr>
            <a:r>
              <a:rPr dirty="0" sz="900" spc="180">
                <a:solidFill>
                  <a:srgbClr val="747474"/>
                </a:solidFill>
                <a:latin typeface="Times New Roman"/>
                <a:cs typeface="Times New Roman"/>
              </a:rPr>
              <a:t>Can·oll).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32888" y="4632277"/>
            <a:ext cx="20745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75">
                <a:solidFill>
                  <a:srgbClr val="747474"/>
                </a:solidFill>
                <a:latin typeface="Times New Roman"/>
                <a:cs typeface="Times New Roman"/>
              </a:rPr>
              <a:t>Ice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flow </a:t>
            </a:r>
            <a:r>
              <a:rPr dirty="0" sz="900" spc="140">
                <a:solidFill>
                  <a:srgbClr val="747474"/>
                </a:solidFill>
                <a:latin typeface="Times New Roman"/>
                <a:cs typeface="Times New Roman"/>
              </a:rPr>
              <a:t>iden</a:t>
            </a:r>
            <a:r>
              <a:rPr dirty="0" sz="900" spc="140">
                <a:solidFill>
                  <a:srgbClr val="C8C8C8"/>
                </a:solidFill>
                <a:latin typeface="Times New Roman"/>
                <a:cs typeface="Times New Roman"/>
              </a:rPr>
              <a:t>.</a:t>
            </a:r>
            <a:r>
              <a:rPr dirty="0" sz="900" spc="140">
                <a:solidFill>
                  <a:srgbClr val="747474"/>
                </a:solidFill>
                <a:latin typeface="Times New Roman"/>
                <a:cs typeface="Times New Roman"/>
              </a:rPr>
              <a:t>rification </a:t>
            </a:r>
            <a:r>
              <a:rPr dirty="0" sz="850" spc="140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850" spc="2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47474"/>
                </a:solidFill>
                <a:latin typeface="Times New Roman"/>
                <a:cs typeface="Times New Roman"/>
              </a:rPr>
              <a:t>sate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35480" y="4766914"/>
            <a:ext cx="20523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using </a:t>
            </a:r>
            <a:r>
              <a:rPr dirty="0" sz="900" spc="165">
                <a:solidFill>
                  <a:srgbClr val="606060"/>
                </a:solidFill>
                <a:latin typeface="Times New Roman"/>
                <a:cs typeface="Times New Roman"/>
              </a:rPr>
              <a:t>mad:ieruatical</a:t>
            </a:r>
            <a:r>
              <a:rPr dirty="0" sz="900" spc="-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06060"/>
                </a:solidFill>
                <a:latin typeface="Times New Roman"/>
                <a:cs typeface="Times New Roman"/>
              </a:rPr>
              <a:t>rnorphol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29976" y="4893631"/>
            <a:ext cx="2045970" cy="85280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14604" indent="9525">
              <a:lnSpc>
                <a:spcPts val="1000"/>
              </a:lnSpc>
              <a:spcBef>
                <a:spcPts val="204"/>
              </a:spcBef>
            </a:pPr>
            <a:r>
              <a:rPr dirty="0" sz="900" spc="200">
                <a:solidFill>
                  <a:srgbClr val="606060"/>
                </a:solidFill>
                <a:latin typeface="Times New Roman"/>
                <a:cs typeface="Times New Roman"/>
              </a:rPr>
              <a:t>ing </a:t>
            </a:r>
            <a:r>
              <a:rPr dirty="0" sz="900" spc="25">
                <a:solidFill>
                  <a:srgbClr val="878787"/>
                </a:solidFill>
                <a:latin typeface="Times New Roman"/>
                <a:cs typeface="Times New Roman"/>
              </a:rPr>
              <a:t>abot.H</a:t>
            </a:r>
            <a:r>
              <a:rPr dirty="0" sz="900" spc="25">
                <a:solidFill>
                  <a:srgbClr val="B3B3B3"/>
                </a:solidFill>
                <a:latin typeface="Times New Roman"/>
                <a:cs typeface="Times New Roman"/>
              </a:rPr>
              <a:t>:</a:t>
            </a:r>
            <a:r>
              <a:rPr dirty="0" sz="900" spc="25">
                <a:solidFill>
                  <a:srgbClr val="747474"/>
                </a:solidFill>
                <a:latin typeface="Times New Roman"/>
                <a:cs typeface="Times New Roman"/>
              </a:rPr>
              <a:t>p </a:t>
            </a:r>
            <a:r>
              <a:rPr dirty="0" sz="900" spc="165">
                <a:solidFill>
                  <a:srgbClr val="747474"/>
                </a:solidFill>
                <a:latin typeface="Times New Roman"/>
                <a:cs typeface="Times New Roman"/>
              </a:rPr>
              <a:t>rincipa</a:t>
            </a:r>
            <a:r>
              <a:rPr dirty="0" sz="900" spc="165">
                <a:solidFill>
                  <a:srgbClr val="2F2F2F"/>
                </a:solidFill>
                <a:latin typeface="Times New Roman"/>
                <a:cs typeface="Times New Roman"/>
              </a:rPr>
              <a:t>l </a:t>
            </a:r>
            <a:r>
              <a:rPr dirty="0" sz="900" spc="180">
                <a:solidFill>
                  <a:srgbClr val="747474"/>
                </a:solidFill>
                <a:latin typeface="Times New Roman"/>
                <a:cs typeface="Times New Roman"/>
              </a:rPr>
              <a:t>curves. </a:t>
            </a:r>
            <a:r>
              <a:rPr dirty="0" sz="850" spc="245" i="1">
                <a:solidFill>
                  <a:srgbClr val="747474"/>
                </a:solidFill>
                <a:latin typeface="Times New Roman"/>
                <a:cs typeface="Times New Roman"/>
              </a:rPr>
              <a:t>J  </a:t>
            </a:r>
            <a:r>
              <a:rPr dirty="0" sz="850" spc="175" b="1" i="1">
                <a:solidFill>
                  <a:srgbClr val="747474"/>
                </a:solidFill>
                <a:latin typeface="Times New Roman"/>
                <a:cs typeface="Times New Roman"/>
              </a:rPr>
              <a:t>Awtericq.n </a:t>
            </a:r>
            <a:r>
              <a:rPr dirty="0" sz="850" spc="140" b="1" i="1">
                <a:solidFill>
                  <a:srgbClr val="747474"/>
                </a:solidFill>
                <a:latin typeface="Times New Roman"/>
                <a:cs typeface="Times New Roman"/>
              </a:rPr>
              <a:t>Sta </a:t>
            </a:r>
            <a:r>
              <a:rPr dirty="0" sz="850" b="1" i="1">
                <a:solidFill>
                  <a:srgbClr val="747474"/>
                </a:solidFill>
                <a:latin typeface="Times New Roman"/>
                <a:cs typeface="Times New Roman"/>
              </a:rPr>
              <a:t>r.iseica</a:t>
            </a:r>
            <a:r>
              <a:rPr dirty="0" sz="850" b="1" i="1">
                <a:solidFill>
                  <a:srgbClr val="C8C8C8"/>
                </a:solidFill>
                <a:latin typeface="Times New Roman"/>
                <a:cs typeface="Times New Roman"/>
              </a:rPr>
              <a:t>.</a:t>
            </a:r>
            <a:r>
              <a:rPr dirty="0" sz="850" b="1" i="1">
                <a:solidFill>
                  <a:srgbClr val="606060"/>
                </a:solidFill>
                <a:latin typeface="Times New Roman"/>
                <a:cs typeface="Times New Roman"/>
              </a:rPr>
              <a:t>J. </a:t>
            </a:r>
            <a:r>
              <a:rPr dirty="0" sz="850" spc="195" b="1" i="1">
                <a:solidFill>
                  <a:srgbClr val="747474"/>
                </a:solidFill>
                <a:latin typeface="Times New Roman"/>
                <a:cs typeface="Times New Roman"/>
              </a:rPr>
              <a:t>Associa  </a:t>
            </a:r>
            <a:r>
              <a:rPr dirty="0" sz="900" spc="350">
                <a:solidFill>
                  <a:srgbClr val="747474"/>
                </a:solidFill>
                <a:latin typeface="Times New Roman"/>
                <a:cs typeface="Times New Roman"/>
              </a:rPr>
              <a:t>1991</a:t>
            </a:r>
            <a:r>
              <a:rPr dirty="0" sz="900" spc="-8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47474"/>
                </a:solidFill>
                <a:latin typeface="Times New Roman"/>
                <a:cs typeface="Times New Roman"/>
              </a:rPr>
              <a:t>(with.</a:t>
            </a:r>
            <a:r>
              <a:rPr dirty="0" sz="900" spc="-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606060"/>
                </a:solidFill>
                <a:latin typeface="Times New Roman"/>
                <a:cs typeface="Times New Roman"/>
              </a:rPr>
              <a:t>J</a:t>
            </a:r>
            <a:r>
              <a:rPr dirty="0" sz="900" spc="220">
                <a:solidFill>
                  <a:srgbClr val="878787"/>
                </a:solidFill>
                <a:latin typeface="Times New Roman"/>
                <a:cs typeface="Times New Roman"/>
              </a:rPr>
              <a:t>.D.</a:t>
            </a:r>
            <a:r>
              <a:rPr dirty="0" sz="900" spc="165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747474"/>
                </a:solidFill>
                <a:latin typeface="Times New Roman"/>
                <a:cs typeface="Times New Roman"/>
              </a:rPr>
              <a:t>Ba.1,.6</a:t>
            </a:r>
            <a:r>
              <a:rPr dirty="0" sz="900" spc="-5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747474"/>
                </a:solidFill>
                <a:latin typeface="Times New Roman"/>
                <a:cs typeface="Times New Roman"/>
              </a:rPr>
              <a:t>eJd</a:t>
            </a:r>
            <a:r>
              <a:rPr dirty="0" sz="900" spc="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747474"/>
                </a:solidFill>
                <a:latin typeface="Times New Roman"/>
                <a:cs typeface="Times New Roman"/>
              </a:rPr>
              <a:t>)</a:t>
            </a:r>
            <a:r>
              <a:rPr dirty="0" sz="900" spc="-6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algn="just" marL="12700" marR="5080" indent="2540">
              <a:lnSpc>
                <a:spcPts val="1000"/>
              </a:lnSpc>
              <a:spcBef>
                <a:spcPts val="430"/>
              </a:spcBef>
            </a:pP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Industrial </a:t>
            </a:r>
            <a:r>
              <a:rPr dirty="0" sz="900" spc="190">
                <a:solidFill>
                  <a:srgbClr val="606060"/>
                </a:solidFill>
                <a:latin typeface="Times New Roman"/>
                <a:cs typeface="Times New Roman"/>
              </a:rPr>
              <a:t>accidents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are</a:t>
            </a:r>
            <a:r>
              <a:rPr dirty="0" sz="900" spc="-4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47474"/>
                </a:solidFill>
                <a:latin typeface="Times New Roman"/>
                <a:cs typeface="Times New Roman"/>
              </a:rPr>
              <a:t>prod  </a:t>
            </a:r>
            <a:r>
              <a:rPr dirty="0" sz="900" spc="160">
                <a:solidFill>
                  <a:srgbClr val="747474"/>
                </a:solidFill>
                <a:latin typeface="Times New Roman"/>
                <a:cs typeface="Times New Roman"/>
              </a:rPr>
              <a:t>social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47474"/>
                </a:solidFill>
                <a:latin typeface="Times New Roman"/>
                <a:cs typeface="Times New Roman"/>
              </a:rPr>
              <a:t>relations</a:t>
            </a:r>
            <a:r>
              <a:rPr dirty="0" sz="900" spc="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of</a:t>
            </a:r>
            <a:r>
              <a:rPr dirty="0" sz="900" spc="7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work:</a:t>
            </a:r>
            <a:r>
              <a:rPr dirty="0" sz="900" spc="8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r>
              <a:rPr dirty="0" sz="900" spc="5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47474"/>
                </a:solidFill>
                <a:latin typeface="Times New Roman"/>
                <a:cs typeface="Times New Roman"/>
              </a:rPr>
              <a:t>so  </a:t>
            </a:r>
            <a:r>
              <a:rPr dirty="0" sz="900" spc="210">
                <a:solidFill>
                  <a:srgbClr val="747474"/>
                </a:solidFill>
                <a:latin typeface="Times New Roman"/>
                <a:cs typeface="Times New Roman"/>
              </a:rPr>
              <a:t>of </a:t>
            </a:r>
            <a:r>
              <a:rPr dirty="0" sz="900" spc="114">
                <a:solidFill>
                  <a:srgbClr val="747474"/>
                </a:solidFill>
                <a:latin typeface="Times New Roman"/>
                <a:cs typeface="Times New Roman"/>
              </a:rPr>
              <a:t>i.odustri</a:t>
            </a:r>
            <a:r>
              <a:rPr dirty="0" sz="900" spc="114">
                <a:solidFill>
                  <a:srgbClr val="C8C8C8"/>
                </a:solidFill>
                <a:latin typeface="Times New Roman"/>
                <a:cs typeface="Times New Roman"/>
              </a:rPr>
              <a:t>.</a:t>
            </a:r>
            <a:r>
              <a:rPr dirty="0" sz="900" spc="114">
                <a:solidFill>
                  <a:srgbClr val="747474"/>
                </a:solidFill>
                <a:latin typeface="Times New Roman"/>
                <a:cs typeface="Times New Roman"/>
              </a:rPr>
              <a:t>aJ</a:t>
            </a:r>
            <a:r>
              <a:rPr dirty="0" sz="900" spc="114">
                <a:solidFill>
                  <a:srgbClr val="606060"/>
                </a:solidFill>
                <a:latin typeface="Times New Roman"/>
                <a:cs typeface="Times New Roman"/>
              </a:rPr>
              <a:t>acc</a:t>
            </a:r>
            <a:r>
              <a:rPr dirty="0" sz="900" spc="114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dirty="0" sz="900" spc="114">
                <a:solidFill>
                  <a:srgbClr val="606060"/>
                </a:solidFill>
                <a:latin typeface="Times New Roman"/>
                <a:cs typeface="Times New Roman"/>
              </a:rPr>
              <a:t>d </a:t>
            </a:r>
            <a:r>
              <a:rPr dirty="0" sz="900" spc="185">
                <a:solidFill>
                  <a:srgbClr val="606060"/>
                </a:solidFill>
                <a:latin typeface="Times New Roman"/>
                <a:cs typeface="Times New Roman"/>
              </a:rPr>
              <a:t>ents</a:t>
            </a:r>
            <a:r>
              <a:rPr dirty="0" sz="900" spc="185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850" spc="210" i="1">
                <a:solidFill>
                  <a:srgbClr val="747474"/>
                </a:solidFill>
                <a:latin typeface="Times New Roman"/>
                <a:cs typeface="Times New Roman"/>
              </a:rPr>
              <a:t>Appli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3915" y="5709373"/>
            <a:ext cx="21266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65">
                <a:solidFill>
                  <a:srgbClr val="747474"/>
                </a:solidFill>
                <a:latin typeface="Times New Roman"/>
                <a:cs typeface="Times New Roman"/>
              </a:rPr>
              <a:t>22</a:t>
            </a:r>
            <a:r>
              <a:rPr dirty="0" sz="900" spc="1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47474"/>
                </a:solidFill>
                <a:latin typeface="Times New Roman"/>
                <a:cs typeface="Times New Roman"/>
              </a:rPr>
              <a:t>:167</a:t>
            </a:r>
            <a:r>
              <a:rPr dirty="0" sz="900" spc="1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A3A3A3"/>
                </a:solidFill>
                <a:latin typeface="Times New Roman"/>
                <a:cs typeface="Times New Roman"/>
              </a:rPr>
              <a:t>-</a:t>
            </a:r>
            <a:r>
              <a:rPr dirty="0" sz="900" spc="-10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47474"/>
                </a:solidFill>
                <a:latin typeface="Times New Roman"/>
                <a:cs typeface="Times New Roman"/>
              </a:rPr>
              <a:t>178</a:t>
            </a:r>
            <a:r>
              <a:rPr dirty="0" sz="900" spc="-1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747474"/>
                </a:solidFill>
                <a:latin typeface="Times New Roman"/>
                <a:cs typeface="Times New Roman"/>
              </a:rPr>
              <a:t>.</a:t>
            </a:r>
            <a:r>
              <a:rPr dirty="0" sz="900" spc="7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335">
                <a:solidFill>
                  <a:srgbClr val="747474"/>
                </a:solidFill>
                <a:latin typeface="Times New Roman"/>
                <a:cs typeface="Times New Roman"/>
              </a:rPr>
              <a:t>1991</a:t>
            </a:r>
            <a:r>
              <a:rPr dirty="0" sz="900" spc="-7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747474"/>
                </a:solidFill>
                <a:latin typeface="Times New Roman"/>
                <a:cs typeface="Times New Roman"/>
              </a:rPr>
              <a:t>(vvit:h</a:t>
            </a:r>
            <a:r>
              <a:rPr dirty="0" sz="900" spc="9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47474"/>
                </a:solidFill>
                <a:latin typeface="Times New Roman"/>
                <a:cs typeface="Times New Roman"/>
              </a:rPr>
              <a:t>T</a:t>
            </a:r>
            <a:r>
              <a:rPr dirty="0" sz="900" spc="10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85">
                <a:solidFill>
                  <a:srgbClr val="747474"/>
                </a:solidFill>
                <a:latin typeface="Times New Roman"/>
                <a:cs typeface="Times New Roman"/>
              </a:rPr>
              <a:t>.P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41781" y="5891529"/>
            <a:ext cx="206883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0">
                <a:solidFill>
                  <a:srgbClr val="747474"/>
                </a:solidFill>
                <a:latin typeface="Times New Roman"/>
                <a:cs typeface="Times New Roman"/>
              </a:rPr>
              <a:t>Making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the </a:t>
            </a:r>
            <a:r>
              <a:rPr dirty="0" sz="900" spc="215">
                <a:solidFill>
                  <a:srgbClr val="747474"/>
                </a:solidFill>
                <a:latin typeface="Times New Roman"/>
                <a:cs typeface="Times New Roman"/>
              </a:rPr>
              <a:t>grade:</a:t>
            </a:r>
            <a:r>
              <a:rPr dirty="0" sz="900" spc="-1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47474"/>
                </a:solidFill>
                <a:latin typeface="Times New Roman"/>
                <a:cs typeface="Times New Roman"/>
              </a:rPr>
              <a:t>education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0062" y="6018246"/>
            <a:ext cx="20605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t</a:t>
            </a:r>
            <a:r>
              <a:rPr dirty="0" sz="900" spc="200">
                <a:solidFill>
                  <a:srgbClr val="3F3F3F"/>
                </a:solidFill>
                <a:latin typeface="Times New Roman"/>
                <a:cs typeface="Times New Roman"/>
              </a:rPr>
              <a:t>h</a:t>
            </a: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e </a:t>
            </a:r>
            <a:r>
              <a:rPr dirty="0" sz="900" spc="245">
                <a:solidFill>
                  <a:srgbClr val="747474"/>
                </a:solidFill>
                <a:latin typeface="Times New Roman"/>
                <a:cs typeface="Times New Roman"/>
              </a:rPr>
              <a:t>United</a:t>
            </a:r>
            <a:r>
              <a:rPr dirty="0" sz="900" spc="-4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47474"/>
                </a:solidFill>
                <a:latin typeface="Times New Roman"/>
                <a:cs typeface="Times New Roman"/>
              </a:rPr>
              <a:t>St:atcs, </a:t>
            </a:r>
            <a:r>
              <a:rPr dirty="0" sz="900" spc="210">
                <a:solidFill>
                  <a:srgbClr val="747474"/>
                </a:solidFill>
                <a:latin typeface="Times New Roman"/>
                <a:cs typeface="Times New Roman"/>
              </a:rPr>
              <a:t>l.925-1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40062" y="6144963"/>
            <a:ext cx="205676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">
                <a:solidFill>
                  <a:srgbClr val="606060"/>
                </a:solidFill>
                <a:latin typeface="Times New Roman"/>
                <a:cs typeface="Times New Roman"/>
              </a:rPr>
              <a:t>i1"lg </a:t>
            </a:r>
            <a:r>
              <a:rPr dirty="0" sz="900" spc="15">
                <a:solidFill>
                  <a:srgbClr val="747474"/>
                </a:solidFill>
                <a:latin typeface="Times New Roman"/>
                <a:cs typeface="Times New Roman"/>
              </a:rPr>
              <a:t>in </a:t>
            </a:r>
            <a:r>
              <a:rPr dirty="0" sz="850" spc="235" i="1">
                <a:solidFill>
                  <a:srgbClr val="747474"/>
                </a:solidFill>
                <a:latin typeface="Times New Roman"/>
                <a:cs typeface="Times New Roman"/>
              </a:rPr>
              <a:t>Trends </a:t>
            </a:r>
            <a:r>
              <a:rPr dirty="0" sz="850" spc="200" i="1">
                <a:solidFill>
                  <a:srgbClr val="747474"/>
                </a:solidFill>
                <a:latin typeface="Times New Roman"/>
                <a:cs typeface="Times New Roman"/>
              </a:rPr>
              <a:t>in</a:t>
            </a:r>
            <a:r>
              <a:rPr dirty="0" sz="850" spc="114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190" i="1">
                <a:solidFill>
                  <a:srgbClr val="747474"/>
                </a:solidFill>
                <a:latin typeface="Times New Roman"/>
                <a:cs typeface="Times New Roman"/>
              </a:rPr>
              <a:t>Edu,cational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38801" y="6271681"/>
            <a:ext cx="20796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35">
                <a:solidFill>
                  <a:srgbClr val="747474"/>
                </a:solidFill>
                <a:latin typeface="Times New Roman"/>
                <a:cs typeface="Times New Roman"/>
              </a:rPr>
              <a:t>(Y. </a:t>
            </a:r>
            <a:r>
              <a:rPr dirty="0" sz="900" spc="125">
                <a:solidFill>
                  <a:srgbClr val="747474"/>
                </a:solidFill>
                <a:latin typeface="Times New Roman"/>
                <a:cs typeface="Times New Roman"/>
              </a:rPr>
              <a:t>Sh:vit </a:t>
            </a:r>
            <a:r>
              <a:rPr dirty="0" sz="900" spc="155">
                <a:solidFill>
                  <a:srgbClr val="878787"/>
                </a:solidFill>
                <a:latin typeface="Times New Roman"/>
                <a:cs typeface="Times New Roman"/>
              </a:rPr>
              <a:t>and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P </a:t>
            </a:r>
            <a:r>
              <a:rPr dirty="0" sz="900" spc="80">
                <a:solidFill>
                  <a:srgbClr val="2F2F2F"/>
                </a:solidFill>
                <a:latin typeface="Times New Roman"/>
                <a:cs typeface="Times New Roman"/>
              </a:rPr>
              <a:t>. </a:t>
            </a:r>
            <a:r>
              <a:rPr dirty="0" sz="900" spc="175">
                <a:solidFill>
                  <a:srgbClr val="747474"/>
                </a:solidFill>
                <a:latin typeface="Times New Roman"/>
                <a:cs typeface="Times New Roman"/>
              </a:rPr>
              <a:t>Bloes </a:t>
            </a:r>
            <a:r>
              <a:rPr dirty="0" sz="900" spc="35">
                <a:solidFill>
                  <a:srgbClr val="747474"/>
                </a:solidFill>
                <a:latin typeface="Times New Roman"/>
                <a:cs typeface="Times New Roman"/>
              </a:rPr>
              <a:t>te</a:t>
            </a:r>
            <a:r>
              <a:rPr dirty="0" sz="900" spc="35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900" spc="35">
                <a:solidFill>
                  <a:srgbClr val="606060"/>
                </a:solidFill>
                <a:latin typeface="Times New Roman"/>
                <a:cs typeface="Times New Roman"/>
              </a:rPr>
              <a:t>d </a:t>
            </a:r>
            <a:r>
              <a:rPr dirty="0" sz="900" spc="80">
                <a:solidFill>
                  <a:srgbClr val="606060"/>
                </a:solidFill>
                <a:latin typeface="Times New Roman"/>
                <a:cs typeface="Times New Roman"/>
              </a:rPr>
              <a:t>, </a:t>
            </a:r>
            <a:r>
              <a:rPr dirty="0" sz="900" spc="150">
                <a:solidFill>
                  <a:srgbClr val="747474"/>
                </a:solidFill>
                <a:latin typeface="Times New Roman"/>
                <a:cs typeface="Times New Roman"/>
              </a:rPr>
              <a:t>ed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33779" y="6398398"/>
            <a:ext cx="1816100" cy="1638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50" spc="200">
                <a:solidFill>
                  <a:srgbClr val="747474"/>
                </a:solidFill>
                <a:latin typeface="Times New Roman"/>
                <a:cs typeface="Times New Roman"/>
              </a:rPr>
              <a:t>M.</a:t>
            </a:r>
            <a:r>
              <a:rPr dirty="0" sz="950" spc="30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350">
                <a:solidFill>
                  <a:srgbClr val="747474"/>
                </a:solidFill>
                <a:latin typeface="Times New Roman"/>
                <a:cs typeface="Times New Roman"/>
              </a:rPr>
              <a:t>Hout</a:t>
            </a:r>
            <a:r>
              <a:rPr dirty="0" sz="90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320">
                <a:solidFill>
                  <a:srgbClr val="747474"/>
                </a:solidFill>
                <a:latin typeface="Times New Roman"/>
                <a:cs typeface="Times New Roman"/>
              </a:rPr>
              <a:t>andE.O.</a:t>
            </a:r>
            <a:r>
              <a:rPr dirty="0" sz="900" spc="-25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47474"/>
                </a:solidFill>
                <a:latin typeface="Times New Roman"/>
                <a:cs typeface="Times New Roman"/>
              </a:rPr>
              <a:t>Bell)</a:t>
            </a:r>
            <a:r>
              <a:rPr dirty="0" sz="900" spc="18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59515" y="6572634"/>
            <a:ext cx="21418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204" b="1">
                <a:solidFill>
                  <a:srgbClr val="878787"/>
                </a:solidFill>
                <a:latin typeface="Times New Roman"/>
                <a:cs typeface="Times New Roman"/>
              </a:rPr>
              <a:t>-</a:t>
            </a:r>
            <a:r>
              <a:rPr dirty="0" sz="850" spc="105" b="1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850" spc="270" b="1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z="850" spc="-10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15" b="1">
                <a:solidFill>
                  <a:srgbClr val="606060"/>
                </a:solidFill>
                <a:latin typeface="Times New Roman"/>
                <a:cs typeface="Times New Roman"/>
              </a:rPr>
              <a:t>in'l.e</a:t>
            </a:r>
            <a:r>
              <a:rPr dirty="0" sz="850" spc="2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114" b="1">
                <a:solidFill>
                  <a:srgbClr val="747474"/>
                </a:solidFill>
                <a:latin typeface="Times New Roman"/>
                <a:cs typeface="Times New Roman"/>
              </a:rPr>
              <a:t>sc.rics</a:t>
            </a:r>
            <a:r>
              <a:rPr dirty="0" sz="850" spc="30" b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70" b="1" i="1">
                <a:solidFill>
                  <a:srgbClr val="747474"/>
                </a:solidFill>
                <a:latin typeface="Times New Roman"/>
                <a:cs typeface="Times New Roman"/>
              </a:rPr>
              <a:t>0£</a:t>
            </a:r>
            <a:r>
              <a:rPr dirty="0" sz="900" spc="35" b="1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170" b="1">
                <a:solidFill>
                  <a:srgbClr val="606060"/>
                </a:solidFill>
                <a:latin typeface="Times New Roman"/>
                <a:cs typeface="Times New Roman"/>
              </a:rPr>
              <a:t>co</a:t>
            </a:r>
            <a:r>
              <a:rPr dirty="0" sz="850" spc="1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90" b="1">
                <a:solidFill>
                  <a:srgbClr val="606060"/>
                </a:solidFill>
                <a:latin typeface="Times New Roman"/>
                <a:cs typeface="Times New Roman"/>
              </a:rPr>
              <a:t>nti</a:t>
            </a:r>
            <a:r>
              <a:rPr dirty="0" sz="850" spc="90" b="1">
                <a:solidFill>
                  <a:srgbClr val="B3B3B3"/>
                </a:solidFill>
                <a:latin typeface="Times New Roman"/>
                <a:cs typeface="Times New Roman"/>
              </a:rPr>
              <a:t>.</a:t>
            </a:r>
            <a:r>
              <a:rPr dirty="0" sz="850" spc="90" b="1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z="850" spc="-12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180" b="1">
                <a:solidFill>
                  <a:srgbClr val="606060"/>
                </a:solidFill>
                <a:latin typeface="Times New Roman"/>
                <a:cs typeface="Times New Roman"/>
              </a:rPr>
              <a:t>uo</a:t>
            </a:r>
            <a:r>
              <a:rPr dirty="0" sz="850" spc="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850" spc="-40" b="1">
                <a:solidFill>
                  <a:srgbClr val="606060"/>
                </a:solidFill>
                <a:latin typeface="Times New Roman"/>
                <a:cs typeface="Times New Roman"/>
              </a:rPr>
              <a:t>u</a:t>
            </a:r>
            <a:r>
              <a:rPr dirty="0" sz="850" spc="-40" b="1">
                <a:solidFill>
                  <a:srgbClr val="878787"/>
                </a:solidFill>
                <a:latin typeface="Times New Roman"/>
                <a:cs typeface="Times New Roman"/>
              </a:rPr>
              <a:t>s</a:t>
            </a:r>
            <a:r>
              <a:rPr dirty="0" sz="850" spc="35" b="1">
                <a:solidFill>
                  <a:srgbClr val="878787"/>
                </a:solidFill>
                <a:latin typeface="Times New Roman"/>
                <a:cs typeface="Times New Roman"/>
              </a:rPr>
              <a:t> </a:t>
            </a:r>
            <a:r>
              <a:rPr dirty="0" sz="900" spc="175" b="1">
                <a:solidFill>
                  <a:srgbClr val="747474"/>
                </a:solidFill>
                <a:latin typeface="Times New Roman"/>
                <a:cs typeface="Times New Roman"/>
              </a:rPr>
              <a:t>pr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23463" y="6713650"/>
            <a:ext cx="205041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54" i="1">
                <a:solidFill>
                  <a:srgbClr val="747474"/>
                </a:solidFill>
                <a:latin typeface="Times New Roman"/>
                <a:cs typeface="Times New Roman"/>
              </a:rPr>
              <a:t>Journal </a:t>
            </a:r>
            <a:r>
              <a:rPr dirty="0" sz="850" spc="135" i="1">
                <a:solidFill>
                  <a:srgbClr val="747474"/>
                </a:solidFill>
                <a:latin typeface="Times New Roman"/>
                <a:cs typeface="Times New Roman"/>
              </a:rPr>
              <a:t>of-che </a:t>
            </a:r>
            <a:r>
              <a:rPr dirty="0" sz="850" spc="235" i="1">
                <a:solidFill>
                  <a:srgbClr val="747474"/>
                </a:solidFill>
                <a:latin typeface="Times New Roman"/>
                <a:cs typeface="Times New Roman"/>
              </a:rPr>
              <a:t>Royal</a:t>
            </a:r>
            <a:r>
              <a:rPr dirty="0" sz="850" spc="-11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180" i="1">
                <a:solidFill>
                  <a:srgbClr val="747474"/>
                </a:solidFill>
                <a:latin typeface="Times New Roman"/>
                <a:cs typeface="Times New Roman"/>
              </a:rPr>
              <a:t>Statistic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38571" y="6833989"/>
            <a:ext cx="20980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0" i="1">
                <a:solidFill>
                  <a:srgbClr val="747474"/>
                </a:solidFill>
                <a:latin typeface="Arial"/>
                <a:cs typeface="Arial"/>
              </a:rPr>
              <a:t>B,</a:t>
            </a:r>
            <a:r>
              <a:rPr dirty="0" sz="900" spc="114" i="1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dirty="0" sz="900" spc="235">
                <a:solidFill>
                  <a:srgbClr val="747474"/>
                </a:solidFill>
                <a:latin typeface="Times New Roman"/>
                <a:cs typeface="Times New Roman"/>
              </a:rPr>
              <a:t>forthcoming</a:t>
            </a:r>
            <a:r>
              <a:rPr dirty="0" sz="900" spc="6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00" spc="265">
                <a:solidFill>
                  <a:srgbClr val="747474"/>
                </a:solidFill>
                <a:latin typeface="Times New Roman"/>
                <a:cs typeface="Times New Roman"/>
              </a:rPr>
              <a:t>(with</a:t>
            </a:r>
            <a:r>
              <a:rPr dirty="0" sz="800" spc="114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dirty="0" sz="900" spc="24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K</a:t>
            </a:r>
            <a:r>
              <a:rPr dirty="0" sz="900" spc="24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r>
              <a:rPr dirty="0" sz="900" spc="7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900" spc="340">
                <a:solidFill>
                  <a:srgbClr val="747474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47395" y="6960706"/>
            <a:ext cx="72263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0">
                <a:solidFill>
                  <a:srgbClr val="747474"/>
                </a:solidFill>
                <a:latin typeface="Times New Roman"/>
                <a:cs typeface="Times New Roman"/>
              </a:rPr>
              <a:t>Guccorp).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30203" y="7142861"/>
            <a:ext cx="20739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60">
                <a:solidFill>
                  <a:srgbClr val="747474"/>
                </a:solidFill>
                <a:latin typeface="Times New Roman"/>
                <a:cs typeface="Times New Roman"/>
              </a:rPr>
              <a:t>1'-lo'-v </a:t>
            </a:r>
            <a:r>
              <a:rPr dirty="0" sz="900" spc="250">
                <a:solidFill>
                  <a:srgbClr val="606060"/>
                </a:solidFill>
                <a:latin typeface="Times New Roman"/>
                <a:cs typeface="Times New Roman"/>
              </a:rPr>
              <a:t>many </a:t>
            </a:r>
            <a:r>
              <a:rPr dirty="0" sz="900" spc="155">
                <a:solidFill>
                  <a:srgbClr val="747474"/>
                </a:solidFill>
                <a:latin typeface="Times New Roman"/>
                <a:cs typeface="Times New Roman"/>
              </a:rPr>
              <a:t>int:cractions </a:t>
            </a:r>
            <a:r>
              <a:rPr dirty="0" sz="850" spc="150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850" spc="1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47474"/>
                </a:solidFill>
                <a:latin typeface="Times New Roman"/>
                <a:cs typeface="Times New Roman"/>
              </a:rPr>
              <a:t>th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51841" y="7269578"/>
            <a:ext cx="205041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00">
                <a:solidFill>
                  <a:srgbClr val="747474"/>
                </a:solidFill>
                <a:latin typeface="Times New Roman"/>
                <a:cs typeface="Times New Roman"/>
              </a:rPr>
              <a:t>pJe.r?, </a:t>
            </a:r>
            <a:r>
              <a:rPr dirty="0" sz="900" spc="150" i="1">
                <a:solidFill>
                  <a:srgbClr val="747474"/>
                </a:solidFill>
                <a:latin typeface="Times New Roman"/>
                <a:cs typeface="Times New Roman"/>
              </a:rPr>
              <a:t>.Bayesian </a:t>
            </a:r>
            <a:r>
              <a:rPr dirty="0" sz="850" spc="175" i="1">
                <a:solidFill>
                  <a:srgbClr val="747474"/>
                </a:solidFill>
                <a:latin typeface="Times New Roman"/>
                <a:cs typeface="Times New Roman"/>
              </a:rPr>
              <a:t>Statistics</a:t>
            </a:r>
            <a:r>
              <a:rPr dirty="0" sz="850" spc="-1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10" i="1">
                <a:solidFill>
                  <a:srgbClr val="747474"/>
                </a:solidFill>
                <a:latin typeface="Times New Roman"/>
                <a:cs typeface="Times New Roman"/>
              </a:rPr>
              <a:t>IV(J.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47166" y="7396296"/>
            <a:ext cx="20275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0">
                <a:solidFill>
                  <a:srgbClr val="747474"/>
                </a:solidFill>
                <a:latin typeface="Times New Roman"/>
                <a:cs typeface="Times New Roman"/>
              </a:rPr>
              <a:t>et </a:t>
            </a:r>
            <a:r>
              <a:rPr dirty="0" sz="900" spc="55">
                <a:solidFill>
                  <a:srgbClr val="747474"/>
                </a:solidFill>
                <a:latin typeface="Times New Roman"/>
                <a:cs typeface="Times New Roman"/>
              </a:rPr>
              <a:t>a</a:t>
            </a:r>
            <a:r>
              <a:rPr dirty="0" sz="900" spc="55">
                <a:solidFill>
                  <a:srgbClr val="606060"/>
                </a:solidFill>
                <a:latin typeface="Times New Roman"/>
                <a:cs typeface="Times New Roman"/>
              </a:rPr>
              <a:t>,</a:t>
            </a:r>
            <a:r>
              <a:rPr dirty="0" sz="900" spc="55">
                <a:solidFill>
                  <a:srgbClr val="3F3F3F"/>
                </a:solidFill>
                <a:latin typeface="Times New Roman"/>
                <a:cs typeface="Times New Roman"/>
              </a:rPr>
              <a:t>l. </a:t>
            </a:r>
            <a:r>
              <a:rPr dirty="0" sz="900" spc="195">
                <a:solidFill>
                  <a:srgbClr val="878787"/>
                </a:solidFill>
                <a:latin typeface="Times New Roman"/>
                <a:cs typeface="Times New Roman"/>
              </a:rPr>
              <a:t>eds.), </a:t>
            </a:r>
            <a:r>
              <a:rPr dirty="0" sz="900" spc="235">
                <a:solidFill>
                  <a:srgbClr val="606060"/>
                </a:solidFill>
                <a:latin typeface="Times New Roman"/>
                <a:cs typeface="Times New Roman"/>
              </a:rPr>
              <a:t>forthcoming</a:t>
            </a:r>
            <a:r>
              <a:rPr dirty="0" sz="900" spc="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47474"/>
                </a:solidFill>
                <a:latin typeface="Times New Roman"/>
                <a:cs typeface="Times New Roman"/>
              </a:rPr>
              <a:t>(w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41208" y="7578451"/>
            <a:ext cx="20542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Estimation </a:t>
            </a:r>
            <a:r>
              <a:rPr dirty="0" sz="900" spc="235">
                <a:solidFill>
                  <a:srgbClr val="747474"/>
                </a:solidFill>
                <a:latin typeface="Times New Roman"/>
                <a:cs typeface="Times New Roman"/>
              </a:rPr>
              <a:t>ot.Bowbead</a:t>
            </a:r>
            <a:r>
              <a:rPr dirty="0" sz="900" spc="-3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47474"/>
                </a:solidFill>
                <a:latin typeface="Times New Roman"/>
                <a:cs typeface="Times New Roman"/>
              </a:rPr>
              <a:t>"vha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60462" y="7697248"/>
            <a:ext cx="20447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14" i="1">
                <a:solidFill>
                  <a:srgbClr val="747474"/>
                </a:solidFill>
                <a:latin typeface="Times New Roman"/>
                <a:cs typeface="Times New Roman"/>
              </a:rPr>
              <a:t>,nys-Pi.c=s,</a:t>
            </a:r>
            <a:r>
              <a:rPr dirty="0" sz="90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606060"/>
                </a:solidFill>
                <a:latin typeface="Times New Roman"/>
                <a:cs typeface="Times New Roman"/>
              </a:rPr>
              <a:t>population</a:t>
            </a:r>
            <a:r>
              <a:rPr dirty="0" sz="900" spc="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47474"/>
                </a:solidFill>
                <a:latin typeface="Times New Roman"/>
                <a:cs typeface="Times New Roman"/>
              </a:rPr>
              <a:t>size,</a:t>
            </a:r>
            <a:r>
              <a:rPr dirty="0" sz="900" spc="2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170" i="1">
                <a:solidFill>
                  <a:srgbClr val="747474"/>
                </a:solidFill>
                <a:latin typeface="Times New Roman"/>
                <a:cs typeface="Times New Roman"/>
              </a:rPr>
              <a:t>B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53714" y="7830346"/>
            <a:ext cx="2009139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60" i="1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850" spc="185" i="1">
                <a:solidFill>
                  <a:srgbClr val="747474"/>
                </a:solidFill>
                <a:latin typeface="Times New Roman"/>
                <a:cs typeface="Times New Roman"/>
              </a:rPr>
              <a:t>Science </a:t>
            </a:r>
            <a:r>
              <a:rPr dirty="0" sz="850" spc="220" b="1" i="1">
                <a:solidFill>
                  <a:srgbClr val="747474"/>
                </a:solidFill>
                <a:latin typeface="Times New Roman"/>
                <a:cs typeface="Times New Roman"/>
              </a:rPr>
              <a:t>and </a:t>
            </a:r>
            <a:r>
              <a:rPr dirty="0" sz="850" spc="175" i="1">
                <a:solidFill>
                  <a:srgbClr val="747474"/>
                </a:solidFill>
                <a:latin typeface="Times New Roman"/>
                <a:cs typeface="Times New Roman"/>
              </a:rPr>
              <a:t>Technology:</a:t>
            </a:r>
            <a:r>
              <a:rPr dirty="0" sz="850" spc="14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850" spc="300" i="1">
                <a:solidFill>
                  <a:srgbClr val="747474"/>
                </a:solidFill>
                <a:latin typeface="Times New Roman"/>
                <a:cs typeface="Times New Roman"/>
              </a:rPr>
              <a:t>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30317" y="7958603"/>
            <a:ext cx="20808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00">
                <a:solidFill>
                  <a:srgbClr val="C8C8C8"/>
                </a:solidFill>
                <a:latin typeface="Times New Roman"/>
                <a:cs typeface="Times New Roman"/>
              </a:rPr>
              <a:t>·</a:t>
            </a:r>
            <a:r>
              <a:rPr dirty="0" sz="900" spc="100">
                <a:solidFill>
                  <a:srgbClr val="606060"/>
                </a:solidFill>
                <a:latin typeface="Times New Roman"/>
                <a:cs typeface="Times New Roman"/>
              </a:rPr>
              <a:t>Kas </a:t>
            </a:r>
            <a:r>
              <a:rPr dirty="0" sz="900" spc="110">
                <a:solidFill>
                  <a:srgbClr val="747474"/>
                </a:solidFill>
                <a:latin typeface="Times New Roman"/>
                <a:cs typeface="Times New Roman"/>
              </a:rPr>
              <a:t>et:a,</a:t>
            </a:r>
            <a:r>
              <a:rPr dirty="0" sz="900" spc="110">
                <a:solidFill>
                  <a:srgbClr val="3F3F3F"/>
                </a:solidFill>
                <a:latin typeface="Times New Roman"/>
                <a:cs typeface="Times New Roman"/>
              </a:rPr>
              <a:t>l. </a:t>
            </a:r>
            <a:r>
              <a:rPr dirty="0" sz="900" spc="-5">
                <a:solidFill>
                  <a:srgbClr val="747474"/>
                </a:solidFill>
                <a:latin typeface="Times New Roman"/>
                <a:cs typeface="Times New Roman"/>
              </a:rPr>
              <a:t>eds </a:t>
            </a:r>
            <a:r>
              <a:rPr dirty="0" sz="900" spc="10">
                <a:solidFill>
                  <a:srgbClr val="3F3F3F"/>
                </a:solidFill>
                <a:latin typeface="Times New Roman"/>
                <a:cs typeface="Times New Roman"/>
              </a:rPr>
              <a:t>. </a:t>
            </a:r>
            <a:r>
              <a:rPr dirty="0" sz="900" spc="15">
                <a:solidFill>
                  <a:srgbClr val="747474"/>
                </a:solidFill>
                <a:latin typeface="Times New Roman"/>
                <a:cs typeface="Times New Roman"/>
              </a:rPr>
              <a:t>) </a:t>
            </a:r>
            <a:r>
              <a:rPr dirty="0" sz="900" spc="10">
                <a:solidFill>
                  <a:srgbClr val="747474"/>
                </a:solidFill>
                <a:latin typeface="Times New Roman"/>
                <a:cs typeface="Times New Roman"/>
              </a:rPr>
              <a:t>,</a:t>
            </a:r>
            <a:r>
              <a:rPr dirty="0" sz="900" spc="22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606060"/>
                </a:solidFill>
                <a:latin typeface="Times New Roman"/>
                <a:cs typeface="Times New Roman"/>
              </a:rPr>
              <a:t>forthcomin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35361" y="8040970"/>
            <a:ext cx="2055495" cy="38989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450"/>
              </a:spcBef>
            </a:pPr>
            <a:r>
              <a:rPr dirty="0" sz="900" spc="240">
                <a:solidFill>
                  <a:srgbClr val="747474"/>
                </a:solidFill>
                <a:latin typeface="Times New Roman"/>
                <a:cs typeface="Times New Roman"/>
              </a:rPr>
              <a:t>Zeh)</a:t>
            </a:r>
            <a:r>
              <a:rPr dirty="0" sz="900" spc="240">
                <a:solidFill>
                  <a:srgbClr val="3F3F3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900" spc="155">
                <a:solidFill>
                  <a:srgbClr val="606060"/>
                </a:solidFill>
                <a:latin typeface="Times New Roman"/>
                <a:cs typeface="Times New Roman"/>
              </a:rPr>
              <a:t>.Model</a:t>
            </a:r>
            <a:r>
              <a:rPr dirty="0" sz="900" spc="155">
                <a:solidFill>
                  <a:srgbClr val="878787"/>
                </a:solidFill>
                <a:latin typeface="Times New Roman"/>
                <a:cs typeface="Times New Roman"/>
              </a:rPr>
              <a:t>-</a:t>
            </a:r>
            <a:r>
              <a:rPr dirty="0" sz="900" spc="155">
                <a:solidFill>
                  <a:srgbClr val="606060"/>
                </a:solidFill>
                <a:latin typeface="Times New Roman"/>
                <a:cs typeface="Times New Roman"/>
              </a:rPr>
              <a:t>b </a:t>
            </a:r>
            <a:r>
              <a:rPr dirty="0" sz="900" spc="220">
                <a:solidFill>
                  <a:srgbClr val="606060"/>
                </a:solidFill>
                <a:latin typeface="Times New Roman"/>
                <a:cs typeface="Times New Roman"/>
              </a:rPr>
              <a:t>ased </a:t>
            </a:r>
            <a:r>
              <a:rPr dirty="0" sz="900" spc="90">
                <a:solidFill>
                  <a:srgbClr val="747474"/>
                </a:solidFill>
                <a:latin typeface="Times New Roman"/>
                <a:cs typeface="Times New Roman"/>
              </a:rPr>
              <a:t>Gaussiru"&gt;</a:t>
            </a:r>
            <a:r>
              <a:rPr dirty="0" sz="900" spc="-114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747474"/>
                </a:solidFill>
                <a:latin typeface="Times New Roman"/>
                <a:cs typeface="Times New Roman"/>
              </a:rPr>
              <a:t>a..L'ld </a:t>
            </a:r>
            <a:r>
              <a:rPr dirty="0" sz="900" spc="-35">
                <a:solidFill>
                  <a:srgbClr val="747474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741094" y="8386274"/>
            <a:ext cx="2026285" cy="298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">
              <a:lnSpc>
                <a:spcPts val="1070"/>
              </a:lnSpc>
              <a:spcBef>
                <a:spcPts val="105"/>
              </a:spcBef>
            </a:pPr>
            <a:r>
              <a:rPr dirty="0" sz="900" spc="125">
                <a:solidFill>
                  <a:srgbClr val="606060"/>
                </a:solidFill>
                <a:latin typeface="Times New Roman"/>
                <a:cs typeface="Times New Roman"/>
              </a:rPr>
              <a:t>cJustcering, </a:t>
            </a:r>
            <a:r>
              <a:rPr dirty="0" sz="850" spc="170" i="1">
                <a:solidFill>
                  <a:srgbClr val="747474"/>
                </a:solidFill>
                <a:latin typeface="Times New Roman"/>
                <a:cs typeface="Times New Roman"/>
              </a:rPr>
              <a:t>Bio,netrics,</a:t>
            </a:r>
            <a:r>
              <a:rPr dirty="0" sz="850" spc="140" i="1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606060"/>
                </a:solidFill>
                <a:latin typeface="Times New Roman"/>
                <a:cs typeface="Times New Roman"/>
              </a:rPr>
              <a:t>torl:bc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dirty="0" sz="900" spc="254">
                <a:solidFill>
                  <a:srgbClr val="606060"/>
                </a:solidFill>
                <a:latin typeface="Times New Roman"/>
                <a:cs typeface="Times New Roman"/>
              </a:rPr>
              <a:t>J.D. </a:t>
            </a:r>
            <a:r>
              <a:rPr dirty="0" sz="900" spc="100">
                <a:solidFill>
                  <a:srgbClr val="606060"/>
                </a:solidFill>
                <a:latin typeface="Times New Roman"/>
                <a:cs typeface="Times New Roman"/>
              </a:rPr>
              <a:t>Ban.field</a:t>
            </a:r>
            <a:r>
              <a:rPr dirty="0" sz="900" spc="-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606060"/>
                </a:solidFill>
                <a:latin typeface="Times New Roman"/>
                <a:cs typeface="Times New Roman"/>
              </a:rPr>
              <a:t>)</a:t>
            </a:r>
            <a:r>
              <a:rPr dirty="0" sz="900" spc="100">
                <a:solidFill>
                  <a:srgbClr val="2F2F2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95668" y="9426631"/>
            <a:ext cx="33591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290">
                <a:solidFill>
                  <a:srgbClr val="747474"/>
                </a:solidFill>
                <a:latin typeface="Times New Roman"/>
                <a:cs typeface="Times New Roman"/>
              </a:rPr>
              <a:t>1.8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7217" y="4181667"/>
            <a:ext cx="1739465" cy="1092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05974" y="2740258"/>
            <a:ext cx="0" cy="6463030"/>
          </a:xfrm>
          <a:custGeom>
            <a:avLst/>
            <a:gdLst/>
            <a:ahLst/>
            <a:cxnLst/>
            <a:rect l="l" t="t" r="r" b="b"/>
            <a:pathLst>
              <a:path w="0" h="6463030">
                <a:moveTo>
                  <a:pt x="0" y="6462576"/>
                </a:moveTo>
                <a:lnTo>
                  <a:pt x="0" y="0"/>
                </a:lnTo>
              </a:path>
            </a:pathLst>
          </a:custGeom>
          <a:ln w="237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81866" y="2659581"/>
            <a:ext cx="3838575" cy="1038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05"/>
              </a:spcBef>
            </a:pPr>
            <a:r>
              <a:rPr dirty="0" sz="1650" spc="459" b="1">
                <a:solidFill>
                  <a:srgbClr val="606060"/>
                </a:solidFill>
                <a:latin typeface="Times New Roman"/>
                <a:cs typeface="Times New Roman"/>
              </a:rPr>
              <a:t>1..990-92</a:t>
            </a:r>
            <a:endParaRPr sz="1650">
              <a:latin typeface="Times New Roman"/>
              <a:cs typeface="Times New Roman"/>
            </a:endParaRPr>
          </a:p>
          <a:p>
            <a:pPr algn="r" marL="12700" marR="5080" indent="1824989">
              <a:lnSpc>
                <a:spcPts val="2000"/>
              </a:lnSpc>
              <a:spcBef>
                <a:spcPts val="65"/>
              </a:spcBef>
            </a:pPr>
            <a:r>
              <a:rPr dirty="0" sz="1650" spc="535" b="1">
                <a:solidFill>
                  <a:srgbClr val="606060"/>
                </a:solidFill>
                <a:latin typeface="Times New Roman"/>
                <a:cs typeface="Times New Roman"/>
              </a:rPr>
              <a:t>Report</a:t>
            </a:r>
            <a:r>
              <a:rPr dirty="0" sz="1650" spc="17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650" spc="450" b="1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650" spc="29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650" spc="155" b="1">
                <a:solidFill>
                  <a:srgbClr val="606060"/>
                </a:solidFill>
                <a:latin typeface="Times New Roman"/>
                <a:cs typeface="Times New Roman"/>
              </a:rPr>
              <a:t>tb..e </a:t>
            </a:r>
            <a:r>
              <a:rPr dirty="0" sz="1650" spc="10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650" spc="365" b="1">
                <a:solidFill>
                  <a:srgbClr val="606060"/>
                </a:solidFill>
                <a:latin typeface="Times New Roman"/>
                <a:cs typeface="Times New Roman"/>
              </a:rPr>
              <a:t>Ce.nter </a:t>
            </a:r>
            <a:r>
              <a:rPr dirty="0" sz="1650" spc="345" b="1">
                <a:solidFill>
                  <a:srgbClr val="606060"/>
                </a:solidFill>
                <a:latin typeface="Times New Roman"/>
                <a:cs typeface="Times New Roman"/>
              </a:rPr>
              <a:t>for</a:t>
            </a:r>
            <a:r>
              <a:rPr dirty="0" sz="1650" spc="29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650" spc="345" b="1">
                <a:solidFill>
                  <a:srgbClr val="606060"/>
                </a:solidFill>
                <a:latin typeface="Times New Roman"/>
                <a:cs typeface="Times New Roman"/>
              </a:rPr>
              <a:t>Stu.dies</a:t>
            </a:r>
            <a:r>
              <a:rPr dirty="0" sz="1650" spc="18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750" spc="360" b="1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1750" spc="21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650" spc="434" b="1">
                <a:solidFill>
                  <a:srgbClr val="606060"/>
                </a:solidFill>
                <a:latin typeface="Times New Roman"/>
                <a:cs typeface="Times New Roman"/>
              </a:rPr>
              <a:t>Den:iography </a:t>
            </a:r>
            <a:r>
              <a:rPr dirty="0" sz="1650" spc="480" b="1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650" spc="17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650" spc="530" b="1">
                <a:solidFill>
                  <a:srgbClr val="606060"/>
                </a:solidFill>
                <a:latin typeface="Times New Roman"/>
                <a:cs typeface="Times New Roman"/>
              </a:rPr>
              <a:t>Ecology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3763" y="7658000"/>
            <a:ext cx="2432050" cy="5645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L="12700" marR="5080" indent="157480">
              <a:lnSpc>
                <a:spcPct val="106300"/>
              </a:lnSpc>
              <a:spcBef>
                <a:spcPts val="130"/>
              </a:spcBef>
            </a:pP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University</a:t>
            </a:r>
            <a:r>
              <a:rPr dirty="0" sz="1100" spc="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ofVVash.ington </a:t>
            </a:r>
            <a:r>
              <a:rPr dirty="0" sz="1100" spc="1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606060"/>
                </a:solidFill>
                <a:latin typeface="Times New Roman"/>
                <a:cs typeface="Times New Roman"/>
              </a:rPr>
              <a:t>l </a:t>
            </a:r>
            <a:r>
              <a:rPr dirty="0" sz="1100" spc="245">
                <a:solidFill>
                  <a:srgbClr val="494949"/>
                </a:solidFill>
                <a:latin typeface="Times New Roman"/>
                <a:cs typeface="Times New Roman"/>
              </a:rPr>
              <a:t>02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Savery </a:t>
            </a:r>
            <a:r>
              <a:rPr dirty="0" sz="1100" spc="365">
                <a:solidFill>
                  <a:srgbClr val="757575"/>
                </a:solidFill>
                <a:latin typeface="Times New Roman"/>
                <a:cs typeface="Times New Roman"/>
              </a:rPr>
              <a:t>H</a:t>
            </a:r>
            <a:r>
              <a:rPr dirty="0" sz="1100" spc="-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494949"/>
                </a:solidFill>
                <a:latin typeface="Times New Roman"/>
                <a:cs typeface="Times New Roman"/>
              </a:rPr>
              <a:t>all,</a:t>
            </a:r>
            <a:r>
              <a:rPr dirty="0" sz="1100" spc="21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06060"/>
                </a:solidFill>
                <a:latin typeface="Times New Roman"/>
                <a:cs typeface="Times New Roman"/>
              </a:rPr>
              <a:t>DI&lt;-40 </a:t>
            </a:r>
            <a:r>
              <a:rPr dirty="0" sz="1100" spc="1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Seattle,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Washington</a:t>
            </a:r>
            <a:r>
              <a:rPr dirty="0" sz="1100" spc="-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85">
                <a:solidFill>
                  <a:srgbClr val="606060"/>
                </a:solidFill>
                <a:latin typeface="Times New Roman"/>
                <a:cs typeface="Times New Roman"/>
              </a:rPr>
              <a:t>98125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1345" y="2581339"/>
            <a:ext cx="1849755" cy="627380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10"/>
              </a:spcBef>
            </a:pPr>
            <a:r>
              <a:rPr dirty="0" sz="1550" spc="710" b="1">
                <a:solidFill>
                  <a:srgbClr val="606060"/>
                </a:solidFill>
                <a:latin typeface="Times New Roman"/>
                <a:cs typeface="Times New Roman"/>
              </a:rPr>
              <a:t>CONTENTS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Director's</a:t>
            </a:r>
            <a:r>
              <a:rPr dirty="0" sz="1100" spc="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Statement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1345" y="3299986"/>
            <a:ext cx="190373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History </a:t>
            </a:r>
            <a:r>
              <a:rPr dirty="0" sz="1100" spc="270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1000" spc="235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00" spc="-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Center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8544" y="3577180"/>
            <a:ext cx="190753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5">
                <a:solidFill>
                  <a:srgbClr val="757575"/>
                </a:solidFill>
                <a:latin typeface="Times New Roman"/>
                <a:cs typeface="Times New Roman"/>
              </a:rPr>
              <a:t>Current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Research</a:t>
            </a:r>
            <a:r>
              <a:rPr dirty="0" sz="1100" spc="-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Pro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6917" y="3854374"/>
            <a:ext cx="1993900" cy="3821429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just" marL="46990" marR="62865">
              <a:lnSpc>
                <a:spcPts val="1060"/>
              </a:lnSpc>
              <a:spcBef>
                <a:spcPts val="355"/>
              </a:spcBef>
            </a:pP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Publications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100" spc="-1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Facult 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Posrdoctoral</a:t>
            </a:r>
            <a:r>
              <a:rPr dirty="0" sz="1100" spc="1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Fellows</a:t>
            </a:r>
            <a:endParaRPr sz="1100">
              <a:latin typeface="Times New Roman"/>
              <a:cs typeface="Times New Roman"/>
            </a:endParaRPr>
          </a:p>
          <a:p>
            <a:pPr algn="just" marL="38735" indent="-15875">
              <a:lnSpc>
                <a:spcPct val="100000"/>
              </a:lnSpc>
              <a:spcBef>
                <a:spcPts val="869"/>
              </a:spcBef>
            </a:pPr>
            <a:r>
              <a:rPr dirty="0" sz="1100" spc="320">
                <a:solidFill>
                  <a:srgbClr val="606060"/>
                </a:solidFill>
                <a:latin typeface="Times New Roman"/>
                <a:cs typeface="Times New Roman"/>
              </a:rPr>
              <a:t>Working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Papers</a:t>
            </a:r>
            <a:r>
              <a:rPr dirty="0" sz="1100" spc="-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70">
                <a:solidFill>
                  <a:srgbClr val="606060"/>
                </a:solidFill>
                <a:latin typeface="Times New Roman"/>
                <a:cs typeface="Times New Roman"/>
              </a:rPr>
              <a:t>.......</a:t>
            </a:r>
            <a:endParaRPr sz="1100">
              <a:latin typeface="Times New Roman"/>
              <a:cs typeface="Times New Roman"/>
            </a:endParaRPr>
          </a:p>
          <a:p>
            <a:pPr algn="just" marL="24765" marR="74930" indent="13970">
              <a:lnSpc>
                <a:spcPct val="165400"/>
              </a:lnSpc>
              <a:spcBef>
                <a:spcPts val="65"/>
              </a:spcBef>
            </a:pPr>
            <a:r>
              <a:rPr dirty="0" sz="1100" spc="170">
                <a:solidFill>
                  <a:srgbClr val="606060"/>
                </a:solidFill>
                <a:latin typeface="Times New Roman"/>
                <a:cs typeface="Times New Roman"/>
              </a:rPr>
              <a:t>Research_ </a:t>
            </a:r>
            <a:r>
              <a:rPr dirty="0" sz="1100" spc="185">
                <a:solidFill>
                  <a:srgbClr val="606060"/>
                </a:solidFill>
                <a:latin typeface="Times New Roman"/>
                <a:cs typeface="Times New Roman"/>
              </a:rPr>
              <a:t>Facilities</a:t>
            </a:r>
            <a:r>
              <a:rPr dirty="0" sz="1100" spc="-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494949"/>
                </a:solidFill>
                <a:latin typeface="Times New Roman"/>
                <a:cs typeface="Times New Roman"/>
              </a:rPr>
              <a:t>..</a:t>
            </a:r>
            <a:r>
              <a:rPr dirty="0" sz="1100" spc="165">
                <a:solidFill>
                  <a:srgbClr val="1D1D1D"/>
                </a:solidFill>
                <a:latin typeface="Times New Roman"/>
                <a:cs typeface="Times New Roman"/>
              </a:rPr>
              <a:t>.</a:t>
            </a:r>
            <a:r>
              <a:rPr dirty="0" sz="1100" spc="165">
                <a:solidFill>
                  <a:srgbClr val="606060"/>
                </a:solidFill>
                <a:latin typeface="Times New Roman"/>
                <a:cs typeface="Times New Roman"/>
              </a:rPr>
              <a:t>. 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409">
                <a:solidFill>
                  <a:srgbClr val="606060"/>
                </a:solidFill>
                <a:latin typeface="Times New Roman"/>
                <a:cs typeface="Times New Roman"/>
              </a:rPr>
              <a:t>CSDE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Library</a:t>
            </a:r>
            <a:r>
              <a:rPr dirty="0" sz="1100" spc="-1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70">
                <a:solidFill>
                  <a:srgbClr val="757575"/>
                </a:solidFill>
                <a:latin typeface="Times New Roman"/>
                <a:cs typeface="Times New Roman"/>
              </a:rPr>
              <a:t>...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35560" marR="42545" indent="-11430">
              <a:lnSpc>
                <a:spcPts val="1060"/>
              </a:lnSpc>
            </a:pPr>
            <a:r>
              <a:rPr dirty="0" sz="1100" spc="400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1100" spc="-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494949"/>
                </a:solidFill>
                <a:latin typeface="Times New Roman"/>
                <a:cs typeface="Times New Roman"/>
              </a:rPr>
              <a:t>ni</a:t>
            </a:r>
            <a:r>
              <a:rPr dirty="0" sz="1100" spc="25">
                <a:solidFill>
                  <a:srgbClr val="757575"/>
                </a:solidFill>
                <a:latin typeface="Times New Roman"/>
                <a:cs typeface="Times New Roman"/>
              </a:rPr>
              <a:t>ve</a:t>
            </a:r>
            <a:r>
              <a:rPr dirty="0" sz="1100" spc="25">
                <a:solidFill>
                  <a:srgbClr val="494949"/>
                </a:solidFill>
                <a:latin typeface="Times New Roman"/>
                <a:cs typeface="Times New Roman"/>
              </a:rPr>
              <a:t>r</a:t>
            </a:r>
            <a:r>
              <a:rPr dirty="0" sz="1100" spc="30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100" spc="195">
                <a:solidFill>
                  <a:srgbClr val="494949"/>
                </a:solidFill>
                <a:latin typeface="Times New Roman"/>
                <a:cs typeface="Times New Roman"/>
              </a:rPr>
              <a:t>sity</a:t>
            </a:r>
            <a:r>
              <a:rPr dirty="0" sz="1100" spc="7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100" spc="330">
                <a:solidFill>
                  <a:srgbClr val="757575"/>
                </a:solidFill>
                <a:latin typeface="Times New Roman"/>
                <a:cs typeface="Times New Roman"/>
              </a:rPr>
              <a:t>Co</a:t>
            </a:r>
            <a:r>
              <a:rPr dirty="0" sz="1100" spc="-1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1100" spc="350">
                <a:solidFill>
                  <a:srgbClr val="757575"/>
                </a:solidFill>
                <a:latin typeface="Times New Roman"/>
                <a:cs typeface="Times New Roman"/>
              </a:rPr>
              <a:t>mp</a:t>
            </a:r>
            <a:r>
              <a:rPr dirty="0" sz="1100" spc="-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757575"/>
                </a:solidFill>
                <a:latin typeface="Times New Roman"/>
                <a:cs typeface="Times New Roman"/>
              </a:rPr>
              <a:t>uti</a:t>
            </a:r>
            <a:r>
              <a:rPr dirty="0" sz="1100" spc="45">
                <a:solidFill>
                  <a:srgbClr val="494949"/>
                </a:solidFill>
                <a:latin typeface="Times New Roman"/>
                <a:cs typeface="Times New Roman"/>
              </a:rPr>
              <a:t>n</a:t>
            </a:r>
            <a:r>
              <a:rPr dirty="0" sz="1100" spc="45">
                <a:solidFill>
                  <a:srgbClr val="606060"/>
                </a:solidFill>
                <a:latin typeface="Times New Roman"/>
                <a:cs typeface="Times New Roman"/>
              </a:rPr>
              <a:t>g</a:t>
            </a:r>
            <a:r>
              <a:rPr dirty="0" sz="1100" spc="45">
                <a:solidFill>
                  <a:srgbClr val="A8AAA1"/>
                </a:solidFill>
                <a:latin typeface="Times New Roman"/>
                <a:cs typeface="Times New Roman"/>
              </a:rPr>
              <a:t>.  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(LocaJ </a:t>
            </a:r>
            <a:r>
              <a:rPr dirty="0" sz="1100" spc="170">
                <a:solidFill>
                  <a:srgbClr val="C3C3C3"/>
                </a:solidFill>
                <a:latin typeface="Times New Roman"/>
                <a:cs typeface="Times New Roman"/>
              </a:rPr>
              <a:t>.</a:t>
            </a:r>
            <a:r>
              <a:rPr dirty="0" sz="1100" spc="170">
                <a:solidFill>
                  <a:srgbClr val="606060"/>
                </a:solidFill>
                <a:latin typeface="Times New Roman"/>
                <a:cs typeface="Times New Roman"/>
              </a:rPr>
              <a:t>Area</a:t>
            </a:r>
            <a:r>
              <a:rPr dirty="0" sz="1100" spc="-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06060"/>
                </a:solidFill>
                <a:latin typeface="Times New Roman"/>
                <a:cs typeface="Times New Roman"/>
              </a:rPr>
              <a:t>Network)</a:t>
            </a:r>
            <a:endParaRPr sz="1100">
              <a:latin typeface="Times New Roman"/>
              <a:cs typeface="Times New Roman"/>
            </a:endParaRPr>
          </a:p>
          <a:p>
            <a:pPr marL="27940" indent="-5080">
              <a:lnSpc>
                <a:spcPct val="100000"/>
              </a:lnSpc>
              <a:spcBef>
                <a:spcPts val="869"/>
              </a:spcBef>
            </a:pP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Professional</a:t>
            </a:r>
            <a:r>
              <a:rPr dirty="0" sz="1100" spc="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85">
                <a:solidFill>
                  <a:srgbClr val="606060"/>
                </a:solidFill>
                <a:latin typeface="Times New Roman"/>
                <a:cs typeface="Times New Roman"/>
              </a:rPr>
              <a:t>Activities</a:t>
            </a:r>
            <a:endParaRPr sz="1100">
              <a:latin typeface="Times New Roman"/>
              <a:cs typeface="Times New Roman"/>
            </a:endParaRPr>
          </a:p>
          <a:p>
            <a:pPr algn="just" marL="13335" marR="99060" indent="14604">
              <a:lnSpc>
                <a:spcPct val="167200"/>
              </a:lnSpc>
              <a:spcBef>
                <a:spcPts val="40"/>
              </a:spcBef>
            </a:pPr>
            <a:r>
              <a:rPr dirty="0" sz="1100" spc="305">
                <a:solidFill>
                  <a:srgbClr val="606060"/>
                </a:solidFill>
                <a:latin typeface="Times New Roman"/>
                <a:cs typeface="Times New Roman"/>
              </a:rPr>
              <a:t>CSDE/Battelle</a:t>
            </a:r>
            <a:r>
              <a:rPr dirty="0" sz="110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06060"/>
                </a:solidFill>
                <a:latin typeface="Times New Roman"/>
                <a:cs typeface="Times New Roman"/>
              </a:rPr>
              <a:t>Semi 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Training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Program.</a:t>
            </a:r>
            <a:r>
              <a:rPr dirty="0" sz="1100" spc="-1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606060"/>
                </a:solidFill>
                <a:latin typeface="Times New Roman"/>
                <a:cs typeface="Times New Roman"/>
              </a:rPr>
              <a:t>....  </a:t>
            </a:r>
            <a:r>
              <a:rPr dirty="0" sz="1050" spc="155" i="1">
                <a:solidFill>
                  <a:srgbClr val="606060"/>
                </a:solidFill>
                <a:latin typeface="Times New Roman"/>
                <a:cs typeface="Times New Roman"/>
              </a:rPr>
              <a:t>DissertcaPions</a:t>
            </a:r>
            <a:r>
              <a:rPr dirty="0" sz="1050" spc="2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85" i="1">
                <a:solidFill>
                  <a:srgbClr val="606060"/>
                </a:solidFill>
                <a:latin typeface="Times New Roman"/>
                <a:cs typeface="Times New Roman"/>
              </a:rPr>
              <a:t>Con,J,plet:</a:t>
            </a:r>
            <a:endParaRPr sz="1050">
              <a:latin typeface="Times New Roman"/>
              <a:cs typeface="Times New Roman"/>
            </a:endParaRPr>
          </a:p>
          <a:p>
            <a:pPr marL="12700" marR="5080" indent="7620">
              <a:lnSpc>
                <a:spcPct val="173600"/>
              </a:lnSpc>
              <a:spcBef>
                <a:spcPts val="55"/>
              </a:spcBef>
              <a:tabLst>
                <a:tab pos="666750" algn="l"/>
              </a:tabLst>
            </a:pPr>
            <a:r>
              <a:rPr dirty="0" sz="1050" spc="-5" i="1">
                <a:solidFill>
                  <a:srgbClr val="494949"/>
                </a:solidFill>
                <a:latin typeface="Times New Roman"/>
                <a:cs typeface="Times New Roman"/>
              </a:rPr>
              <a:t>l'v.fa</a:t>
            </a:r>
            <a:r>
              <a:rPr dirty="0" sz="1050" spc="-15" i="1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-190" i="1">
                <a:solidFill>
                  <a:srgbClr val="494949"/>
                </a:solidFill>
                <a:latin typeface="Times New Roman"/>
                <a:cs typeface="Times New Roman"/>
              </a:rPr>
              <a:t>.&gt;"t</a:t>
            </a:r>
            <a:r>
              <a:rPr dirty="0" sz="1050" spc="-160" i="1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-195" i="1">
                <a:solidFill>
                  <a:srgbClr val="757575"/>
                </a:solidFill>
                <a:latin typeface="Times New Roman"/>
                <a:cs typeface="Times New Roman"/>
              </a:rPr>
              <a:t>er	</a:t>
            </a:r>
            <a:r>
              <a:rPr dirty="0" sz="1050" spc="-180" i="1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1050" spc="195" i="1">
                <a:solidFill>
                  <a:srgbClr val="606060"/>
                </a:solidFill>
                <a:latin typeface="Times New Roman"/>
                <a:cs typeface="Times New Roman"/>
              </a:rPr>
              <a:t>Theses </a:t>
            </a:r>
            <a:r>
              <a:rPr dirty="0" sz="1050" spc="190" i="1">
                <a:solidFill>
                  <a:srgbClr val="606060"/>
                </a:solidFill>
                <a:latin typeface="Times New Roman"/>
                <a:cs typeface="Times New Roman"/>
              </a:rPr>
              <a:t>Co,nple  </a:t>
            </a:r>
            <a:r>
              <a:rPr dirty="0" sz="1050" spc="310" i="1">
                <a:solidFill>
                  <a:srgbClr val="606060"/>
                </a:solidFill>
                <a:latin typeface="Times New Roman"/>
                <a:cs typeface="Times New Roman"/>
              </a:rPr>
              <a:t>Student</a:t>
            </a:r>
            <a:r>
              <a:rPr dirty="0" sz="1050" spc="-9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04" i="1">
                <a:solidFill>
                  <a:srgbClr val="606060"/>
                </a:solidFill>
                <a:latin typeface="Times New Roman"/>
                <a:cs typeface="Times New Roman"/>
              </a:rPr>
              <a:t>PublicaPions </a:t>
            </a:r>
            <a:r>
              <a:rPr dirty="0" sz="1050" spc="365" i="1">
                <a:solidFill>
                  <a:srgbClr val="757575"/>
                </a:solidFill>
                <a:latin typeface="Times New Roman"/>
                <a:cs typeface="Times New Roman"/>
              </a:rPr>
              <a:t>&amp;  </a:t>
            </a:r>
            <a:r>
              <a:rPr dirty="0" sz="1050" spc="300" i="1">
                <a:solidFill>
                  <a:srgbClr val="606060"/>
                </a:solidFill>
                <a:latin typeface="Times New Roman"/>
                <a:cs typeface="Times New Roman"/>
              </a:rPr>
              <a:t>Student </a:t>
            </a:r>
            <a:r>
              <a:rPr dirty="0" sz="1050" spc="185" i="1">
                <a:solidFill>
                  <a:srgbClr val="606060"/>
                </a:solidFill>
                <a:latin typeface="Times New Roman"/>
                <a:cs typeface="Times New Roman"/>
              </a:rPr>
              <a:t>Fellowships </a:t>
            </a:r>
            <a:r>
              <a:rPr dirty="0" sz="1050" spc="235" i="1">
                <a:solidFill>
                  <a:srgbClr val="606060"/>
                </a:solidFill>
                <a:latin typeface="Times New Roman"/>
                <a:cs typeface="Times New Roman"/>
              </a:rPr>
              <a:t>&amp;-  </a:t>
            </a:r>
            <a:r>
              <a:rPr dirty="0" sz="1100" spc="280">
                <a:solidFill>
                  <a:srgbClr val="606060"/>
                </a:solidFill>
                <a:latin typeface="Times New Roman"/>
                <a:cs typeface="Times New Roman"/>
              </a:rPr>
              <a:t>Courses </a:t>
            </a:r>
            <a:r>
              <a:rPr dirty="0" sz="1000" spc="215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100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De1nograp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9246" y="7766768"/>
            <a:ext cx="19411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75">
                <a:solidFill>
                  <a:srgbClr val="606060"/>
                </a:solidFill>
                <a:latin typeface="Times New Roman"/>
                <a:cs typeface="Times New Roman"/>
              </a:rPr>
              <a:t>CSDE</a:t>
            </a:r>
            <a:r>
              <a:rPr dirty="0" sz="1050" spc="-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60">
                <a:solidFill>
                  <a:srgbClr val="494949"/>
                </a:solidFill>
                <a:latin typeface="Times New Roman"/>
                <a:cs typeface="Times New Roman"/>
              </a:rPr>
              <a:t>Alurn1..</a:t>
            </a:r>
            <a:r>
              <a:rPr dirty="0" sz="1050" spc="60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1050" spc="3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List</a:t>
            </a:r>
            <a:r>
              <a:rPr dirty="0" sz="1100" spc="-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70">
                <a:solidFill>
                  <a:srgbClr val="494949"/>
                </a:solidFill>
                <a:latin typeface="Times New Roman"/>
                <a:cs typeface="Times New Roman"/>
              </a:rPr>
              <a:t>....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7600" y="8043962"/>
            <a:ext cx="1961514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Staff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Roster</a:t>
            </a:r>
            <a:r>
              <a:rPr dirty="0" sz="1100" spc="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494949"/>
                </a:solidFill>
                <a:latin typeface="Times New Roman"/>
                <a:cs typeface="Times New Roman"/>
              </a:rPr>
              <a:t>.......</a:t>
            </a:r>
            <a:r>
              <a:rPr dirty="0" sz="1100" spc="190">
                <a:solidFill>
                  <a:srgbClr val="757575"/>
                </a:solidFill>
                <a:latin typeface="Times New Roman"/>
                <a:cs typeface="Times New Roman"/>
              </a:rPr>
              <a:t>....</a:t>
            </a:r>
            <a:r>
              <a:rPr dirty="0" sz="1100" spc="190">
                <a:solidFill>
                  <a:srgbClr val="494949"/>
                </a:solidFill>
                <a:latin typeface="Times New Roman"/>
                <a:cs typeface="Times New Roman"/>
              </a:rPr>
              <a:t>...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2015" y="6953605"/>
            <a:ext cx="2000384" cy="2265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7805" y="847421"/>
            <a:ext cx="7235190" cy="0"/>
          </a:xfrm>
          <a:custGeom>
            <a:avLst/>
            <a:gdLst/>
            <a:ahLst/>
            <a:cxnLst/>
            <a:rect l="l" t="t" r="r" b="b"/>
            <a:pathLst>
              <a:path w="7235190" h="0">
                <a:moveTo>
                  <a:pt x="0" y="0"/>
                </a:moveTo>
                <a:lnTo>
                  <a:pt x="723459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4552" y="9424589"/>
            <a:ext cx="7298055" cy="0"/>
          </a:xfrm>
          <a:custGeom>
            <a:avLst/>
            <a:gdLst/>
            <a:ahLst/>
            <a:cxnLst/>
            <a:rect l="l" t="t" r="r" b="b"/>
            <a:pathLst>
              <a:path w="7298055" h="0">
                <a:moveTo>
                  <a:pt x="0" y="0"/>
                </a:moveTo>
                <a:lnTo>
                  <a:pt x="7297847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38058" y="517047"/>
            <a:ext cx="146748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345">
                <a:solidFill>
                  <a:srgbClr val="6E6E6E"/>
                </a:solidFill>
                <a:latin typeface="Times New Roman"/>
                <a:cs typeface="Times New Roman"/>
              </a:rPr>
              <a:t>1990-92</a:t>
            </a:r>
            <a:r>
              <a:rPr dirty="0" sz="100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165">
                <a:solidFill>
                  <a:srgbClr val="6E6E6E"/>
                </a:solidFill>
                <a:latin typeface="Times New Roman"/>
                <a:cs typeface="Times New Roman"/>
              </a:rPr>
              <a:t>RE.PORT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5218" y="1332350"/>
            <a:ext cx="207137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290" b="1">
                <a:solidFill>
                  <a:srgbClr val="6E6E6E"/>
                </a:solidFill>
                <a:latin typeface="Times New Roman"/>
                <a:cs typeface="Times New Roman"/>
              </a:rPr>
              <a:t>RESEARC:E-3:</a:t>
            </a:r>
            <a:r>
              <a:rPr dirty="0" sz="1500" spc="27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u="heavy" sz="1500" spc="500" b="1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Times New Roman"/>
                <a:cs typeface="Times New Roman"/>
              </a:rPr>
              <a:t>F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199" y="1330810"/>
            <a:ext cx="5045075" cy="5195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dirty="0" sz="1450" spc="475" b="1">
                <a:solidFill>
                  <a:srgbClr val="6E6E6E"/>
                </a:solidFill>
                <a:latin typeface="Arial"/>
                <a:cs typeface="Arial"/>
              </a:rPr>
              <a:t>-VVOR.KING</a:t>
            </a:r>
            <a:r>
              <a:rPr dirty="0" sz="1450" spc="235" b="1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1450" spc="665" b="1">
                <a:solidFill>
                  <a:srgbClr val="6E6E6E"/>
                </a:solidFill>
                <a:latin typeface="Arial"/>
                <a:cs typeface="Arial"/>
              </a:rPr>
              <a:t>PAPERS</a:t>
            </a:r>
            <a:endParaRPr sz="1450">
              <a:latin typeface="Arial"/>
              <a:cs typeface="Arial"/>
            </a:endParaRPr>
          </a:p>
          <a:p>
            <a:pPr marL="51435" marR="5080" indent="13970">
              <a:lnSpc>
                <a:spcPct val="94100"/>
              </a:lnSpc>
              <a:spcBef>
                <a:spcPts val="935"/>
              </a:spcBef>
              <a:tabLst>
                <a:tab pos="2304415" algn="l"/>
              </a:tabLst>
            </a:pPr>
            <a:r>
              <a:rPr dirty="0" sz="1100" spc="250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collaboration.</a:t>
            </a:r>
            <a:r>
              <a:rPr dirty="0" sz="1050" spc="-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vvit:h</a:t>
            </a:r>
            <a:r>
              <a:rPr dirty="0" sz="1050" spc="1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595959"/>
                </a:solidFill>
                <a:latin typeface="Times New Roman"/>
                <a:cs typeface="Times New Roman"/>
              </a:rPr>
              <a:t>the	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Battelle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Health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-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Population. 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R.esearch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Center,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dirty="0" sz="105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Center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for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Studies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Demography  </a:t>
            </a:r>
            <a:r>
              <a:rPr dirty="0" sz="1050" spc="325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dirty="0" sz="105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Ecology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595959"/>
                </a:solidFill>
                <a:latin typeface="Times New Roman"/>
                <a:cs typeface="Times New Roman"/>
              </a:rPr>
              <a:t>began</a:t>
            </a:r>
            <a:r>
              <a:rPr dirty="0" sz="1050" spc="1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working</a:t>
            </a:r>
            <a:r>
              <a:rPr dirty="0" sz="10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papers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series</a:t>
            </a:r>
            <a:r>
              <a:rPr dirty="0" sz="1050" spc="-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Arial"/>
                <a:cs typeface="Arial"/>
              </a:rPr>
              <a:t>in</a:t>
            </a:r>
            <a:r>
              <a:rPr dirty="0" sz="1050" spc="355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1100" spc="345">
                <a:solidFill>
                  <a:srgbClr val="6E6E6E"/>
                </a:solidFill>
                <a:latin typeface="Times New Roman"/>
                <a:cs typeface="Times New Roman"/>
              </a:rPr>
              <a:t>1991.</a:t>
            </a:r>
            <a:r>
              <a:rPr dirty="0" sz="1100" spc="-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05">
                <a:solidFill>
                  <a:srgbClr val="6E6E6E"/>
                </a:solidFill>
                <a:latin typeface="Times New Roman"/>
                <a:cs typeface="Times New Roman"/>
              </a:rPr>
              <a:t>To 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receive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copy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working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paper,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addL·ess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inquiries 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t:o: 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Publications,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Center </a:t>
            </a:r>
            <a:r>
              <a:rPr dirty="0" sz="1050" spc="290">
                <a:solidFill>
                  <a:srgbClr val="595959"/>
                </a:solidFill>
                <a:latin typeface="Times New Roman"/>
                <a:cs typeface="Times New Roman"/>
              </a:rPr>
              <a:t>for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Studies </a:t>
            </a:r>
            <a:r>
              <a:rPr dirty="0" sz="1050" spc="260">
                <a:solidFill>
                  <a:srgbClr val="6E6E6E"/>
                </a:solidFill>
                <a:latin typeface="Arial"/>
                <a:cs typeface="Arial"/>
              </a:rPr>
              <a:t>in 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Demography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and 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Ecology,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Deparo:nent:</a:t>
            </a:r>
            <a:r>
              <a:rPr dirty="0" sz="1050" spc="-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ofS</a:t>
            </a:r>
            <a:r>
              <a:rPr dirty="0" sz="1050" spc="-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cio</a:t>
            </a:r>
            <a:r>
              <a:rPr dirty="0" sz="1050" spc="240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gy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09">
                <a:solidFill>
                  <a:srgbClr val="6E6E6E"/>
                </a:solidFill>
                <a:latin typeface="Times New Roman"/>
                <a:cs typeface="Times New Roman"/>
              </a:rPr>
              <a:t>DK-40,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University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  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Washi.J.,gton..,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Seattle,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Washington </a:t>
            </a:r>
            <a:r>
              <a:rPr dirty="0" sz="1100" spc="350">
                <a:solidFill>
                  <a:srgbClr val="6E6E6E"/>
                </a:solidFill>
                <a:latin typeface="Times New Roman"/>
                <a:cs typeface="Times New Roman"/>
              </a:rPr>
              <a:t>98195.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Current: 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working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papers</a:t>
            </a:r>
            <a:r>
              <a:rPr dirty="0" sz="1050" spc="-9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available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are:</a:t>
            </a:r>
            <a:endParaRPr sz="1050">
              <a:latin typeface="Times New Roman"/>
              <a:cs typeface="Times New Roman"/>
            </a:endParaRPr>
          </a:p>
          <a:p>
            <a:pPr marL="58419" marR="247015" indent="-3810">
              <a:lnSpc>
                <a:spcPts val="1250"/>
              </a:lnSpc>
              <a:spcBef>
                <a:spcPts val="595"/>
              </a:spcBef>
              <a:tabLst>
                <a:tab pos="1095375" algn="l"/>
              </a:tabLst>
            </a:pPr>
            <a:r>
              <a:rPr dirty="0" sz="1000" spc="250">
                <a:solidFill>
                  <a:srgbClr val="6E6E6E"/>
                </a:solidFill>
                <a:latin typeface="Arial"/>
                <a:cs typeface="Arial"/>
              </a:rPr>
              <a:t>1.</a:t>
            </a:r>
            <a:r>
              <a:rPr dirty="0" sz="1000" spc="18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'&lt;Effects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Divorce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Social</a:t>
            </a:r>
            <a:r>
              <a:rPr dirty="0" sz="105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M.obility,,,</a:t>
            </a:r>
            <a:r>
              <a:rPr dirty="0" sz="1050" spc="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Timothy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J. </a:t>
            </a:r>
            <a:r>
              <a:rPr dirty="0" sz="1050" spc="229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Biblarz</a:t>
            </a:r>
            <a:r>
              <a:rPr dirty="0" sz="1050" spc="1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-10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-100">
                <a:solidFill>
                  <a:srgbClr val="A0A0A0"/>
                </a:solidFill>
                <a:latin typeface="Times New Roman"/>
                <a:cs typeface="Times New Roman"/>
              </a:rPr>
              <a:t>.	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Adrian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E.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Raftery.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April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425">
                <a:solidFill>
                  <a:srgbClr val="595959"/>
                </a:solidFill>
                <a:latin typeface="Times New Roman"/>
                <a:cs typeface="Times New Roman"/>
              </a:rPr>
              <a:t>1991</a:t>
            </a:r>
            <a:r>
              <a:rPr dirty="0" sz="1100" spc="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 spc="375">
                <a:solidFill>
                  <a:srgbClr val="6E6E6E"/>
                </a:solidFill>
                <a:latin typeface="Times New Roman"/>
                <a:cs typeface="Times New Roman"/>
              </a:rPr>
              <a:t>(40</a:t>
            </a:r>
            <a:r>
              <a:rPr dirty="0" sz="1100" spc="-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p.).</a:t>
            </a:r>
            <a:endParaRPr sz="1050">
              <a:latin typeface="Times New Roman"/>
              <a:cs typeface="Times New Roman"/>
            </a:endParaRPr>
          </a:p>
          <a:p>
            <a:pPr marL="52069" marR="158115" indent="-40005">
              <a:lnSpc>
                <a:spcPct val="94600"/>
              </a:lnSpc>
              <a:spcBef>
                <a:spcPts val="515"/>
              </a:spcBef>
            </a:pPr>
            <a:r>
              <a:rPr dirty="0" sz="1050" spc="375">
                <a:solidFill>
                  <a:srgbClr val="6E6E6E"/>
                </a:solidFill>
                <a:latin typeface="Times New Roman"/>
                <a:cs typeface="Times New Roman"/>
              </a:rPr>
              <a:t>2 </a:t>
            </a:r>
            <a:r>
              <a:rPr dirty="0" sz="1050" spc="185">
                <a:solidFill>
                  <a:srgbClr val="1D1D1D"/>
                </a:solidFill>
                <a:latin typeface="Times New Roman"/>
                <a:cs typeface="Times New Roman"/>
              </a:rPr>
              <a:t>.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«Effects 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15">
                <a:solidFill>
                  <a:srgbClr val="C3C3C1"/>
                </a:solidFill>
                <a:latin typeface="Times New Roman"/>
                <a:cs typeface="Times New Roman"/>
              </a:rPr>
              <a:t>-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f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Atti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tud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es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Teenage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PremaritalPr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eg</a:t>
            </a:r>
            <a:r>
              <a:rPr dirty="0" sz="1050" spc="295">
                <a:solidFill>
                  <a:srgbClr val="A0A0A0"/>
                </a:solidFill>
                <a:latin typeface="Times New Roman"/>
                <a:cs typeface="Times New Roman"/>
              </a:rPr>
              <a:t>­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nancy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Its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Resolution,"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Robert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Plonuck.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November  </a:t>
            </a:r>
            <a:r>
              <a:rPr dirty="0" sz="1100" spc="405">
                <a:solidFill>
                  <a:srgbClr val="6E6E6E"/>
                </a:solidFill>
                <a:latin typeface="Times New Roman"/>
                <a:cs typeface="Times New Roman"/>
              </a:rPr>
              <a:t>1991</a:t>
            </a:r>
            <a:r>
              <a:rPr dirty="0" sz="1100" spc="-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360">
                <a:solidFill>
                  <a:srgbClr val="6E6E6E"/>
                </a:solidFill>
                <a:latin typeface="Times New Roman"/>
                <a:cs typeface="Times New Roman"/>
              </a:rPr>
              <a:t>(54</a:t>
            </a:r>
            <a:r>
              <a:rPr dirty="0" sz="110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270">
                <a:solidFill>
                  <a:srgbClr val="595959"/>
                </a:solidFill>
                <a:latin typeface="Arial"/>
                <a:cs typeface="Arial"/>
              </a:rPr>
              <a:t>p.).</a:t>
            </a:r>
            <a:endParaRPr sz="1000">
              <a:latin typeface="Arial"/>
              <a:cs typeface="Arial"/>
            </a:endParaRPr>
          </a:p>
          <a:p>
            <a:pPr marL="46990" marR="158750" indent="8255">
              <a:lnSpc>
                <a:spcPct val="94400"/>
              </a:lnSpc>
              <a:spcBef>
                <a:spcPts val="605"/>
              </a:spcBef>
              <a:buAutoNum type="arabicPeriod" startAt="3"/>
              <a:tabLst>
                <a:tab pos="287020" algn="l"/>
              </a:tabLst>
            </a:pP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«National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Sample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S'l.uvey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orFertility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Contracep</a:t>
            </a:r>
            <a:r>
              <a:rPr dirty="0" sz="1050" spc="310">
                <a:solidFill>
                  <a:srgbClr val="A0A0A0"/>
                </a:solidFill>
                <a:latin typeface="Times New Roman"/>
                <a:cs typeface="Times New Roman"/>
              </a:rPr>
              <a:t>­ </a:t>
            </a:r>
            <a:r>
              <a:rPr dirty="0" sz="1050" spc="3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tion: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Technical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Docuinen.ts,,,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Scace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Family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Planning 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Commission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Chi.J.'la, 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translated </a:t>
            </a:r>
            <a:r>
              <a:rPr dirty="0" sz="1050" spc="330">
                <a:solidFill>
                  <a:srgbClr val="595959"/>
                </a:solidFill>
                <a:latin typeface="Times New Roman"/>
                <a:cs typeface="Times New Roman"/>
              </a:rPr>
              <a:t>by</a:t>
            </a:r>
            <a:r>
              <a:rPr dirty="0" sz="1050" spc="-9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-W-tlliarn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Lavely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and  </a:t>
            </a:r>
            <a:r>
              <a:rPr dirty="0" sz="1050" spc="380">
                <a:solidFill>
                  <a:srgbClr val="6E6E6E"/>
                </a:solidFill>
                <a:latin typeface="Times New Roman"/>
                <a:cs typeface="Times New Roman"/>
              </a:rPr>
              <a:t>Ning</a:t>
            </a:r>
            <a:r>
              <a:rPr dirty="0" sz="1050" spc="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6E6E6E"/>
                </a:solidFill>
                <a:latin typeface="Times New Roman"/>
                <a:cs typeface="Times New Roman"/>
              </a:rPr>
              <a:t>Gu.</a:t>
            </a:r>
            <a:r>
              <a:rPr dirty="0" sz="105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August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425">
                <a:solidFill>
                  <a:srgbClr val="6E6E6E"/>
                </a:solidFill>
                <a:latin typeface="Times New Roman"/>
                <a:cs typeface="Times New Roman"/>
              </a:rPr>
              <a:t>1991</a:t>
            </a:r>
            <a:r>
              <a:rPr dirty="0" sz="1100" spc="-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(47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p.).</a:t>
            </a:r>
            <a:endParaRPr sz="1050">
              <a:latin typeface="Times New Roman"/>
              <a:cs typeface="Times New Roman"/>
            </a:endParaRPr>
          </a:p>
          <a:p>
            <a:pPr marL="47625" marR="399415" indent="-4445">
              <a:lnSpc>
                <a:spcPct val="92500"/>
              </a:lnSpc>
              <a:spcBef>
                <a:spcPts val="635"/>
              </a:spcBef>
              <a:buAutoNum type="arabicPeriod" startAt="3"/>
              <a:tabLst>
                <a:tab pos="281940" algn="l"/>
              </a:tabLst>
            </a:pP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"Bayesian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6E6E6E"/>
                </a:solidFill>
                <a:latin typeface="Times New Roman"/>
                <a:cs typeface="Times New Roman"/>
              </a:rPr>
              <a:t>Model</a:t>
            </a:r>
            <a:r>
              <a:rPr dirty="0" sz="1050" spc="-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Selection.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3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Gibbs</a:t>
            </a: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Sampling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235">
                <a:solidFill>
                  <a:srgbClr val="595959"/>
                </a:solidFill>
                <a:latin typeface="Times New Roman"/>
                <a:cs typeface="Times New Roman"/>
              </a:rPr>
              <a:t>in </a:t>
            </a:r>
            <a:r>
              <a:rPr dirty="0" sz="1000" spc="2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Covariance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Models,"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Adxian </a:t>
            </a:r>
            <a:r>
              <a:rPr dirty="0" sz="1050" spc="160">
                <a:solidFill>
                  <a:srgbClr val="595959"/>
                </a:solidFill>
                <a:latin typeface="Times New Roman"/>
                <a:cs typeface="Times New Roman"/>
              </a:rPr>
              <a:t>Ra.fte1y.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August: </a:t>
            </a:r>
            <a:r>
              <a:rPr dirty="0" sz="1100" spc="425">
                <a:solidFill>
                  <a:srgbClr val="595959"/>
                </a:solidFill>
                <a:latin typeface="Times New Roman"/>
                <a:cs typeface="Times New Roman"/>
              </a:rPr>
              <a:t>1991 </a:t>
            </a:r>
            <a:r>
              <a:rPr dirty="0" sz="1100" spc="4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375">
                <a:solidFill>
                  <a:srgbClr val="6E6E6E"/>
                </a:solidFill>
                <a:latin typeface="Times New Roman"/>
                <a:cs typeface="Times New Roman"/>
              </a:rPr>
              <a:t>(20</a:t>
            </a:r>
            <a:r>
              <a:rPr dirty="0" sz="1100" spc="-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595959"/>
                </a:solidFill>
                <a:latin typeface="Times New Roman"/>
                <a:cs typeface="Times New Roman"/>
              </a:rPr>
              <a:t>p.).</a:t>
            </a:r>
            <a:endParaRPr sz="1100">
              <a:latin typeface="Times New Roman"/>
              <a:cs typeface="Times New Roman"/>
            </a:endParaRPr>
          </a:p>
          <a:p>
            <a:pPr marL="43180" marR="193040" indent="3175">
              <a:lnSpc>
                <a:spcPts val="1180"/>
              </a:lnSpc>
              <a:spcBef>
                <a:spcPts val="645"/>
              </a:spcBef>
              <a:buClr>
                <a:srgbClr val="595959"/>
              </a:buClr>
              <a:buAutoNum type="arabicPeriod" startAt="3"/>
              <a:tabLst>
                <a:tab pos="274320" algn="l"/>
              </a:tabLst>
            </a:pP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"Ethnic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95959"/>
                </a:solidFill>
                <a:latin typeface="Times New Roman"/>
                <a:cs typeface="Times New Roman"/>
              </a:rPr>
              <a:t>Blending</a:t>
            </a:r>
            <a:r>
              <a:rPr dirty="0" sz="1050" spc="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Historical</a:t>
            </a:r>
            <a:r>
              <a:rPr dirty="0" sz="1050" spc="1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Perspective,,,</a:t>
            </a:r>
            <a:r>
              <a:rPr dirty="0" sz="10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Ch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ar</a:t>
            </a:r>
            <a:r>
              <a:rPr dirty="0" sz="1050" spc="215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es  </a:t>
            </a:r>
            <a:r>
              <a:rPr dirty="0" sz="1050" spc="455">
                <a:solidFill>
                  <a:srgbClr val="6E6E6E"/>
                </a:solidFill>
                <a:latin typeface="Times New Roman"/>
                <a:cs typeface="Times New Roman"/>
              </a:rPr>
              <a:t>H</a:t>
            </a:r>
            <a:r>
              <a:rPr dirty="0" sz="1050" spc="-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ixsclun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6E6E6E"/>
                </a:solidFill>
                <a:latin typeface="Times New Roman"/>
                <a:cs typeface="Times New Roman"/>
              </a:rPr>
              <a:t>a.n</a:t>
            </a:r>
            <a:r>
              <a:rPr dirty="0" sz="1050" spc="15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r>
              <a:rPr dirty="0" sz="1050" spc="6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August:</a:t>
            </a:r>
            <a:r>
              <a:rPr dirty="0" sz="1050" spc="-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405">
                <a:solidFill>
                  <a:srgbClr val="595959"/>
                </a:solidFill>
                <a:latin typeface="Times New Roman"/>
                <a:cs typeface="Times New Roman"/>
              </a:rPr>
              <a:t>1991</a:t>
            </a:r>
            <a:r>
              <a:rPr dirty="0" sz="1100" spc="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6E6E6E"/>
                </a:solidFill>
                <a:latin typeface="Times New Roman"/>
                <a:cs typeface="Times New Roman"/>
              </a:rPr>
              <a:t>(33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95959"/>
                </a:solidFill>
                <a:latin typeface="Times New Roman"/>
                <a:cs typeface="Times New Roman"/>
              </a:rPr>
              <a:t>p.).</a:t>
            </a:r>
            <a:endParaRPr sz="1050">
              <a:latin typeface="Times New Roman"/>
              <a:cs typeface="Times New Roman"/>
            </a:endParaRPr>
          </a:p>
          <a:p>
            <a:pPr marL="34290" marR="354330" indent="4445">
              <a:lnSpc>
                <a:spcPct val="94800"/>
              </a:lnSpc>
              <a:spcBef>
                <a:spcPts val="590"/>
              </a:spcBef>
              <a:buAutoNum type="arabicPeriod" startAt="3"/>
              <a:tabLst>
                <a:tab pos="274320" algn="l"/>
              </a:tabLst>
            </a:pP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"Decenninant:s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Contraceptive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Use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595959"/>
                </a:solidFill>
                <a:latin typeface="Times New Roman"/>
                <a:cs typeface="Times New Roman"/>
              </a:rPr>
              <a:t>Method </a:t>
            </a:r>
            <a:r>
              <a:rPr dirty="0" sz="1050" spc="4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Choice</a:t>
            </a:r>
            <a:r>
              <a:rPr dirty="0" sz="1050" spc="-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55">
                <a:solidFill>
                  <a:srgbClr val="6E6E6E"/>
                </a:solidFill>
                <a:latin typeface="Times New Roman"/>
                <a:cs typeface="Times New Roman"/>
              </a:rPr>
              <a:t>Among</a:t>
            </a:r>
            <a:r>
              <a:rPr dirty="0" sz="105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Single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40">
                <a:solidFill>
                  <a:srgbClr val="6E6E6E"/>
                </a:solidFill>
                <a:latin typeface="Times New Roman"/>
                <a:cs typeface="Times New Roman"/>
              </a:rPr>
              <a:t>Women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1050" spc="2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595959"/>
                </a:solidFill>
                <a:latin typeface="Times New Roman"/>
                <a:cs typeface="Times New Roman"/>
              </a:rPr>
              <a:t>t:he</a:t>
            </a:r>
            <a:r>
              <a:rPr dirty="0" sz="1050" spc="9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Ul'lit:ed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States,»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95959"/>
                </a:solidFill>
                <a:latin typeface="Times New Roman"/>
                <a:cs typeface="Times New Roman"/>
              </a:rPr>
              <a:t>Koray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Tanfer, </a:t>
            </a: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Lisa 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Cubbi.t'"ls,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Karin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L.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Brewster,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3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95959"/>
                </a:solidFill>
                <a:latin typeface="Times New Roman"/>
                <a:cs typeface="Times New Roman"/>
              </a:rPr>
              <a:t>Jeannette</a:t>
            </a:r>
            <a:r>
              <a:rPr dirty="0" sz="1050" spc="10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50" spc="125" b="1">
                <a:solidFill>
                  <a:srgbClr val="595959"/>
                </a:solidFill>
                <a:latin typeface="Arial"/>
                <a:cs typeface="Arial"/>
              </a:rPr>
              <a:t>J</a:t>
            </a:r>
            <a:r>
              <a:rPr dirty="0" sz="1150" spc="125" b="1">
                <a:solidFill>
                  <a:srgbClr val="2D2D2D"/>
                </a:solidFill>
                <a:latin typeface="Arial"/>
                <a:cs typeface="Arial"/>
              </a:rPr>
              <a:t>.</a:t>
            </a:r>
            <a:r>
              <a:rPr dirty="0" sz="1150" spc="-95" b="1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Schoorl.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March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395">
                <a:solidFill>
                  <a:srgbClr val="6E6E6E"/>
                </a:solidFill>
                <a:latin typeface="Times New Roman"/>
                <a:cs typeface="Times New Roman"/>
              </a:rPr>
              <a:t>1990</a:t>
            </a:r>
            <a:r>
              <a:rPr dirty="0" sz="110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595959"/>
                </a:solidFill>
                <a:latin typeface="Times New Roman"/>
                <a:cs typeface="Times New Roman"/>
              </a:rPr>
              <a:t>(42</a:t>
            </a:r>
            <a:r>
              <a:rPr dirty="0" sz="1050" spc="1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p.).</a:t>
            </a:r>
            <a:endParaRPr sz="1050">
              <a:latin typeface="Times New Roman"/>
              <a:cs typeface="Times New Roman"/>
            </a:endParaRPr>
          </a:p>
          <a:p>
            <a:pPr marL="32384" marR="41275" indent="-635">
              <a:lnSpc>
                <a:spcPts val="1250"/>
              </a:lnSpc>
              <a:spcBef>
                <a:spcPts val="520"/>
              </a:spcBef>
              <a:buAutoNum type="arabicPeriod" startAt="3"/>
              <a:tabLst>
                <a:tab pos="271145" algn="l"/>
              </a:tabLst>
            </a:pP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«Joint: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6E6E6E"/>
                </a:solidFill>
                <a:latin typeface="Times New Roman"/>
                <a:cs typeface="Times New Roman"/>
              </a:rPr>
              <a:t>Model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ofCo.ritracept:ive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Choice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andF</a:t>
            </a:r>
            <a:r>
              <a:rPr dirty="0" sz="1050" spc="290">
                <a:solidFill>
                  <a:srgbClr val="424242"/>
                </a:solidFill>
                <a:latin typeface="Times New Roman"/>
                <a:cs typeface="Times New Roman"/>
              </a:rPr>
              <a:t>r</a:t>
            </a:r>
            <a:r>
              <a:rPr dirty="0" sz="1050" spc="30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equency 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Intercourse:</a:t>
            </a:r>
            <a:r>
              <a:rPr dirty="0" sz="1050" spc="9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Imp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424242"/>
                </a:solidFill>
                <a:latin typeface="Times New Roman"/>
                <a:cs typeface="Times New Roman"/>
              </a:rPr>
              <a:t>li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cations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95959"/>
                </a:solidFill>
                <a:latin typeface="Times New Roman"/>
                <a:cs typeface="Times New Roman"/>
              </a:rPr>
              <a:t>£or</a:t>
            </a:r>
            <a:r>
              <a:rPr dirty="0" sz="1050" spc="-1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Estin'l</a:t>
            </a:r>
            <a:r>
              <a:rPr dirty="0" sz="1050" spc="105">
                <a:solidFill>
                  <a:srgbClr val="C3C3C1"/>
                </a:solidFill>
                <a:latin typeface="Times New Roman"/>
                <a:cs typeface="Times New Roman"/>
              </a:rPr>
              <a:t>.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at:es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of'Co</a:t>
            </a:r>
            <a:r>
              <a:rPr dirty="0" sz="1050" spc="254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ntracep­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572" y="6490136"/>
            <a:ext cx="4893310" cy="179451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64135" marR="104775" indent="3175">
              <a:lnSpc>
                <a:spcPts val="1180"/>
              </a:lnSpc>
              <a:spcBef>
                <a:spcPts val="210"/>
              </a:spcBef>
              <a:tabLst>
                <a:tab pos="1656080" algn="l"/>
              </a:tabLst>
            </a:pPr>
            <a:r>
              <a:rPr dirty="0" sz="1050" spc="229">
                <a:solidFill>
                  <a:srgbClr val="595959"/>
                </a:solidFill>
                <a:latin typeface="Times New Roman"/>
                <a:cs typeface="Times New Roman"/>
              </a:rPr>
              <a:t>tive</a:t>
            </a:r>
            <a:r>
              <a:rPr dirty="0" sz="1050" spc="1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Use</a:t>
            </a:r>
            <a:r>
              <a:rPr dirty="0" sz="1050" spc="155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F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ailure»,	</a:t>
            </a:r>
            <a:r>
              <a:rPr dirty="0" sz="1050" spc="300">
                <a:solidFill>
                  <a:srgbClr val="595959"/>
                </a:solidFill>
                <a:latin typeface="Times New Roman"/>
                <a:cs typeface="Times New Roman"/>
              </a:rPr>
              <a:t>Daniel</a:t>
            </a:r>
            <a:r>
              <a:rPr dirty="0" sz="1050" spc="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595959"/>
                </a:solidFill>
                <a:latin typeface="Times New Roman"/>
                <a:cs typeface="Times New Roman"/>
              </a:rPr>
              <a:t>H.</a:t>
            </a:r>
            <a:r>
              <a:rPr dirty="0" sz="1050" spc="40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95959"/>
                </a:solidFill>
                <a:latin typeface="Times New Roman"/>
                <a:cs typeface="Times New Roman"/>
              </a:rPr>
              <a:t>Klepinger</a:t>
            </a:r>
            <a:r>
              <a:rPr dirty="0" sz="1050" spc="1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William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R. 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Grady.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595959"/>
                </a:solidFill>
                <a:latin typeface="Times New Roman"/>
                <a:cs typeface="Times New Roman"/>
              </a:rPr>
              <a:t>March</a:t>
            </a:r>
            <a:r>
              <a:rPr dirty="0" sz="1050" spc="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 spc="425">
                <a:solidFill>
                  <a:srgbClr val="6E6E6E"/>
                </a:solidFill>
                <a:latin typeface="Times New Roman"/>
                <a:cs typeface="Times New Roman"/>
              </a:rPr>
              <a:t>1991</a:t>
            </a:r>
            <a:r>
              <a:rPr dirty="0" sz="1100" spc="-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595959"/>
                </a:solidFill>
                <a:latin typeface="Times New Roman"/>
                <a:cs typeface="Times New Roman"/>
              </a:rPr>
              <a:t>(37</a:t>
            </a:r>
            <a:r>
              <a:rPr dirty="0" sz="1050" spc="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p.).</a:t>
            </a:r>
            <a:endParaRPr sz="1050">
              <a:latin typeface="Times New Roman"/>
              <a:cs typeface="Times New Roman"/>
            </a:endParaRPr>
          </a:p>
          <a:p>
            <a:pPr marL="52069" marR="81280" indent="-40005">
              <a:lnSpc>
                <a:spcPts val="1180"/>
              </a:lnSpc>
              <a:spcBef>
                <a:spcPts val="695"/>
              </a:spcBef>
            </a:pPr>
            <a:r>
              <a:rPr dirty="0" sz="1050" spc="420">
                <a:solidFill>
                  <a:srgbClr val="6E6E6E"/>
                </a:solidFill>
                <a:latin typeface="Times New Roman"/>
                <a:cs typeface="Times New Roman"/>
              </a:rPr>
              <a:t>8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1D1D1D"/>
                </a:solidFill>
                <a:latin typeface="Times New Roman"/>
                <a:cs typeface="Times New Roman"/>
              </a:rPr>
              <a:t>.</a:t>
            </a:r>
            <a:r>
              <a:rPr dirty="0" sz="1050" spc="65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"Abortion.</a:t>
            </a:r>
            <a:r>
              <a:rPr dirty="0" sz="1050" spc="-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Attitudes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20">
                <a:solidFill>
                  <a:srgbClr val="595959"/>
                </a:solidFill>
                <a:latin typeface="Times New Roman"/>
                <a:cs typeface="Times New Roman"/>
              </a:rPr>
              <a:t>Among</a:t>
            </a:r>
            <a:r>
              <a:rPr dirty="0" sz="1050" spc="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70">
                <a:solidFill>
                  <a:srgbClr val="6E6E6E"/>
                </a:solidFill>
                <a:latin typeface="Times New Roman"/>
                <a:cs typeface="Times New Roman"/>
              </a:rPr>
              <a:t>Young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Single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Women.: 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Antecedents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 Correlates,»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I&lt;oray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595959"/>
                </a:solidFill>
                <a:latin typeface="Times New Roman"/>
                <a:cs typeface="Times New Roman"/>
              </a:rPr>
              <a:t>Tan.fer</a:t>
            </a:r>
            <a:r>
              <a:rPr dirty="0" sz="1050" spc="1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  <a:p>
            <a:pPr marL="57150">
              <a:lnSpc>
                <a:spcPts val="1175"/>
              </a:lnSpc>
            </a:pP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To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w</a:t>
            </a:r>
            <a:r>
              <a:rPr dirty="0" sz="1050" spc="165">
                <a:solidFill>
                  <a:srgbClr val="C3C3C1"/>
                </a:solidFill>
                <a:latin typeface="Times New Roman"/>
                <a:cs typeface="Times New Roman"/>
              </a:rPr>
              <a:t>.</a:t>
            </a:r>
            <a:r>
              <a:rPr dirty="0" sz="1050" spc="165">
                <a:solidFill>
                  <a:srgbClr val="595959"/>
                </a:solidFill>
                <a:latin typeface="Times New Roman"/>
                <a:cs typeface="Times New Roman"/>
              </a:rPr>
              <a:t>nsand </a:t>
            </a:r>
            <a:r>
              <a:rPr dirty="0" sz="1050" spc="285">
                <a:solidFill>
                  <a:srgbClr val="595959"/>
                </a:solidFill>
                <a:latin typeface="Times New Roman"/>
                <a:cs typeface="Times New Roman"/>
              </a:rPr>
              <a:t>P </a:t>
            </a:r>
            <a:r>
              <a:rPr dirty="0" sz="1050" spc="25">
                <a:solidFill>
                  <a:srgbClr val="595959"/>
                </a:solidFill>
                <a:latin typeface="Times New Roman"/>
                <a:cs typeface="Times New Roman"/>
              </a:rPr>
              <a:t>r:ic </a:t>
            </a:r>
            <a:r>
              <a:rPr dirty="0" sz="1050" spc="35">
                <a:solidFill>
                  <a:srgbClr val="595959"/>
                </a:solidFill>
                <a:latin typeface="Times New Roman"/>
                <a:cs typeface="Times New Roman"/>
              </a:rPr>
              <a:t>e </a:t>
            </a:r>
            <a:r>
              <a:rPr dirty="0" sz="1050" spc="-60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1050" spc="-60">
                <a:solidFill>
                  <a:srgbClr val="6E6E6E"/>
                </a:solidFill>
                <a:latin typeface="Times New Roman"/>
                <a:cs typeface="Times New Roman"/>
              </a:rPr>
              <a:t>Sp 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r 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tl 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n </a:t>
            </a:r>
            <a:r>
              <a:rPr dirty="0" sz="1050" spc="20">
                <a:solidFill>
                  <a:srgbClr val="424242"/>
                </a:solidFill>
                <a:latin typeface="Times New Roman"/>
                <a:cs typeface="Times New Roman"/>
              </a:rPr>
              <a:t>.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February </a:t>
            </a:r>
            <a:r>
              <a:rPr dirty="0" sz="1100" spc="385">
                <a:solidFill>
                  <a:srgbClr val="6E6E6E"/>
                </a:solidFill>
                <a:latin typeface="Times New Roman"/>
                <a:cs typeface="Times New Roman"/>
              </a:rPr>
              <a:t>1992</a:t>
            </a:r>
            <a:r>
              <a:rPr dirty="0" sz="1100" spc="-1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595959"/>
                </a:solidFill>
                <a:latin typeface="Times New Roman"/>
                <a:cs typeface="Times New Roman"/>
              </a:rPr>
              <a:t>(37 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p.).</a:t>
            </a:r>
            <a:endParaRPr sz="1050">
              <a:latin typeface="Times New Roman"/>
              <a:cs typeface="Times New Roman"/>
            </a:endParaRPr>
          </a:p>
          <a:p>
            <a:pPr marL="52705" marR="69850" indent="2540">
              <a:lnSpc>
                <a:spcPct val="94300"/>
              </a:lnSpc>
              <a:spcBef>
                <a:spcPts val="565"/>
              </a:spcBef>
              <a:buClr>
                <a:srgbClr val="6E6E6E"/>
              </a:buClr>
              <a:buSzPct val="104761"/>
              <a:buAutoNum type="arabicPeriod" startAt="9"/>
              <a:tabLst>
                <a:tab pos="290195" algn="l"/>
              </a:tabLst>
            </a:pP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"Det:errninants </a:t>
            </a:r>
            <a:r>
              <a:rPr dirty="0" sz="1050" spc="300">
                <a:solidFill>
                  <a:srgbClr val="595959"/>
                </a:solidFill>
                <a:latin typeface="Times New Roman"/>
                <a:cs typeface="Times New Roman"/>
              </a:rPr>
              <a:t>and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Effects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300">
                <a:solidFill>
                  <a:srgbClr val="595959"/>
                </a:solidFill>
                <a:latin typeface="Times New Roman"/>
                <a:cs typeface="Times New Roman"/>
              </a:rPr>
              <a:t>Waiting </a:t>
            </a:r>
            <a:r>
              <a:rPr dirty="0" sz="1050" spc="375">
                <a:solidFill>
                  <a:srgbClr val="6E6E6E"/>
                </a:solidFill>
                <a:latin typeface="Times New Roman"/>
                <a:cs typeface="Times New Roman"/>
              </a:rPr>
              <a:t>Time </a:t>
            </a:r>
            <a:r>
              <a:rPr dirty="0" sz="800" spc="195" i="1">
                <a:solidFill>
                  <a:srgbClr val="6E6E6E"/>
                </a:solidFill>
                <a:latin typeface="Arial"/>
                <a:cs typeface="Arial"/>
              </a:rPr>
              <a:t>t:o 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Coitus,»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I&lt;oray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Tanfer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Patricia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55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dirty="0" sz="1050" spc="-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avis</a:t>
            </a:r>
            <a:r>
              <a:rPr dirty="0" sz="1050" spc="240">
                <a:solidFill>
                  <a:srgbClr val="A0A0A0"/>
                </a:solidFill>
                <a:latin typeface="Times New Roman"/>
                <a:cs typeface="Times New Roman"/>
              </a:rPr>
              <a:t>-</a:t>
            </a:r>
            <a:r>
              <a:rPr dirty="0" sz="1050" spc="240">
                <a:solidFill>
                  <a:srgbClr val="595959"/>
                </a:solidFill>
                <a:latin typeface="Times New Roman"/>
                <a:cs typeface="Times New Roman"/>
              </a:rPr>
              <a:t>Hyle.</a:t>
            </a:r>
            <a:r>
              <a:rPr dirty="0" sz="1050" spc="2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95959"/>
                </a:solidFill>
                <a:latin typeface="Times New Roman"/>
                <a:cs typeface="Times New Roman"/>
              </a:rPr>
              <a:t>March.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425">
                <a:solidFill>
                  <a:srgbClr val="6E6E6E"/>
                </a:solidFill>
                <a:latin typeface="Times New Roman"/>
                <a:cs typeface="Times New Roman"/>
              </a:rPr>
              <a:t>1991</a:t>
            </a:r>
            <a:r>
              <a:rPr dirty="0" sz="1100" spc="-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340">
                <a:solidFill>
                  <a:srgbClr val="595959"/>
                </a:solidFill>
                <a:latin typeface="Times New Roman"/>
                <a:cs typeface="Times New Roman"/>
              </a:rPr>
              <a:t>(</a:t>
            </a:r>
            <a:r>
              <a:rPr dirty="0" sz="1050" spc="340">
                <a:solidFill>
                  <a:srgbClr val="595959"/>
                </a:solidFill>
                <a:latin typeface="Times New Roman"/>
                <a:cs typeface="Times New Roman"/>
              </a:rPr>
              <a:t>44</a:t>
            </a:r>
            <a:r>
              <a:rPr dirty="0" sz="1050" spc="1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p.).</a:t>
            </a:r>
            <a:endParaRPr sz="1050">
              <a:latin typeface="Times New Roman"/>
              <a:cs typeface="Times New Roman"/>
            </a:endParaRPr>
          </a:p>
          <a:p>
            <a:pPr marL="56515" marR="5080" indent="-3810">
              <a:lnSpc>
                <a:spcPts val="1180"/>
              </a:lnSpc>
              <a:spcBef>
                <a:spcPts val="645"/>
              </a:spcBef>
              <a:buSzPct val="104761"/>
              <a:buAutoNum type="arabicPeriod" startAt="9"/>
              <a:tabLst>
                <a:tab pos="405130" algn="l"/>
                <a:tab pos="4191000" algn="l"/>
              </a:tabLst>
            </a:pPr>
            <a:r>
              <a:rPr dirty="0" sz="1050" spc="395">
                <a:solidFill>
                  <a:srgbClr val="6E6E6E"/>
                </a:solidFill>
                <a:latin typeface="Times New Roman"/>
                <a:cs typeface="Times New Roman"/>
              </a:rPr>
              <a:t>«community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Influences</a:t>
            </a:r>
            <a:r>
              <a:rPr dirty="0" sz="10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-1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t:h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Se:x.--ua</a:t>
            </a: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l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	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Contra­ 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ceptive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95959"/>
                </a:solidFill>
                <a:latin typeface="Times New Roman"/>
                <a:cs typeface="Times New Roman"/>
              </a:rPr>
              <a:t>Behaviors</a:t>
            </a:r>
            <a:r>
              <a:rPr dirty="0" sz="1050" spc="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Adolescent:</a:t>
            </a: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-Won-1en,"</a:t>
            </a:r>
            <a:r>
              <a:rPr dirty="0" sz="1050" spc="1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I&lt;ari.n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595959"/>
                </a:solidFill>
                <a:latin typeface="Times New Roman"/>
                <a:cs typeface="Times New Roman"/>
              </a:rPr>
              <a:t>L.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925" y="8256258"/>
            <a:ext cx="4792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50">
                <a:solidFill>
                  <a:srgbClr val="595959"/>
                </a:solidFill>
                <a:latin typeface="Times New Roman"/>
                <a:cs typeface="Times New Roman"/>
              </a:rPr>
              <a:t>Brevvst:er,</a:t>
            </a:r>
            <a:r>
              <a:rPr dirty="0" sz="1050" spc="1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595959"/>
                </a:solidFill>
                <a:latin typeface="Times New Roman"/>
                <a:cs typeface="Times New Roman"/>
              </a:rPr>
              <a:t>John</a:t>
            </a:r>
            <a:r>
              <a:rPr dirty="0" sz="1050" spc="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95">
                <a:solidFill>
                  <a:srgbClr val="6E6E6E"/>
                </a:solidFill>
                <a:latin typeface="Times New Roman"/>
                <a:cs typeface="Times New Roman"/>
              </a:rPr>
              <a:t>O.G.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595959"/>
                </a:solidFill>
                <a:latin typeface="Times New Roman"/>
                <a:cs typeface="Times New Roman"/>
              </a:rPr>
              <a:t>Billy,</a:t>
            </a:r>
            <a:r>
              <a:rPr dirty="0" sz="1050" spc="9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-William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R..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Grady.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6E6E6E"/>
                </a:solidFill>
                <a:latin typeface="Times New Roman"/>
                <a:cs typeface="Times New Roman"/>
              </a:rPr>
              <a:t>May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944" y="8339108"/>
            <a:ext cx="4875530" cy="944244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585"/>
              </a:spcBef>
            </a:pPr>
            <a:r>
              <a:rPr dirty="0" sz="1100" spc="395">
                <a:solidFill>
                  <a:srgbClr val="6E6E6E"/>
                </a:solidFill>
                <a:latin typeface="Times New Roman"/>
                <a:cs typeface="Times New Roman"/>
              </a:rPr>
              <a:t>1990</a:t>
            </a:r>
            <a:r>
              <a:rPr dirty="0" sz="1100" spc="-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350">
                <a:solidFill>
                  <a:srgbClr val="595959"/>
                </a:solidFill>
                <a:latin typeface="Times New Roman"/>
                <a:cs typeface="Times New Roman"/>
              </a:rPr>
              <a:t>(49</a:t>
            </a:r>
            <a:r>
              <a:rPr dirty="0" sz="1100" spc="-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310">
                <a:solidFill>
                  <a:srgbClr val="6E6E6E"/>
                </a:solidFill>
                <a:latin typeface="Arial"/>
                <a:cs typeface="Arial"/>
              </a:rPr>
              <a:t>p.).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94200"/>
              </a:lnSpc>
              <a:spcBef>
                <a:spcPts val="565"/>
              </a:spcBef>
            </a:pPr>
            <a:r>
              <a:rPr dirty="0" sz="1100" spc="395">
                <a:solidFill>
                  <a:srgbClr val="6E6E6E"/>
                </a:solidFill>
                <a:latin typeface="Times New Roman"/>
                <a:cs typeface="Times New Roman"/>
              </a:rPr>
              <a:t>11.</a:t>
            </a:r>
            <a:r>
              <a:rPr dirty="0" sz="110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"Profiles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America's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Grandmod1ers: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Those</a:t>
            </a:r>
            <a:r>
              <a:rPr dirty="0" sz="1050" spc="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65">
                <a:solidFill>
                  <a:srgbClr val="6E6E6E"/>
                </a:solidFill>
                <a:latin typeface="Times New Roman"/>
                <a:cs typeface="Times New Roman"/>
              </a:rPr>
              <a:t>Who 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Provide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Care</a:t>
            </a:r>
            <a:r>
              <a:rPr dirty="0" sz="1050" spc="-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95959"/>
                </a:solidFill>
                <a:latin typeface="Times New Roman"/>
                <a:cs typeface="Times New Roman"/>
              </a:rPr>
              <a:t>for</a:t>
            </a:r>
            <a:r>
              <a:rPr dirty="0" sz="1050" spc="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95959"/>
                </a:solidFill>
                <a:latin typeface="Times New Roman"/>
                <a:cs typeface="Times New Roman"/>
              </a:rPr>
              <a:t>Their</a:t>
            </a:r>
            <a:r>
              <a:rPr dirty="0" sz="1050" spc="1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Grandchildren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dirty="0" sz="1050" spc="11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Those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84">
                <a:solidFill>
                  <a:srgbClr val="6E6E6E"/>
                </a:solidFill>
                <a:latin typeface="Times New Roman"/>
                <a:cs typeface="Times New Roman"/>
              </a:rPr>
              <a:t>Who  </a:t>
            </a:r>
            <a:r>
              <a:rPr dirty="0" sz="1050" spc="459">
                <a:solidFill>
                  <a:srgbClr val="6E6E6E"/>
                </a:solidFill>
                <a:latin typeface="Times New Roman"/>
                <a:cs typeface="Times New Roman"/>
              </a:rPr>
              <a:t>Do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Not,,,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Nazli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Bayclar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Jea.nn</a:t>
            </a:r>
            <a:r>
              <a:rPr dirty="0" sz="1050" spc="145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B.1·ooks </a:t>
            </a:r>
            <a:r>
              <a:rPr dirty="0" sz="1050" spc="-20">
                <a:solidFill>
                  <a:srgbClr val="A0A0A0"/>
                </a:solidFill>
                <a:latin typeface="Times New Roman"/>
                <a:cs typeface="Times New Roman"/>
              </a:rPr>
              <a:t>- </a:t>
            </a:r>
            <a:r>
              <a:rPr dirty="0" sz="1050" spc="-45">
                <a:solidFill>
                  <a:srgbClr val="6E6E6E"/>
                </a:solidFill>
                <a:latin typeface="Times New Roman"/>
                <a:cs typeface="Times New Roman"/>
              </a:rPr>
              <a:t>G </a:t>
            </a:r>
            <a:r>
              <a:rPr dirty="0" sz="1050" spc="-25">
                <a:solidFill>
                  <a:srgbClr val="6E6E6E"/>
                </a:solidFill>
                <a:latin typeface="Times New Roman"/>
                <a:cs typeface="Times New Roman"/>
              </a:rPr>
              <a:t>u. </a:t>
            </a:r>
            <a:r>
              <a:rPr dirty="0" sz="1050" spc="-30">
                <a:solidFill>
                  <a:srgbClr val="424242"/>
                </a:solidFill>
                <a:latin typeface="Times New Roman"/>
                <a:cs typeface="Times New Roman"/>
              </a:rPr>
              <a:t>n </a:t>
            </a:r>
            <a:r>
              <a:rPr dirty="0" sz="1050" spc="-25">
                <a:solidFill>
                  <a:srgbClr val="424242"/>
                </a:solidFill>
                <a:latin typeface="Times New Roman"/>
                <a:cs typeface="Times New Roman"/>
              </a:rPr>
              <a:t>.n </a:t>
            </a:r>
            <a:r>
              <a:rPr dirty="0" sz="1050" spc="-15">
                <a:solidFill>
                  <a:srgbClr val="424242"/>
                </a:solidFill>
                <a:latin typeface="Times New Roman"/>
                <a:cs typeface="Times New Roman"/>
              </a:rPr>
              <a:t>. </a:t>
            </a:r>
            <a:r>
              <a:rPr dirty="0" sz="1050" spc="330">
                <a:solidFill>
                  <a:srgbClr val="595959"/>
                </a:solidFill>
                <a:latin typeface="Times New Roman"/>
                <a:cs typeface="Times New Roman"/>
              </a:rPr>
              <a:t>June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425">
                <a:solidFill>
                  <a:srgbClr val="6E6E6E"/>
                </a:solidFill>
                <a:latin typeface="Times New Roman"/>
                <a:cs typeface="Times New Roman"/>
              </a:rPr>
              <a:t>1991</a:t>
            </a:r>
            <a:r>
              <a:rPr dirty="0" sz="1100" spc="-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100" spc="330">
                <a:solidFill>
                  <a:srgbClr val="595959"/>
                </a:solidFill>
                <a:latin typeface="Times New Roman"/>
                <a:cs typeface="Times New Roman"/>
              </a:rPr>
              <a:t>(45</a:t>
            </a:r>
            <a:r>
              <a:rPr dirty="0" sz="1050" spc="330">
                <a:solidFill>
                  <a:srgbClr val="6E6E6E"/>
                </a:solidFill>
                <a:latin typeface="Arial"/>
                <a:cs typeface="Arial"/>
              </a:rPr>
              <a:t>p.).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4062" y="1791700"/>
            <a:ext cx="199453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640" b="1">
                <a:solidFill>
                  <a:srgbClr val="6E6E6E"/>
                </a:solidFill>
                <a:latin typeface="Times New Roman"/>
                <a:cs typeface="Times New Roman"/>
              </a:rPr>
              <a:t>THECSDE</a:t>
            </a:r>
            <a:r>
              <a:rPr dirty="0" sz="1500" spc="10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200" spc="395" b="1">
                <a:solidFill>
                  <a:srgbClr val="6E6E6E"/>
                </a:solidFill>
                <a:latin typeface="Times New Roman"/>
                <a:cs typeface="Times New Roman"/>
              </a:rPr>
              <a:t>LIB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3899" y="2086712"/>
            <a:ext cx="20142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59">
                <a:solidFill>
                  <a:srgbClr val="6E6E6E"/>
                </a:solidFill>
                <a:latin typeface="Times New Roman"/>
                <a:cs typeface="Times New Roman"/>
              </a:rPr>
              <a:t>CSDE</a:t>
            </a:r>
            <a:r>
              <a:rPr dirty="0" sz="1050" spc="-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faculty 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ru."l.d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st:ud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0139" y="2237190"/>
            <a:ext cx="19653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Library</a:t>
            </a: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6795" y="2395587"/>
            <a:ext cx="203136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library</a:t>
            </a:r>
            <a:r>
              <a:rPr dirty="0" sz="10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dirty="0" sz="1050" spc="18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050" spc="155">
                <a:solidFill>
                  <a:srgbClr val="595959"/>
                </a:solidFill>
                <a:latin typeface="Times New Roman"/>
                <a:cs typeface="Times New Roman"/>
              </a:rPr>
              <a:t>t:he</a:t>
            </a:r>
            <a:r>
              <a:rPr dirty="0" sz="1050" spc="10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Center.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5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78888" y="2546063"/>
            <a:ext cx="20027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library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system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dirty="0" sz="1050" spc="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one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6261" y="2696540"/>
            <a:ext cx="20212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collection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ot·five</a:t>
            </a:r>
            <a:r>
              <a:rPr dirty="0" sz="1050" spc="-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millio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6261" y="2854935"/>
            <a:ext cx="20281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current:</a:t>
            </a:r>
            <a:r>
              <a:rPr dirty="0" sz="1050" spc="-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subscriptio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2901" y="3005413"/>
            <a:ext cx="20389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u.niversit:y </a:t>
            </a: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library</a:t>
            </a:r>
            <a:r>
              <a:rPr dirty="0" sz="1050" spc="-1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95959"/>
                </a:solidFill>
                <a:latin typeface="Times New Roman"/>
                <a:cs typeface="Times New Roman"/>
              </a:rPr>
              <a:t>is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also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77952" y="3155889"/>
            <a:ext cx="20586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federal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documents.</a:t>
            </a:r>
            <a:r>
              <a:rPr dirty="0" sz="1050" spc="-1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A.n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6261" y="3314286"/>
            <a:ext cx="1998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collection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circulati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78353" y="3464763"/>
            <a:ext cx="203136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uxuversity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6E6E6E"/>
                </a:solidFill>
                <a:latin typeface="Times New Roman"/>
                <a:cs typeface="Times New Roman"/>
              </a:rPr>
              <a:t>comp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77952" y="3615239"/>
            <a:ext cx="20859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from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every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-faculty</a:t>
            </a:r>
            <a:r>
              <a:rPr dirty="0" sz="10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80">
                <a:solidFill>
                  <a:srgbClr val="6E6E6E"/>
                </a:solidFill>
                <a:latin typeface="Times New Roman"/>
                <a:cs typeface="Times New Roman"/>
              </a:rPr>
              <a:t>mem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79022" y="3844915"/>
            <a:ext cx="20167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59">
                <a:solidFill>
                  <a:srgbClr val="6E6E6E"/>
                </a:solidFill>
                <a:latin typeface="Times New Roman"/>
                <a:cs typeface="Times New Roman"/>
              </a:rPr>
              <a:t>CSDE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Library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is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4192" y="4003310"/>
            <a:ext cx="20002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historically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supported</a:t>
            </a:r>
            <a:r>
              <a:rPr dirty="0" sz="1050" spc="-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2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76480" y="4153787"/>
            <a:ext cx="20199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595959"/>
                </a:solidFill>
                <a:latin typeface="Times New Roman"/>
                <a:cs typeface="Times New Roman"/>
              </a:rPr>
              <a:t>st:udents </a:t>
            </a:r>
            <a:r>
              <a:rPr dirty="0" sz="1000" spc="210">
                <a:solidFill>
                  <a:srgbClr val="595959"/>
                </a:solidFill>
                <a:latin typeface="Times New Roman"/>
                <a:cs typeface="Times New Roman"/>
              </a:rPr>
              <a:t>in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Center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424242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4192" y="4312184"/>
            <a:ext cx="20135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hensive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collection.</a:t>
            </a:r>
            <a:r>
              <a:rPr dirty="0" sz="1050" spc="-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of'U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75662" y="4462660"/>
            <a:ext cx="1985010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5715">
              <a:lnSpc>
                <a:spcPts val="1180"/>
              </a:lnSpc>
              <a:spcBef>
                <a:spcPts val="210"/>
              </a:spcBef>
            </a:pP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t:he</a:t>
            </a: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present:</a:t>
            </a:r>
            <a:r>
              <a:rPr dirty="0" sz="1050" spc="-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fairly 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publications and</a:t>
            </a:r>
            <a:r>
              <a:rPr dirty="0" sz="1050" spc="254">
                <a:solidFill>
                  <a:srgbClr val="424242"/>
                </a:solidFill>
                <a:latin typeface="Times New Roman"/>
                <a:cs typeface="Times New Roman"/>
              </a:rPr>
              <a:t>r</a:t>
            </a:r>
            <a:r>
              <a:rPr dirty="0" sz="1050" spc="27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220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ate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76917" y="4771533"/>
            <a:ext cx="20535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Nations </a:t>
            </a:r>
            <a:r>
              <a:rPr dirty="0" sz="1050" spc="320">
                <a:solidFill>
                  <a:srgbClr val="595959"/>
                </a:solidFill>
                <a:latin typeface="Times New Roman"/>
                <a:cs typeface="Times New Roman"/>
              </a:rPr>
              <a:t>demographic</a:t>
            </a:r>
            <a:r>
              <a:rPr dirty="0" sz="1050" spc="-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5668" y="4922011"/>
            <a:ext cx="21094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t 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b</a:t>
            </a:r>
            <a:r>
              <a:rPr dirty="0" sz="1050" spc="20">
                <a:solidFill>
                  <a:srgbClr val="A0A0A0"/>
                </a:solidFill>
                <a:latin typeface="Times New Roman"/>
                <a:cs typeface="Times New Roman"/>
              </a:rPr>
              <a:t>.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440">
                <a:solidFill>
                  <a:srgbClr val="6E6E6E"/>
                </a:solidFill>
                <a:latin typeface="Times New Roman"/>
                <a:cs typeface="Times New Roman"/>
              </a:rPr>
              <a:t>CSDE </a:t>
            </a:r>
            <a:r>
              <a:rPr dirty="0" sz="1050" spc="235">
                <a:solidFill>
                  <a:srgbClr val="595959"/>
                </a:solidFill>
                <a:latin typeface="Times New Roman"/>
                <a:cs typeface="Times New Roman"/>
              </a:rPr>
              <a:t>library</a:t>
            </a:r>
            <a:r>
              <a:rPr dirty="0" sz="1050" spc="-3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conta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64979" y="5066108"/>
            <a:ext cx="20243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65">
                <a:solidFill>
                  <a:srgbClr val="6E6E6E"/>
                </a:solidFill>
                <a:latin typeface="Times New Roman"/>
                <a:cs typeface="Times New Roman"/>
              </a:rPr>
              <a:t>40</a:t>
            </a:r>
            <a:r>
              <a:rPr dirty="0" sz="1100" spc="-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serial </a:t>
            </a:r>
            <a:r>
              <a:rPr dirty="0" sz="1050" spc="190">
                <a:solidFill>
                  <a:srgbClr val="595959"/>
                </a:solidFill>
                <a:latin typeface="Times New Roman"/>
                <a:cs typeface="Times New Roman"/>
              </a:rPr>
              <a:t>titles,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229">
                <a:solidFill>
                  <a:srgbClr val="595959"/>
                </a:solidFill>
                <a:latin typeface="Times New Roman"/>
                <a:cs typeface="Times New Roman"/>
              </a:rPr>
              <a:t>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66596" y="5230883"/>
            <a:ext cx="2002789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1905">
              <a:lnSpc>
                <a:spcPts val="1180"/>
              </a:lnSpc>
              <a:spcBef>
                <a:spcPts val="210"/>
              </a:spcBef>
            </a:pP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soc</a:t>
            </a:r>
            <a:r>
              <a:rPr dirty="0" sz="1050" spc="229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229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ogical,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ands 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ta</a:t>
            </a:r>
            <a:r>
              <a:rPr dirty="0" sz="1050" spc="-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tist 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years, </a:t>
            </a:r>
            <a:r>
              <a:rPr dirty="0" sz="1050" spc="240">
                <a:solidFill>
                  <a:srgbClr val="595959"/>
                </a:solidFill>
                <a:latin typeface="Times New Roman"/>
                <a:cs typeface="Times New Roman"/>
              </a:rPr>
              <a:t>the </a:t>
            </a:r>
            <a:r>
              <a:rPr dirty="0" sz="1050" spc="220">
                <a:solidFill>
                  <a:srgbClr val="595959"/>
                </a:solidFill>
                <a:latin typeface="Times New Roman"/>
                <a:cs typeface="Times New Roman"/>
              </a:rPr>
              <a:t>library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has</a:t>
            </a:r>
            <a:r>
              <a:rPr dirty="0" sz="1050" spc="-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62138" y="5531837"/>
            <a:ext cx="205993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from</a:t>
            </a:r>
            <a:r>
              <a:rPr dirty="0" sz="1050" spc="-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retiring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processors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9613" y="5690234"/>
            <a:ext cx="1993264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459">
                <a:solidFill>
                  <a:srgbClr val="6E6E6E"/>
                </a:solidFill>
                <a:latin typeface="Times New Roman"/>
                <a:cs typeface="Times New Roman"/>
              </a:rPr>
              <a:t>CSDE</a:t>
            </a:r>
            <a:r>
              <a:rPr dirty="0" sz="1050" spc="-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Library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an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unus  </a:t>
            </a:r>
            <a:r>
              <a:rPr dirty="0" sz="1050" spc="245">
                <a:solidFill>
                  <a:srgbClr val="595959"/>
                </a:solidFill>
                <a:latin typeface="Times New Roman"/>
                <a:cs typeface="Times New Roman"/>
              </a:rPr>
              <a:t>journals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95959"/>
                </a:solidFill>
                <a:latin typeface="Times New Roman"/>
                <a:cs typeface="Times New Roman"/>
              </a:rPr>
              <a:t>de1nograph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62138" y="5991187"/>
            <a:ext cx="205676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fairly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comprehensive</a:t>
            </a:r>
            <a:r>
              <a:rPr dirty="0" sz="1050" spc="-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co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51022" y="6149583"/>
            <a:ext cx="1994535" cy="3289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 indent="15240">
              <a:lnSpc>
                <a:spcPts val="1120"/>
              </a:lnSpc>
              <a:spcBef>
                <a:spcPts val="254"/>
              </a:spcBef>
            </a:pPr>
            <a:r>
              <a:rPr dirty="0" sz="1050" spc="60">
                <a:solidFill>
                  <a:srgbClr val="595959"/>
                </a:solidFill>
                <a:latin typeface="Times New Roman"/>
                <a:cs typeface="Times New Roman"/>
              </a:rPr>
              <a:t>n'"lOSt</a:t>
            </a:r>
            <a:r>
              <a:rPr dirty="0" sz="1050" spc="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oft:he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95959"/>
                </a:solidFill>
                <a:latin typeface="Times New Roman"/>
                <a:cs typeface="Times New Roman"/>
              </a:rPr>
              <a:t>leading</a:t>
            </a:r>
            <a:r>
              <a:rPr dirty="0" sz="1050" spc="9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595959"/>
                </a:solidFill>
                <a:latin typeface="Times New Roman"/>
                <a:cs typeface="Times New Roman"/>
              </a:rPr>
              <a:t>po 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States </a:t>
            </a:r>
            <a:r>
              <a:rPr dirty="0" sz="1050" spc="330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dirty="0" sz="105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overseas.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79558" y="9444010"/>
            <a:ext cx="28257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360" b="1">
                <a:solidFill>
                  <a:srgbClr val="6E6E6E"/>
                </a:solidFill>
                <a:latin typeface="Times New Roman"/>
                <a:cs typeface="Times New Roman"/>
              </a:rPr>
              <a:t>19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1458" y="1552285"/>
            <a:ext cx="4981196" cy="2866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79852" y="7951504"/>
            <a:ext cx="292547" cy="1251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5839"/>
            <a:ext cx="340360" cy="0"/>
          </a:xfrm>
          <a:custGeom>
            <a:avLst/>
            <a:gdLst/>
            <a:ahLst/>
            <a:cxnLst/>
            <a:rect l="l" t="t" r="r" b="b"/>
            <a:pathLst>
              <a:path w="340360" h="0">
                <a:moveTo>
                  <a:pt x="0" y="0"/>
                </a:moveTo>
                <a:lnTo>
                  <a:pt x="340139" y="0"/>
                </a:lnTo>
              </a:path>
            </a:pathLst>
          </a:custGeom>
          <a:ln w="316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9830" y="831581"/>
            <a:ext cx="5542915" cy="0"/>
          </a:xfrm>
          <a:custGeom>
            <a:avLst/>
            <a:gdLst/>
            <a:ahLst/>
            <a:cxnLst/>
            <a:rect l="l" t="t" r="r" b="b"/>
            <a:pathLst>
              <a:path w="5542915" h="0">
                <a:moveTo>
                  <a:pt x="0" y="0"/>
                </a:moveTo>
                <a:lnTo>
                  <a:pt x="5542569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16282" y="1393889"/>
            <a:ext cx="3502660" cy="0"/>
          </a:xfrm>
          <a:custGeom>
            <a:avLst/>
            <a:gdLst/>
            <a:ahLst/>
            <a:cxnLst/>
            <a:rect l="l" t="t" r="r" b="b"/>
            <a:pathLst>
              <a:path w="3502659" h="0">
                <a:moveTo>
                  <a:pt x="0" y="0"/>
                </a:moveTo>
                <a:lnTo>
                  <a:pt x="3502649" y="0"/>
                </a:lnTo>
              </a:path>
            </a:pathLst>
          </a:custGeom>
          <a:ln w="237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82391" y="9416669"/>
            <a:ext cx="5590540" cy="0"/>
          </a:xfrm>
          <a:custGeom>
            <a:avLst/>
            <a:gdLst/>
            <a:ahLst/>
            <a:cxnLst/>
            <a:rect l="l" t="t" r="r" b="b"/>
            <a:pathLst>
              <a:path w="5590540" h="0">
                <a:moveTo>
                  <a:pt x="0" y="0"/>
                </a:moveTo>
                <a:lnTo>
                  <a:pt x="5590008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75336" y="552027"/>
            <a:ext cx="12503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5">
                <a:solidFill>
                  <a:srgbClr val="727272"/>
                </a:solidFill>
                <a:latin typeface="Times New Roman"/>
                <a:cs typeface="Times New Roman"/>
              </a:rPr>
              <a:t>CENTER</a:t>
            </a:r>
            <a:r>
              <a:rPr dirty="0" sz="850" spc="-1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50">
                <a:solidFill>
                  <a:srgbClr val="727272"/>
                </a:solidFill>
                <a:latin typeface="Times New Roman"/>
                <a:cs typeface="Times New Roman"/>
              </a:rPr>
              <a:t>.FORs. </a:t>
            </a:r>
            <a:r>
              <a:rPr dirty="0" sz="850" spc="30">
                <a:solidFill>
                  <a:srgbClr val="939393"/>
                </a:solidFill>
                <a:latin typeface="Times New Roman"/>
                <a:cs typeface="Times New Roman"/>
              </a:rPr>
              <a:t>·</a:t>
            </a:r>
            <a:r>
              <a:rPr dirty="0" sz="850" spc="30">
                <a:solidFill>
                  <a:srgbClr val="727272"/>
                </a:solidFill>
                <a:latin typeface="Times New Roman"/>
                <a:cs typeface="Times New Roman"/>
              </a:rPr>
              <a:t>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7552" y="552027"/>
            <a:ext cx="14103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60">
                <a:solidFill>
                  <a:srgbClr val="727272"/>
                </a:solidFill>
                <a:latin typeface="Times New Roman"/>
                <a:cs typeface="Times New Roman"/>
              </a:rPr>
              <a:t>u </a:t>
            </a:r>
            <a:r>
              <a:rPr dirty="0" sz="850" spc="235">
                <a:solidFill>
                  <a:srgbClr val="727272"/>
                </a:solidFill>
                <a:latin typeface="Times New Roman"/>
                <a:cs typeface="Times New Roman"/>
              </a:rPr>
              <a:t>D</a:t>
            </a:r>
            <a:r>
              <a:rPr dirty="0" sz="850" spc="-10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850" spc="105">
                <a:solidFill>
                  <a:srgbClr val="727272"/>
                </a:solidFill>
                <a:latin typeface="Times New Roman"/>
                <a:cs typeface="Times New Roman"/>
              </a:rPr>
              <a:t>I </a:t>
            </a:r>
            <a:r>
              <a:rPr dirty="0" sz="850" spc="185">
                <a:solidFill>
                  <a:srgbClr val="727272"/>
                </a:solidFill>
                <a:latin typeface="Times New Roman"/>
                <a:cs typeface="Times New Roman"/>
              </a:rPr>
              <a:t>ES </a:t>
            </a:r>
            <a:r>
              <a:rPr dirty="0" sz="850" spc="170">
                <a:solidFill>
                  <a:srgbClr val="606060"/>
                </a:solidFill>
                <a:latin typeface="Times New Roman"/>
                <a:cs typeface="Times New Roman"/>
              </a:rPr>
              <a:t>[N </a:t>
            </a:r>
            <a:r>
              <a:rPr dirty="0" sz="850" spc="330">
                <a:solidFill>
                  <a:srgbClr val="606060"/>
                </a:solidFill>
                <a:latin typeface="Times New Roman"/>
                <a:cs typeface="Times New Roman"/>
              </a:rPr>
              <a:t>DEMOG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4596" y="4733475"/>
            <a:ext cx="4985385" cy="218186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5875" marR="52069" indent="635">
              <a:lnSpc>
                <a:spcPct val="90900"/>
              </a:lnSpc>
              <a:spcBef>
                <a:spcPts val="225"/>
              </a:spcBef>
            </a:pPr>
            <a:r>
              <a:rPr dirty="0" sz="1100" spc="330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library </a:t>
            </a:r>
            <a:r>
              <a:rPr dirty="0" sz="1100" spc="245" i="1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z="1100" spc="245" i="1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dirty="0" sz="1100" spc="315">
                <a:solidFill>
                  <a:srgbClr val="606060"/>
                </a:solidFill>
                <a:latin typeface="Times New Roman"/>
                <a:cs typeface="Times New Roman"/>
              </a:rPr>
              <a:t>managed </a:t>
            </a:r>
            <a:r>
              <a:rPr dirty="0" sz="1100" spc="310">
                <a:solidFill>
                  <a:srgbClr val="606060"/>
                </a:solidFill>
                <a:latin typeface="Times New Roman"/>
                <a:cs typeface="Times New Roman"/>
              </a:rPr>
              <a:t>by </a:t>
            </a:r>
            <a:r>
              <a:rPr dirty="0" sz="1100" spc="90">
                <a:solidFill>
                  <a:srgbClr val="606060"/>
                </a:solidFill>
                <a:latin typeface="Times New Roman"/>
                <a:cs typeface="Times New Roman"/>
              </a:rPr>
              <a:t>_Ms. </a:t>
            </a:r>
            <a:r>
              <a:rPr dirty="0" sz="1100" spc="300">
                <a:solidFill>
                  <a:srgbClr val="606060"/>
                </a:solidFill>
                <a:latin typeface="Times New Roman"/>
                <a:cs typeface="Times New Roman"/>
              </a:rPr>
              <a:t>Nancy </a:t>
            </a:r>
            <a:r>
              <a:rPr dirty="0" sz="1100" spc="335">
                <a:solidFill>
                  <a:srgbClr val="606060"/>
                </a:solidFill>
                <a:latin typeface="Times New Roman"/>
                <a:cs typeface="Times New Roman"/>
              </a:rPr>
              <a:t>Morrow, </a:t>
            </a:r>
            <a:r>
              <a:rPr dirty="0" sz="1100" spc="300">
                <a:solidFill>
                  <a:srgbClr val="727272"/>
                </a:solidFill>
                <a:latin typeface="Times New Roman"/>
                <a:cs typeface="Times New Roman"/>
              </a:rPr>
              <a:t>a 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professional </a:t>
            </a:r>
            <a:r>
              <a:rPr dirty="0" sz="1100" spc="185">
                <a:solidFill>
                  <a:srgbClr val="606060"/>
                </a:solidFill>
                <a:latin typeface="Times New Roman"/>
                <a:cs typeface="Times New Roman"/>
              </a:rPr>
              <a:t>libnu:ian </a:t>
            </a:r>
            <a:r>
              <a:rPr dirty="0" sz="1050" spc="345">
                <a:solidFill>
                  <a:srgbClr val="606060"/>
                </a:solidFill>
                <a:latin typeface="Arial"/>
                <a:cs typeface="Arial"/>
              </a:rPr>
              <a:t>with </a:t>
            </a: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several </a:t>
            </a:r>
            <a:r>
              <a:rPr dirty="0" sz="1100" spc="220">
                <a:solidFill>
                  <a:srgbClr val="727272"/>
                </a:solidFill>
                <a:latin typeface="Times New Roman"/>
                <a:cs typeface="Times New Roman"/>
              </a:rPr>
              <a:t>years of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experience </a:t>
            </a: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in 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050" spc="260">
                <a:solidFill>
                  <a:srgbClr val="727272"/>
                </a:solidFill>
                <a:latin typeface="Times New Roman"/>
                <a:cs typeface="Times New Roman"/>
              </a:rPr>
              <a:t>UW"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library </a:t>
            </a:r>
            <a:r>
              <a:rPr dirty="0" sz="1100" spc="204">
                <a:solidFill>
                  <a:srgbClr val="606060"/>
                </a:solidFill>
                <a:latin typeface="Times New Roman"/>
                <a:cs typeface="Times New Roman"/>
              </a:rPr>
              <a:t>systein.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Nancy </a:t>
            </a:r>
            <a:r>
              <a:rPr dirty="0" sz="1100" spc="185" i="1">
                <a:solidFill>
                  <a:srgbClr val="606060"/>
                </a:solidFill>
                <a:latin typeface="Times New Roman"/>
                <a:cs typeface="Times New Roman"/>
              </a:rPr>
              <a:t>is </a:t>
            </a: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assisted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by </a:t>
            </a:r>
            <a:r>
              <a:rPr dirty="0" sz="1100" spc="145">
                <a:solidFill>
                  <a:srgbClr val="4D4D4D"/>
                </a:solidFill>
                <a:latin typeface="Times New Roman"/>
                <a:cs typeface="Times New Roman"/>
              </a:rPr>
              <a:t>und</a:t>
            </a:r>
            <a:r>
              <a:rPr dirty="0" sz="1100" spc="145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100" spc="145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100" spc="145">
                <a:solidFill>
                  <a:srgbClr val="727272"/>
                </a:solidFill>
                <a:latin typeface="Times New Roman"/>
                <a:cs typeface="Times New Roman"/>
              </a:rPr>
              <a:t>g </a:t>
            </a:r>
            <a:r>
              <a:rPr dirty="0" sz="1100" spc="20">
                <a:solidFill>
                  <a:srgbClr val="727272"/>
                </a:solidFill>
                <a:latin typeface="Times New Roman"/>
                <a:cs typeface="Times New Roman"/>
              </a:rPr>
              <a:t>rad </a:t>
            </a:r>
            <a:r>
              <a:rPr dirty="0" sz="1100" spc="55">
                <a:solidFill>
                  <a:srgbClr val="727272"/>
                </a:solidFill>
                <a:latin typeface="Times New Roman"/>
                <a:cs typeface="Times New Roman"/>
              </a:rPr>
              <a:t>u </a:t>
            </a:r>
            <a:r>
              <a:rPr dirty="0" sz="1100" spc="35">
                <a:solidFill>
                  <a:srgbClr val="939393"/>
                </a:solidFill>
                <a:latin typeface="Times New Roman"/>
                <a:cs typeface="Times New Roman"/>
              </a:rPr>
              <a:t>­  </a:t>
            </a:r>
            <a:r>
              <a:rPr dirty="0" sz="1100" spc="40">
                <a:solidFill>
                  <a:srgbClr val="606060"/>
                </a:solidFill>
                <a:latin typeface="Times New Roman"/>
                <a:cs typeface="Times New Roman"/>
              </a:rPr>
              <a:t>ate</a:t>
            </a:r>
            <a:r>
              <a:rPr dirty="0" sz="1100" spc="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student:</a:t>
            </a:r>
            <a:r>
              <a:rPr dirty="0" sz="1100" spc="-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606060"/>
                </a:solidFill>
                <a:latin typeface="Times New Roman"/>
                <a:cs typeface="Times New Roman"/>
              </a:rPr>
              <a:t>assistants</a:t>
            </a:r>
            <a:r>
              <a:rPr dirty="0" sz="1100" spc="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727272"/>
                </a:solidFill>
                <a:latin typeface="Times New Roman"/>
                <a:cs typeface="Times New Roman"/>
              </a:rPr>
              <a:t>who</a:t>
            </a:r>
            <a:r>
              <a:rPr dirty="0" sz="1100" spc="3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help</a:t>
            </a:r>
            <a:r>
              <a:rPr dirty="0" sz="1100" spc="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4D4D4D"/>
                </a:solidFill>
                <a:latin typeface="Times New Roman"/>
                <a:cs typeface="Times New Roman"/>
              </a:rPr>
              <a:t>in</a:t>
            </a:r>
            <a:r>
              <a:rPr dirty="0" sz="1100" spc="22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100" spc="2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day-to-day</a:t>
            </a:r>
            <a:r>
              <a:rPr dirty="0" sz="1100" spc="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tasks</a:t>
            </a:r>
            <a:r>
              <a:rPr dirty="0" sz="110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of 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circulation,</a:t>
            </a:r>
            <a:r>
              <a:rPr dirty="0" sz="1100" spc="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85">
                <a:solidFill>
                  <a:srgbClr val="727272"/>
                </a:solidFill>
                <a:latin typeface="Times New Roman"/>
                <a:cs typeface="Times New Roman"/>
              </a:rPr>
              <a:t>she</a:t>
            </a:r>
            <a:r>
              <a:rPr dirty="0" sz="1100" spc="85">
                <a:solidFill>
                  <a:srgbClr val="4D4D4D"/>
                </a:solidFill>
                <a:latin typeface="Times New Roman"/>
                <a:cs typeface="Times New Roman"/>
              </a:rPr>
              <a:t>lvin</a:t>
            </a:r>
            <a:r>
              <a:rPr dirty="0" sz="1100" spc="85">
                <a:solidFill>
                  <a:srgbClr val="727272"/>
                </a:solidFill>
                <a:latin typeface="Times New Roman"/>
                <a:cs typeface="Times New Roman"/>
              </a:rPr>
              <a:t>g  </a:t>
            </a:r>
            <a:r>
              <a:rPr dirty="0" sz="1100" spc="155">
                <a:solidFill>
                  <a:srgbClr val="727272"/>
                </a:solidFill>
                <a:latin typeface="Times New Roman"/>
                <a:cs typeface="Times New Roman"/>
              </a:rPr>
              <a:t>,</a:t>
            </a:r>
            <a:r>
              <a:rPr dirty="0" sz="110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06060"/>
                </a:solidFill>
                <a:latin typeface="Times New Roman"/>
                <a:cs typeface="Times New Roman"/>
              </a:rPr>
              <a:t>assisting</a:t>
            </a:r>
            <a:r>
              <a:rPr dirty="0" sz="1100" spc="-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faculty</a:t>
            </a:r>
            <a:r>
              <a:rPr dirty="0" sz="1100" spc="9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000" spc="215">
                <a:solidFill>
                  <a:srgbClr val="727272"/>
                </a:solidFill>
                <a:latin typeface="Arial"/>
                <a:cs typeface="Arial"/>
              </a:rPr>
              <a:t>and</a:t>
            </a:r>
            <a:r>
              <a:rPr dirty="0" sz="1100" spc="215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dirty="0" sz="1100" spc="3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-120">
                <a:solidFill>
                  <a:srgbClr val="727272"/>
                </a:solidFill>
                <a:latin typeface="Times New Roman"/>
                <a:cs typeface="Times New Roman"/>
              </a:rPr>
              <a:t>tu</a:t>
            </a:r>
            <a:r>
              <a:rPr dirty="0" sz="1100" spc="-12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z="1100" spc="-120">
                <a:solidFill>
                  <a:srgbClr val="A5A5A5"/>
                </a:solidFill>
                <a:latin typeface="Times New Roman"/>
                <a:cs typeface="Times New Roman"/>
              </a:rPr>
              <a:t>.</a:t>
            </a:r>
            <a:r>
              <a:rPr dirty="0" sz="1100" spc="-65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dirty="0" sz="1100" spc="125">
                <a:solidFill>
                  <a:srgbClr val="606060"/>
                </a:solidFill>
                <a:latin typeface="Times New Roman"/>
                <a:cs typeface="Times New Roman"/>
              </a:rPr>
              <a:t>ent:s.</a:t>
            </a:r>
            <a:endParaRPr sz="1100">
              <a:latin typeface="Times New Roman"/>
              <a:cs typeface="Times New Roman"/>
            </a:endParaRPr>
          </a:p>
          <a:p>
            <a:pPr marL="13970" marR="5080" indent="3175">
              <a:lnSpc>
                <a:spcPts val="1180"/>
              </a:lnSpc>
              <a:spcBef>
                <a:spcPts val="80"/>
              </a:spcBef>
              <a:tabLst>
                <a:tab pos="276860" algn="l"/>
                <a:tab pos="355600" algn="l"/>
              </a:tabLst>
            </a:pPr>
            <a:r>
              <a:rPr dirty="0" sz="1100" spc="35">
                <a:solidFill>
                  <a:srgbClr val="606060"/>
                </a:solidFill>
                <a:latin typeface="Times New Roman"/>
                <a:cs typeface="Times New Roman"/>
              </a:rPr>
              <a:t>In	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addition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t:o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primary </a:t>
            </a:r>
            <a:r>
              <a:rPr dirty="0" sz="1100" spc="235">
                <a:solidFill>
                  <a:srgbClr val="727272"/>
                </a:solidFill>
                <a:latin typeface="Times New Roman"/>
                <a:cs typeface="Times New Roman"/>
              </a:rPr>
              <a:t>reading</a:t>
            </a:r>
            <a:r>
              <a:rPr dirty="0" sz="1100" spc="235">
                <a:solidFill>
                  <a:srgbClr val="4D4D4D"/>
                </a:solidFill>
                <a:latin typeface="Times New Roman"/>
                <a:cs typeface="Times New Roman"/>
              </a:rPr>
              <a:t>r </a:t>
            </a:r>
            <a:r>
              <a:rPr dirty="0" sz="1100" spc="409">
                <a:solidFill>
                  <a:srgbClr val="727272"/>
                </a:solidFill>
                <a:latin typeface="Times New Roman"/>
                <a:cs typeface="Times New Roman"/>
              </a:rPr>
              <a:t>oom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which </a:t>
            </a:r>
            <a:r>
              <a:rPr dirty="0" sz="1100" spc="95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dirty="0" sz="1100" spc="95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100" spc="95">
                <a:solidFill>
                  <a:srgbClr val="727272"/>
                </a:solidFill>
                <a:latin typeface="Times New Roman"/>
                <a:cs typeface="Times New Roman"/>
              </a:rPr>
              <a:t>t </a:t>
            </a:r>
            <a:r>
              <a:rPr dirty="0" sz="1100" spc="-60">
                <a:solidFill>
                  <a:srgbClr val="727272"/>
                </a:solidFill>
                <a:latin typeface="Times New Roman"/>
                <a:cs typeface="Times New Roman"/>
              </a:rPr>
              <a:t>aii."l.s  </a:t>
            </a:r>
            <a:r>
              <a:rPr dirty="0" sz="1100" spc="-110">
                <a:solidFill>
                  <a:srgbClr val="606060"/>
                </a:solidFill>
                <a:latin typeface="Times New Roman"/>
                <a:cs typeface="Times New Roman"/>
              </a:rPr>
              <a:t>the		</a:t>
            </a:r>
            <a:r>
              <a:rPr dirty="0" sz="1100" spc="195">
                <a:solidFill>
                  <a:srgbClr val="606060"/>
                </a:solidFill>
                <a:latin typeface="Times New Roman"/>
                <a:cs typeface="Times New Roman"/>
              </a:rPr>
              <a:t>basic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collection</a:t>
            </a:r>
            <a:r>
              <a:rPr dirty="0" sz="1100" spc="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100" spc="1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reference</a:t>
            </a:r>
            <a:r>
              <a:rPr dirty="0" sz="1100" spc="-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727272"/>
                </a:solidFill>
                <a:latin typeface="Times New Roman"/>
                <a:cs typeface="Times New Roman"/>
              </a:rPr>
              <a:t>works,</a:t>
            </a:r>
            <a:r>
              <a:rPr dirty="0" sz="11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727272"/>
                </a:solidFill>
                <a:latin typeface="Times New Roman"/>
                <a:cs typeface="Times New Roman"/>
              </a:rPr>
              <a:t>monographs,</a:t>
            </a:r>
            <a:r>
              <a:rPr dirty="0" sz="110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727272"/>
                </a:solidFill>
                <a:latin typeface="Times New Roman"/>
                <a:cs typeface="Times New Roman"/>
              </a:rPr>
              <a:t>and  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serials</a:t>
            </a:r>
            <a:r>
              <a:rPr dirty="0" sz="11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published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828282"/>
                </a:solidFill>
                <a:latin typeface="Times New Roman"/>
                <a:cs typeface="Times New Roman"/>
              </a:rPr>
              <a:t>s</a:t>
            </a: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ince</a:t>
            </a:r>
            <a:r>
              <a:rPr dirty="0" sz="1100" spc="1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50">
                <a:solidFill>
                  <a:srgbClr val="606060"/>
                </a:solidFill>
                <a:latin typeface="Times New Roman"/>
                <a:cs typeface="Times New Roman"/>
              </a:rPr>
              <a:t>1970,</a:t>
            </a:r>
            <a:r>
              <a:rPr dirty="0" sz="1100" spc="1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110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425">
                <a:solidFill>
                  <a:srgbClr val="727272"/>
                </a:solidFill>
                <a:latin typeface="Times New Roman"/>
                <a:cs typeface="Times New Roman"/>
              </a:rPr>
              <a:t>CSDE</a:t>
            </a:r>
            <a:r>
              <a:rPr dirty="0" sz="1100" spc="6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727272"/>
                </a:solidFill>
                <a:latin typeface="Times New Roman"/>
                <a:cs typeface="Times New Roman"/>
              </a:rPr>
              <a:t>Li</a:t>
            </a:r>
            <a:r>
              <a:rPr dirty="0" sz="1100" spc="45">
                <a:solidFill>
                  <a:srgbClr val="4D4D4D"/>
                </a:solidFill>
                <a:latin typeface="Times New Roman"/>
                <a:cs typeface="Times New Roman"/>
              </a:rPr>
              <a:t>br</a:t>
            </a:r>
            <a:r>
              <a:rPr dirty="0" sz="1100" spc="16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45">
                <a:solidFill>
                  <a:srgbClr val="727272"/>
                </a:solidFill>
                <a:latin typeface="Times New Roman"/>
                <a:cs typeface="Times New Roman"/>
              </a:rPr>
              <a:t>ary</a:t>
            </a:r>
            <a:r>
              <a:rPr dirty="0" sz="1100" spc="3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06060"/>
                </a:solidFill>
                <a:latin typeface="Times New Roman"/>
                <a:cs typeface="Times New Roman"/>
              </a:rPr>
              <a:t>also</a:t>
            </a:r>
            <a:endParaRPr sz="1100">
              <a:latin typeface="Times New Roman"/>
              <a:cs typeface="Times New Roman"/>
            </a:endParaRPr>
          </a:p>
          <a:p>
            <a:pPr marL="12700" marR="43180" indent="14604">
              <a:lnSpc>
                <a:spcPct val="90700"/>
              </a:lnSpc>
              <a:spcBef>
                <a:spcPts val="45"/>
              </a:spcBef>
            </a:pPr>
            <a:r>
              <a:rPr dirty="0" sz="1100" spc="70">
                <a:solidFill>
                  <a:srgbClr val="606060"/>
                </a:solidFill>
                <a:latin typeface="Times New Roman"/>
                <a:cs typeface="Times New Roman"/>
              </a:rPr>
              <a:t>maii.-:tcains</a:t>
            </a: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90">
                <a:solidFill>
                  <a:srgbClr val="727272"/>
                </a:solidFill>
                <a:latin typeface="Times New Roman"/>
                <a:cs typeface="Times New Roman"/>
              </a:rPr>
              <a:t>an</a:t>
            </a:r>
            <a:r>
              <a:rPr dirty="0" sz="1100" spc="2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annex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that</a:t>
            </a:r>
            <a:r>
              <a:rPr dirty="0" sz="110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30">
                <a:solidFill>
                  <a:srgbClr val="606060"/>
                </a:solidFill>
                <a:latin typeface="Times New Roman"/>
                <a:cs typeface="Times New Roman"/>
              </a:rPr>
              <a:t>has</a:t>
            </a:r>
            <a:r>
              <a:rPr dirty="0" sz="1100" spc="-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compact:</a:t>
            </a:r>
            <a:r>
              <a:rPr dirty="0" sz="1100" spc="-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shelv</a:t>
            </a:r>
            <a:r>
              <a:rPr dirty="0" sz="1100" spc="195">
                <a:solidFill>
                  <a:srgbClr val="4D4D4D"/>
                </a:solidFill>
                <a:latin typeface="Times New Roman"/>
                <a:cs typeface="Times New Roman"/>
              </a:rPr>
              <a:t>in</a:t>
            </a: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.g</a:t>
            </a:r>
            <a:r>
              <a:rPr dirty="0" sz="1100" spc="-10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727272"/>
                </a:solidFill>
                <a:latin typeface="Times New Roman"/>
                <a:cs typeface="Times New Roman"/>
              </a:rPr>
              <a:t>from</a:t>
            </a:r>
            <a:r>
              <a:rPr dirty="0" sz="1100" spc="1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floor  </a:t>
            </a:r>
            <a:r>
              <a:rPr dirty="0" sz="1100" spc="210">
                <a:solidFill>
                  <a:srgbClr val="606060"/>
                </a:solidFill>
                <a:latin typeface="Times New Roman"/>
                <a:cs typeface="Times New Roman"/>
              </a:rPr>
              <a:t>t:o</a:t>
            </a: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ceiling. </a:t>
            </a:r>
            <a:r>
              <a:rPr dirty="0" sz="1100" spc="295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100" spc="135">
                <a:solidFill>
                  <a:srgbClr val="727272"/>
                </a:solidFill>
                <a:latin typeface="Times New Roman"/>
                <a:cs typeface="Times New Roman"/>
              </a:rPr>
              <a:t>she</a:t>
            </a:r>
            <a:r>
              <a:rPr dirty="0" sz="1100" spc="135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135">
                <a:solidFill>
                  <a:srgbClr val="727272"/>
                </a:solidFill>
                <a:latin typeface="Times New Roman"/>
                <a:cs typeface="Times New Roman"/>
              </a:rPr>
              <a:t>ving </a:t>
            </a:r>
            <a:r>
              <a:rPr dirty="0" sz="1100" spc="195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z="1100" spc="195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on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tracks </a:t>
            </a:r>
            <a:r>
              <a:rPr dirty="0" sz="1050" spc="185">
                <a:solidFill>
                  <a:srgbClr val="606060"/>
                </a:solidFill>
                <a:latin typeface="Times New Roman"/>
                <a:cs typeface="Times New Roman"/>
              </a:rPr>
              <a:t>in. </a:t>
            </a:r>
            <a:r>
              <a:rPr dirty="0" sz="1100" spc="155">
                <a:solidFill>
                  <a:srgbClr val="606060"/>
                </a:solidFill>
                <a:latin typeface="Times New Roman"/>
                <a:cs typeface="Times New Roman"/>
              </a:rPr>
              <a:t>th.e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floor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so </a:t>
            </a:r>
            <a:r>
              <a:rPr dirty="0" sz="1100" spc="265">
                <a:solidFill>
                  <a:srgbClr val="606060"/>
                </a:solidFill>
                <a:latin typeface="Times New Roman"/>
                <a:cs typeface="Times New Roman"/>
              </a:rPr>
              <a:t>that 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shelvess </a:t>
            </a:r>
            <a:r>
              <a:rPr dirty="0" sz="1100" spc="-5">
                <a:solidFill>
                  <a:srgbClr val="727272"/>
                </a:solidFill>
                <a:latin typeface="Times New Roman"/>
                <a:cs typeface="Times New Roman"/>
              </a:rPr>
              <a:t>li</a:t>
            </a:r>
            <a:r>
              <a:rPr dirty="0" sz="1100" spc="-5">
                <a:solidFill>
                  <a:srgbClr val="4D4D4D"/>
                </a:solidFill>
                <a:latin typeface="Times New Roman"/>
                <a:cs typeface="Times New Roman"/>
              </a:rPr>
              <a:t>d </a:t>
            </a:r>
            <a:r>
              <a:rPr dirty="0" sz="1100" spc="235">
                <a:solidFill>
                  <a:srgbClr val="727272"/>
                </a:solidFill>
                <a:latin typeface="Times New Roman"/>
                <a:cs typeface="Times New Roman"/>
              </a:rPr>
              <a:t>e </a:t>
            </a:r>
            <a:r>
              <a:rPr dirty="0" sz="1100" spc="200">
                <a:solidFill>
                  <a:srgbClr val="727272"/>
                </a:solidFill>
                <a:latin typeface="Times New Roman"/>
                <a:cs typeface="Times New Roman"/>
              </a:rPr>
              <a:t>to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create </a:t>
            </a: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a </a:t>
            </a:r>
            <a:r>
              <a:rPr dirty="0" sz="650" spc="85">
                <a:solidFill>
                  <a:srgbClr val="727272"/>
                </a:solidFill>
                <a:latin typeface="Arial"/>
                <a:cs typeface="Arial"/>
              </a:rPr>
              <a:t>11...</a:t>
            </a:r>
            <a:r>
              <a:rPr dirty="0" sz="1100" spc="85">
                <a:solidFill>
                  <a:srgbClr val="727272"/>
                </a:solidFill>
                <a:latin typeface="Times New Roman"/>
                <a:cs typeface="Times New Roman"/>
              </a:rPr>
              <a:t>oveab </a:t>
            </a:r>
            <a:r>
              <a:rPr dirty="0" sz="1100" spc="85">
                <a:solidFill>
                  <a:srgbClr val="4D4D4D"/>
                </a:solidFill>
                <a:latin typeface="Times New Roman"/>
                <a:cs typeface="Times New Roman"/>
              </a:rPr>
              <a:t>le </a:t>
            </a:r>
            <a:r>
              <a:rPr dirty="0" sz="1100" spc="175">
                <a:solidFill>
                  <a:srgbClr val="606060"/>
                </a:solidFill>
                <a:latin typeface="Times New Roman"/>
                <a:cs typeface="Times New Roman"/>
              </a:rPr>
              <a:t>aisle.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annex  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contains</a:t>
            </a:r>
            <a:r>
              <a:rPr dirty="0" sz="110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the</a:t>
            </a:r>
            <a:r>
              <a:rPr dirty="0" sz="1100" spc="2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less-frequently</a:t>
            </a:r>
            <a:r>
              <a:rPr dirty="0" sz="1100" spc="-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06060"/>
                </a:solidFill>
                <a:latin typeface="Times New Roman"/>
                <a:cs typeface="Times New Roman"/>
              </a:rPr>
              <a:t>used</a:t>
            </a:r>
            <a:r>
              <a:rPr dirty="0" sz="110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materials</a:t>
            </a:r>
            <a:r>
              <a:rPr dirty="0" sz="11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including</a:t>
            </a:r>
            <a:r>
              <a:rPr dirty="0" sz="1100" spc="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06060"/>
                </a:solidFill>
                <a:latin typeface="Times New Roman"/>
                <a:cs typeface="Times New Roman"/>
              </a:rPr>
              <a:t>tl,e  </a:t>
            </a:r>
            <a:r>
              <a:rPr dirty="0" sz="1100" spc="30">
                <a:solidFill>
                  <a:srgbClr val="727272"/>
                </a:solidFill>
                <a:latin typeface="Times New Roman"/>
                <a:cs typeface="Times New Roman"/>
              </a:rPr>
              <a:t>ce</a:t>
            </a:r>
            <a:r>
              <a:rPr dirty="0" sz="1100" spc="30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100" spc="30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dirty="0" sz="1100" spc="300">
                <a:solidFill>
                  <a:srgbClr val="727272"/>
                </a:solidFill>
                <a:latin typeface="Times New Roman"/>
                <a:cs typeface="Times New Roman"/>
              </a:rPr>
              <a:t>us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reports, </a:t>
            </a:r>
            <a:r>
              <a:rPr dirty="0" sz="1000" spc="250">
                <a:solidFill>
                  <a:srgbClr val="727272"/>
                </a:solidFill>
                <a:latin typeface="Arial"/>
                <a:cs typeface="Arial"/>
              </a:rPr>
              <a:t>vital 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statistics, serials </a:t>
            </a: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published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prior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to  </a:t>
            </a:r>
            <a:r>
              <a:rPr dirty="0" sz="1100" spc="350">
                <a:solidFill>
                  <a:srgbClr val="727272"/>
                </a:solidFill>
                <a:latin typeface="Times New Roman"/>
                <a:cs typeface="Times New Roman"/>
              </a:rPr>
              <a:t>1970,</a:t>
            </a:r>
            <a:r>
              <a:rPr dirty="0" sz="1100" spc="-2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100" spc="225">
                <a:solidFill>
                  <a:srgbClr val="4D4D4D"/>
                </a:solidFill>
                <a:latin typeface="Times New Roman"/>
                <a:cs typeface="Times New Roman"/>
              </a:rPr>
              <a:t>t</a:t>
            </a:r>
            <a:r>
              <a:rPr dirty="0" sz="1100" spc="11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r>
              <a:rPr dirty="0" sz="1100" spc="-3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-40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100" spc="1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working</a:t>
            </a:r>
            <a:r>
              <a:rPr dirty="0" sz="1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06060"/>
                </a:solidFill>
                <a:latin typeface="Times New Roman"/>
                <a:cs typeface="Times New Roman"/>
              </a:rPr>
              <a:t>paper</a:t>
            </a:r>
            <a:r>
              <a:rPr dirty="0" sz="1100" spc="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dirty="0" sz="1100" spc="225">
                <a:solidFill>
                  <a:srgbClr val="4D4D4D"/>
                </a:solidFill>
                <a:latin typeface="Times New Roman"/>
                <a:cs typeface="Times New Roman"/>
              </a:rPr>
              <a:t>ll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ection.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8384" y="7112502"/>
            <a:ext cx="4967605" cy="1997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ts val="1280"/>
              </a:lnSpc>
              <a:spcBef>
                <a:spcPts val="105"/>
              </a:spcBef>
            </a:pPr>
            <a:r>
              <a:rPr dirty="0" sz="1200" spc="495" b="1">
                <a:solidFill>
                  <a:srgbClr val="606060"/>
                </a:solidFill>
                <a:latin typeface="Times New Roman"/>
                <a:cs typeface="Times New Roman"/>
              </a:rPr>
              <a:t>UNIVERSITY </a:t>
            </a:r>
            <a:r>
              <a:rPr dirty="0" sz="1200" spc="315" b="1">
                <a:solidFill>
                  <a:srgbClr val="606060"/>
                </a:solidFill>
                <a:latin typeface="Times New Roman"/>
                <a:cs typeface="Times New Roman"/>
              </a:rPr>
              <a:t>COl\.'.iPUTING</a:t>
            </a:r>
            <a:r>
              <a:rPr dirty="0" sz="120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200" spc="455" b="1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29845">
              <a:lnSpc>
                <a:spcPts val="1580"/>
              </a:lnSpc>
            </a:pPr>
            <a:r>
              <a:rPr dirty="0" sz="1450" spc="665" b="1">
                <a:solidFill>
                  <a:srgbClr val="606060"/>
                </a:solidFill>
                <a:latin typeface="Times New Roman"/>
                <a:cs typeface="Times New Roman"/>
              </a:rPr>
              <a:t>CSDE</a:t>
            </a:r>
            <a:r>
              <a:rPr dirty="0" sz="1450" spc="7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450" spc="705" b="1">
                <a:solidFill>
                  <a:srgbClr val="606060"/>
                </a:solidFill>
                <a:latin typeface="Times New Roman"/>
                <a:cs typeface="Times New Roman"/>
              </a:rPr>
              <a:t>LAN</a:t>
            </a:r>
            <a:r>
              <a:rPr dirty="0" sz="1450" spc="26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450" spc="445" b="1">
                <a:solidFill>
                  <a:srgbClr val="606060"/>
                </a:solidFill>
                <a:latin typeface="Times New Roman"/>
                <a:cs typeface="Times New Roman"/>
              </a:rPr>
              <a:t>(LoCAL</a:t>
            </a:r>
            <a:r>
              <a:rPr dirty="0" sz="1450" spc="-2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450" spc="420" b="1">
                <a:solidFill>
                  <a:srgbClr val="606060"/>
                </a:solidFill>
                <a:latin typeface="Times New Roman"/>
                <a:cs typeface="Times New Roman"/>
              </a:rPr>
              <a:t>AREA</a:t>
            </a:r>
            <a:r>
              <a:rPr dirty="0" sz="1450" spc="9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450" spc="190" b="1">
                <a:solidFill>
                  <a:srgbClr val="606060"/>
                </a:solidFill>
                <a:latin typeface="Times New Roman"/>
                <a:cs typeface="Times New Roman"/>
              </a:rPr>
              <a:t>NETW"ORI&lt;)</a:t>
            </a:r>
            <a:endParaRPr sz="1450">
              <a:latin typeface="Times New Roman"/>
              <a:cs typeface="Times New Roman"/>
            </a:endParaRPr>
          </a:p>
          <a:p>
            <a:pPr marL="16510" marR="129539" indent="635">
              <a:lnSpc>
                <a:spcPct val="91300"/>
              </a:lnSpc>
              <a:spcBef>
                <a:spcPts val="595"/>
              </a:spcBef>
              <a:tabLst>
                <a:tab pos="427355" algn="l"/>
              </a:tabLst>
            </a:pPr>
            <a:r>
              <a:rPr dirty="0" sz="1100" spc="114">
                <a:solidFill>
                  <a:srgbClr val="606060"/>
                </a:solidFill>
                <a:latin typeface="Times New Roman"/>
                <a:cs typeface="Times New Roman"/>
              </a:rPr>
              <a:t>The	</a:t>
            </a:r>
            <a:r>
              <a:rPr dirty="0" sz="1100" spc="185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r>
              <a:rPr dirty="0" sz="1100" spc="-5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4D4D4D"/>
                </a:solidFill>
                <a:latin typeface="Times New Roman"/>
                <a:cs typeface="Times New Roman"/>
              </a:rPr>
              <a:t>m</a:t>
            </a:r>
            <a:r>
              <a:rPr dirty="0" sz="1100">
                <a:solidFill>
                  <a:srgbClr val="727272"/>
                </a:solidFill>
                <a:latin typeface="Times New Roman"/>
                <a:cs typeface="Times New Roman"/>
              </a:rPr>
              <a:t>p</a:t>
            </a:r>
            <a:r>
              <a:rPr dirty="0" sz="1100" spc="7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u</a:t>
            </a:r>
            <a:r>
              <a:rPr dirty="0" sz="1100" spc="-8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55">
                <a:solidFill>
                  <a:srgbClr val="727272"/>
                </a:solidFill>
                <a:latin typeface="Times New Roman"/>
                <a:cs typeface="Times New Roman"/>
              </a:rPr>
              <a:t>ti.n.g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environment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tor</a:t>
            </a:r>
            <a:r>
              <a:rPr dirty="0" sz="1100" spc="1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440">
                <a:solidFill>
                  <a:srgbClr val="727272"/>
                </a:solidFill>
                <a:latin typeface="Times New Roman"/>
                <a:cs typeface="Times New Roman"/>
              </a:rPr>
              <a:t>CSDE</a:t>
            </a:r>
            <a:r>
              <a:rPr dirty="0" sz="1100" spc="7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27272"/>
                </a:solidFill>
                <a:latin typeface="Times New Roman"/>
                <a:cs typeface="Times New Roman"/>
              </a:rPr>
              <a:t>researchers</a:t>
            </a:r>
            <a:r>
              <a:rPr dirty="0" sz="1100" spc="23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has  </a:t>
            </a:r>
            <a:r>
              <a:rPr dirty="0" sz="1100" spc="295">
                <a:solidFill>
                  <a:srgbClr val="606060"/>
                </a:solidFill>
                <a:latin typeface="Times New Roman"/>
                <a:cs typeface="Times New Roman"/>
              </a:rPr>
              <a:t>changed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dramatically </a:t>
            </a:r>
            <a:r>
              <a:rPr dirty="0" sz="1050" spc="204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1100" spc="195">
                <a:solidFill>
                  <a:srgbClr val="606060"/>
                </a:solidFill>
                <a:latin typeface="Times New Roman"/>
                <a:cs typeface="Times New Roman"/>
              </a:rPr>
              <a:t>recent: </a:t>
            </a: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years</a:t>
            </a:r>
            <a:r>
              <a:rPr dirty="0" sz="1100" spc="190">
                <a:solidFill>
                  <a:srgbClr val="4D4D4D"/>
                </a:solidFill>
                <a:latin typeface="Times New Roman"/>
                <a:cs typeface="Times New Roman"/>
              </a:rPr>
              <a:t>. </a:t>
            </a:r>
            <a:r>
              <a:rPr dirty="0" sz="1100" spc="180">
                <a:solidFill>
                  <a:srgbClr val="606060"/>
                </a:solidFill>
                <a:latin typeface="Times New Roman"/>
                <a:cs typeface="Times New Roman"/>
              </a:rPr>
              <a:t>"While </a:t>
            </a:r>
            <a:r>
              <a:rPr dirty="0" sz="1100" spc="300">
                <a:solidFill>
                  <a:srgbClr val="606060"/>
                </a:solidFill>
                <a:latin typeface="Times New Roman"/>
                <a:cs typeface="Times New Roman"/>
              </a:rPr>
              <a:t>m </a:t>
            </a:r>
            <a:r>
              <a:rPr dirty="0" sz="1100" spc="25">
                <a:solidFill>
                  <a:srgbClr val="606060"/>
                </a:solidFill>
                <a:latin typeface="Times New Roman"/>
                <a:cs typeface="Times New Roman"/>
              </a:rPr>
              <a:t>ainfra.1</a:t>
            </a:r>
            <a:r>
              <a:rPr dirty="0" sz="1100" spc="25">
                <a:solidFill>
                  <a:srgbClr val="A5A5A5"/>
                </a:solidFill>
                <a:latin typeface="Times New Roman"/>
                <a:cs typeface="Times New Roman"/>
              </a:rPr>
              <a:t>:</a:t>
            </a:r>
            <a:r>
              <a:rPr dirty="0" sz="1100" spc="25">
                <a:solidFill>
                  <a:srgbClr val="606060"/>
                </a:solidFill>
                <a:latin typeface="Times New Roman"/>
                <a:cs typeface="Times New Roman"/>
              </a:rPr>
              <a:t>n </a:t>
            </a:r>
            <a:r>
              <a:rPr dirty="0" sz="1100" spc="-200">
                <a:solidFill>
                  <a:srgbClr val="606060"/>
                </a:solidFill>
                <a:latin typeface="Times New Roman"/>
                <a:cs typeface="Times New Roman"/>
              </a:rPr>
              <a:t>e 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computers</a:t>
            </a:r>
            <a:r>
              <a:rPr dirty="0" sz="1100" spc="265">
                <a:solidFill>
                  <a:srgbClr val="4D4D4D"/>
                </a:solidFill>
                <a:latin typeface="Times New Roman"/>
                <a:cs typeface="Times New Roman"/>
              </a:rPr>
              <a:t>r </a:t>
            </a: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em</a:t>
            </a:r>
            <a:r>
              <a:rPr dirty="0" sz="1100" spc="21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ain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backbone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265">
                <a:solidFill>
                  <a:srgbClr val="727272"/>
                </a:solidFill>
                <a:latin typeface="Times New Roman"/>
                <a:cs typeface="Times New Roman"/>
              </a:rPr>
              <a:t>census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1100" spc="280">
                <a:solidFill>
                  <a:srgbClr val="606060"/>
                </a:solidFill>
                <a:latin typeface="Times New Roman"/>
                <a:cs typeface="Times New Roman"/>
              </a:rPr>
              <a:t>other 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large</a:t>
            </a:r>
            <a:r>
              <a:rPr dirty="0" sz="1100" spc="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27272"/>
                </a:solidFill>
                <a:latin typeface="Times New Roman"/>
                <a:cs typeface="Times New Roman"/>
              </a:rPr>
              <a:t>data</a:t>
            </a:r>
            <a:r>
              <a:rPr dirty="0" sz="1100" spc="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50">
                <a:solidFill>
                  <a:srgbClr val="606060"/>
                </a:solidFill>
                <a:latin typeface="Times New Roman"/>
                <a:cs typeface="Times New Roman"/>
              </a:rPr>
              <a:t>file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research,</a:t>
            </a:r>
            <a:r>
              <a:rPr dirty="0" sz="1100" spc="1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development:</a:t>
            </a:r>
            <a:r>
              <a:rPr dirty="0" sz="1100" spc="-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100" spc="11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06060"/>
                </a:solidFill>
                <a:latin typeface="Times New Roman"/>
                <a:cs typeface="Times New Roman"/>
              </a:rPr>
              <a:t>powerful</a:t>
            </a:r>
            <a:endParaRPr sz="1100">
              <a:latin typeface="Times New Roman"/>
              <a:cs typeface="Times New Roman"/>
            </a:endParaRPr>
          </a:p>
          <a:p>
            <a:pPr marL="13970" marR="53975" indent="-1905">
              <a:lnSpc>
                <a:spcPct val="91300"/>
              </a:lnSpc>
              <a:spcBef>
                <a:spcPts val="40"/>
              </a:spcBef>
            </a:pPr>
            <a:r>
              <a:rPr dirty="0" sz="1100" spc="250">
                <a:solidFill>
                  <a:srgbClr val="727272"/>
                </a:solidFill>
                <a:latin typeface="Times New Roman"/>
                <a:cs typeface="Times New Roman"/>
              </a:rPr>
              <a:t>1rucrocomp </a:t>
            </a:r>
            <a:r>
              <a:rPr dirty="0" sz="1100" spc="125">
                <a:solidFill>
                  <a:srgbClr val="4D4D4D"/>
                </a:solidFill>
                <a:latin typeface="Times New Roman"/>
                <a:cs typeface="Times New Roman"/>
              </a:rPr>
              <a:t>u</a:t>
            </a:r>
            <a:r>
              <a:rPr dirty="0" sz="1100" spc="125">
                <a:solidFill>
                  <a:srgbClr val="727272"/>
                </a:solidFill>
                <a:latin typeface="Times New Roman"/>
                <a:cs typeface="Times New Roman"/>
              </a:rPr>
              <a:t>cesr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and </a:t>
            </a: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works 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ta</a:t>
            </a:r>
            <a:r>
              <a:rPr dirty="0" sz="1100" spc="114">
                <a:solidFill>
                  <a:srgbClr val="4D4D4D"/>
                </a:solidFill>
                <a:latin typeface="Times New Roman"/>
                <a:cs typeface="Times New Roman"/>
              </a:rPr>
              <a:t>tion</a:t>
            </a:r>
            <a:r>
              <a:rPr dirty="0" sz="1100" spc="114">
                <a:solidFill>
                  <a:srgbClr val="727272"/>
                </a:solidFill>
                <a:latin typeface="Times New Roman"/>
                <a:cs typeface="Times New Roman"/>
              </a:rPr>
              <a:t>s </a:t>
            </a:r>
            <a:r>
              <a:rPr dirty="0" sz="1100" spc="270">
                <a:solidFill>
                  <a:srgbClr val="4D4D4D"/>
                </a:solidFill>
                <a:latin typeface="Times New Roman"/>
                <a:cs typeface="Times New Roman"/>
              </a:rPr>
              <a:t>has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mean</a:t>
            </a:r>
            <a:r>
              <a:rPr dirty="0" sz="1100" spc="225">
                <a:solidFill>
                  <a:srgbClr val="A5A5A5"/>
                </a:solidFill>
                <a:latin typeface="Times New Roman"/>
                <a:cs typeface="Times New Roman"/>
              </a:rPr>
              <a:t>: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t: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that </a:t>
            </a:r>
            <a:r>
              <a:rPr dirty="0" sz="1100" spc="55">
                <a:solidFill>
                  <a:srgbClr val="606060"/>
                </a:solidFill>
                <a:latin typeface="Times New Roman"/>
                <a:cs typeface="Times New Roman"/>
              </a:rPr>
              <a:t>n:i.an.y 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small- </a:t>
            </a:r>
            <a:r>
              <a:rPr dirty="0" sz="1100" spc="160">
                <a:solidFill>
                  <a:srgbClr val="727272"/>
                </a:solidFill>
                <a:latin typeface="Times New Roman"/>
                <a:cs typeface="Times New Roman"/>
              </a:rPr>
              <a:t>t:omediu</a:t>
            </a:r>
            <a:r>
              <a:rPr dirty="0" sz="1100" spc="160">
                <a:solidFill>
                  <a:srgbClr val="939393"/>
                </a:solidFill>
                <a:latin typeface="Times New Roman"/>
                <a:cs typeface="Times New Roman"/>
              </a:rPr>
              <a:t>.</a:t>
            </a:r>
            <a:r>
              <a:rPr dirty="0" sz="1100" spc="160">
                <a:solidFill>
                  <a:srgbClr val="606060"/>
                </a:solidFill>
                <a:latin typeface="Times New Roman"/>
                <a:cs typeface="Times New Roman"/>
              </a:rPr>
              <a:t>m</a:t>
            </a:r>
            <a:r>
              <a:rPr dirty="0" sz="1100" spc="160">
                <a:solidFill>
                  <a:srgbClr val="727272"/>
                </a:solidFill>
                <a:latin typeface="Times New Roman"/>
                <a:cs typeface="Times New Roman"/>
              </a:rPr>
              <a:t>s</a:t>
            </a:r>
            <a:r>
              <a:rPr dirty="0" sz="1100" spc="160">
                <a:solidFill>
                  <a:srgbClr val="A5A5A5"/>
                </a:solidFill>
                <a:latin typeface="Times New Roman"/>
                <a:cs typeface="Times New Roman"/>
              </a:rPr>
              <a:t>- </a:t>
            </a: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ized 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data </a:t>
            </a:r>
            <a:r>
              <a:rPr dirty="0" sz="1100" spc="170">
                <a:solidFill>
                  <a:srgbClr val="606060"/>
                </a:solidFill>
                <a:latin typeface="Times New Roman"/>
                <a:cs typeface="Times New Roman"/>
              </a:rPr>
              <a:t>files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can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be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analyzed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on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the 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desks </a:t>
            </a: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of </a:t>
            </a:r>
            <a:r>
              <a:rPr dirty="0" sz="1100" spc="200">
                <a:solidFill>
                  <a:srgbClr val="606060"/>
                </a:solidFill>
                <a:latin typeface="Times New Roman"/>
                <a:cs typeface="Times New Roman"/>
              </a:rPr>
              <a:t>researcl.ers. 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The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development: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compu</a:t>
            </a:r>
            <a:r>
              <a:rPr dirty="0" sz="1100" spc="204">
                <a:solidFill>
                  <a:srgbClr val="4D4D4D"/>
                </a:solidFill>
                <a:latin typeface="Times New Roman"/>
                <a:cs typeface="Times New Roman"/>
              </a:rPr>
              <a:t>t </a:t>
            </a:r>
            <a:r>
              <a:rPr dirty="0" sz="1100" spc="-125">
                <a:solidFill>
                  <a:srgbClr val="727272"/>
                </a:solidFill>
                <a:latin typeface="Times New Roman"/>
                <a:cs typeface="Times New Roman"/>
              </a:rPr>
              <a:t>e</a:t>
            </a:r>
            <a:r>
              <a:rPr dirty="0" sz="1100" spc="-125">
                <a:solidFill>
                  <a:srgbClr val="4D4D4D"/>
                </a:solidFill>
                <a:latin typeface="Times New Roman"/>
                <a:cs typeface="Times New Roman"/>
              </a:rPr>
              <a:t>r  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networks,</a:t>
            </a:r>
            <a:r>
              <a:rPr dirty="0" sz="1100" spc="15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340">
                <a:solidFill>
                  <a:srgbClr val="606060"/>
                </a:solidFill>
                <a:latin typeface="Times New Roman"/>
                <a:cs typeface="Times New Roman"/>
              </a:rPr>
              <a:t>both</a:t>
            </a:r>
            <a:r>
              <a:rPr dirty="0" sz="1100" spc="-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606060"/>
                </a:solidFill>
                <a:latin typeface="Times New Roman"/>
                <a:cs typeface="Times New Roman"/>
              </a:rPr>
              <a:t>locally</a:t>
            </a:r>
            <a:r>
              <a:rPr dirty="0" sz="1100" spc="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100" spc="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nationally</a:t>
            </a:r>
            <a:r>
              <a:rPr dirty="0" sz="1100" spc="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606060"/>
                </a:solidFill>
                <a:latin typeface="Times New Roman"/>
                <a:cs typeface="Times New Roman"/>
              </a:rPr>
              <a:t>(and</a:t>
            </a:r>
            <a:r>
              <a:rPr dirty="0" sz="110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intern</a:t>
            </a:r>
            <a:r>
              <a:rPr dirty="0" sz="1100" spc="250">
                <a:solidFill>
                  <a:srgbClr val="828282"/>
                </a:solidFill>
                <a:latin typeface="Times New Roman"/>
                <a:cs typeface="Times New Roman"/>
              </a:rPr>
              <a:t>ation­</a:t>
            </a:r>
            <a:endParaRPr sz="1100">
              <a:latin typeface="Times New Roman"/>
              <a:cs typeface="Times New Roman"/>
            </a:endParaRPr>
          </a:p>
          <a:p>
            <a:pPr marL="12700" marR="5080" indent="3810">
              <a:lnSpc>
                <a:spcPts val="1180"/>
              </a:lnSpc>
              <a:spcBef>
                <a:spcPts val="25"/>
              </a:spcBef>
              <a:tabLst>
                <a:tab pos="4222750" algn="l"/>
              </a:tabLst>
            </a:pPr>
            <a:r>
              <a:rPr dirty="0" sz="1100" spc="-45">
                <a:solidFill>
                  <a:srgbClr val="4D4D4D"/>
                </a:solidFill>
                <a:latin typeface="Times New Roman"/>
                <a:cs typeface="Times New Roman"/>
              </a:rPr>
              <a:t>al</a:t>
            </a:r>
            <a:r>
              <a:rPr dirty="0" sz="1100" spc="-45">
                <a:solidFill>
                  <a:srgbClr val="727272"/>
                </a:solidFill>
                <a:latin typeface="Times New Roman"/>
                <a:cs typeface="Times New Roman"/>
              </a:rPr>
              <a:t>y</a:t>
            </a:r>
            <a:r>
              <a:rPr dirty="0" sz="1100" spc="-45">
                <a:solidFill>
                  <a:srgbClr val="4D4D4D"/>
                </a:solidFill>
                <a:latin typeface="Times New Roman"/>
                <a:cs typeface="Times New Roman"/>
              </a:rPr>
              <a:t>l  </a:t>
            </a:r>
            <a:r>
              <a:rPr dirty="0" sz="1100" spc="204">
                <a:solidFill>
                  <a:srgbClr val="727272"/>
                </a:solidFill>
                <a:latin typeface="Times New Roman"/>
                <a:cs typeface="Times New Roman"/>
              </a:rPr>
              <a:t>), </a:t>
            </a:r>
            <a:r>
              <a:rPr dirty="0" sz="1100" spc="315">
                <a:solidFill>
                  <a:srgbClr val="606060"/>
                </a:solidFill>
                <a:latin typeface="Times New Roman"/>
                <a:cs typeface="Times New Roman"/>
              </a:rPr>
              <a:t>has </a:t>
            </a: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also </a:t>
            </a:r>
            <a:r>
              <a:rPr dirty="0" sz="1100" spc="130">
                <a:solidFill>
                  <a:srgbClr val="606060"/>
                </a:solidFill>
                <a:latin typeface="Times New Roman"/>
                <a:cs typeface="Times New Roman"/>
              </a:rPr>
              <a:t>cl"l.anged </a:t>
            </a:r>
            <a:r>
              <a:rPr dirty="0" sz="1100" spc="130">
                <a:solidFill>
                  <a:srgbClr val="727272"/>
                </a:solidFill>
                <a:latin typeface="Times New Roman"/>
                <a:cs typeface="Times New Roman"/>
              </a:rPr>
              <a:t>the  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cl"l.aracter </a:t>
            </a:r>
            <a:r>
              <a:rPr dirty="0" sz="1100" spc="135">
                <a:solidFill>
                  <a:srgbClr val="727272"/>
                </a:solidFill>
                <a:latin typeface="Times New Roman"/>
                <a:cs typeface="Times New Roman"/>
              </a:rPr>
              <a:t>ofs </a:t>
            </a:r>
            <a:r>
              <a:rPr dirty="0" sz="1100" spc="150">
                <a:solidFill>
                  <a:srgbClr val="727272"/>
                </a:solidFill>
                <a:latin typeface="Times New Roman"/>
                <a:cs typeface="Times New Roman"/>
              </a:rPr>
              <a:t>ch</a:t>
            </a:r>
            <a:r>
              <a:rPr dirty="0" sz="1100" spc="-1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60">
                <a:solidFill>
                  <a:srgbClr val="727272"/>
                </a:solidFill>
                <a:latin typeface="Times New Roman"/>
                <a:cs typeface="Times New Roman"/>
              </a:rPr>
              <a:t>o</a:t>
            </a:r>
            <a:r>
              <a:rPr dirty="0" sz="1100" spc="-114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100" spc="20">
                <a:solidFill>
                  <a:srgbClr val="727272"/>
                </a:solidFill>
                <a:latin typeface="Times New Roman"/>
                <a:cs typeface="Times New Roman"/>
              </a:rPr>
              <a:t>ary</a:t>
            </a:r>
            <a:r>
              <a:rPr dirty="0" sz="1100" spc="20">
                <a:solidFill>
                  <a:srgbClr val="4D4D4D"/>
                </a:solidFill>
                <a:latin typeface="Times New Roman"/>
                <a:cs typeface="Times New Roman"/>
              </a:rPr>
              <a:t>l	</a:t>
            </a:r>
            <a:r>
              <a:rPr dirty="0" sz="1100" spc="175">
                <a:solidFill>
                  <a:srgbClr val="727272"/>
                </a:solidFill>
                <a:latin typeface="Times New Roman"/>
                <a:cs typeface="Times New Roman"/>
              </a:rPr>
              <a:t>co </a:t>
            </a:r>
            <a:r>
              <a:rPr dirty="0" sz="1100" spc="245">
                <a:solidFill>
                  <a:srgbClr val="727272"/>
                </a:solidFill>
                <a:latin typeface="Times New Roman"/>
                <a:cs typeface="Times New Roman"/>
              </a:rPr>
              <a:t>mm</a:t>
            </a:r>
            <a:r>
              <a:rPr dirty="0" sz="1100" spc="4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4D4D4D"/>
                </a:solidFill>
                <a:latin typeface="Times New Roman"/>
                <a:cs typeface="Times New Roman"/>
              </a:rPr>
              <a:t>u</a:t>
            </a:r>
            <a:r>
              <a:rPr dirty="0" sz="1100" spc="190">
                <a:solidFill>
                  <a:srgbClr val="939393"/>
                </a:solidFill>
                <a:latin typeface="Times New Roman"/>
                <a:cs typeface="Times New Roman"/>
              </a:rPr>
              <a:t>­ 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nication</a:t>
            </a:r>
            <a:r>
              <a:rPr dirty="0" sz="1100" spc="1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100" spc="2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ease</a:t>
            </a:r>
            <a:r>
              <a:rPr dirty="0" sz="1100" spc="8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27272"/>
                </a:solidFill>
                <a:latin typeface="Times New Roman"/>
                <a:cs typeface="Times New Roman"/>
              </a:rPr>
              <a:t>of</a:t>
            </a:r>
            <a:r>
              <a:rPr dirty="0" sz="1100" spc="13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727272"/>
                </a:solidFill>
                <a:latin typeface="Times New Roman"/>
                <a:cs typeface="Times New Roman"/>
              </a:rPr>
              <a:t>access</a:t>
            </a:r>
            <a:r>
              <a:rPr dirty="0" sz="1100" spc="125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dirty="0" sz="1100" spc="175">
                <a:solidFill>
                  <a:srgbClr val="606060"/>
                </a:solidFill>
                <a:latin typeface="Times New Roman"/>
                <a:cs typeface="Times New Roman"/>
              </a:rPr>
              <a:t>t:o</a:t>
            </a:r>
            <a:r>
              <a:rPr dirty="0" sz="1100" spc="-1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data.</a:t>
            </a:r>
            <a:r>
              <a:rPr dirty="0" sz="1100" spc="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50">
                <a:solidFill>
                  <a:srgbClr val="606060"/>
                </a:solidFill>
                <a:latin typeface="Times New Roman"/>
                <a:cs typeface="Times New Roman"/>
              </a:rPr>
              <a:t>VVith</a:t>
            </a:r>
            <a:r>
              <a:rPr dirty="0" sz="110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20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727272"/>
                </a:solidFill>
                <a:latin typeface="Times New Roman"/>
                <a:cs typeface="Times New Roman"/>
              </a:rPr>
              <a:t>support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70856" y="1335869"/>
            <a:ext cx="381000" cy="34093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just" marL="34290" marR="59055" indent="635">
              <a:lnSpc>
                <a:spcPts val="1180"/>
              </a:lnSpc>
              <a:spcBef>
                <a:spcPts val="260"/>
              </a:spcBef>
            </a:pPr>
            <a:r>
              <a:rPr dirty="0" sz="1100" spc="300">
                <a:solidFill>
                  <a:srgbClr val="727272"/>
                </a:solidFill>
                <a:latin typeface="Times New Roman"/>
                <a:cs typeface="Times New Roman"/>
              </a:rPr>
              <a:t>ott  </a:t>
            </a:r>
            <a:r>
              <a:rPr dirty="0" sz="1100" spc="370">
                <a:solidFill>
                  <a:srgbClr val="727272"/>
                </a:solidFill>
                <a:latin typeface="Times New Roman"/>
                <a:cs typeface="Times New Roman"/>
              </a:rPr>
              <a:t>Ce  </a:t>
            </a:r>
            <a:r>
              <a:rPr dirty="0" sz="1100" spc="330">
                <a:solidFill>
                  <a:srgbClr val="727272"/>
                </a:solidFill>
                <a:latin typeface="Times New Roman"/>
                <a:cs typeface="Times New Roman"/>
              </a:rPr>
              <a:t>(C</a:t>
            </a:r>
            <a:endParaRPr sz="1100">
              <a:latin typeface="Times New Roman"/>
              <a:cs typeface="Times New Roman"/>
            </a:endParaRPr>
          </a:p>
          <a:p>
            <a:pPr marL="35560">
              <a:lnSpc>
                <a:spcPts val="1240"/>
              </a:lnSpc>
            </a:pP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25400" marR="78105" indent="2540">
              <a:lnSpc>
                <a:spcPct val="91300"/>
              </a:lnSpc>
              <a:spcBef>
                <a:spcPts val="605"/>
              </a:spcBef>
            </a:pPr>
            <a:r>
              <a:rPr dirty="0" sz="1100" spc="270">
                <a:solidFill>
                  <a:srgbClr val="727272"/>
                </a:solidFill>
                <a:latin typeface="Times New Roman"/>
                <a:cs typeface="Times New Roman"/>
              </a:rPr>
              <a:t>Th  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fra  </a:t>
            </a: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sys  </a:t>
            </a:r>
            <a:r>
              <a:rPr dirty="0" sz="1100" spc="105">
                <a:solidFill>
                  <a:srgbClr val="727272"/>
                </a:solidFill>
                <a:latin typeface="Times New Roman"/>
                <a:cs typeface="Times New Roman"/>
              </a:rPr>
              <a:t>O'l.</a:t>
            </a:r>
            <a:endParaRPr sz="1100">
              <a:latin typeface="Times New Roman"/>
              <a:cs typeface="Times New Roman"/>
            </a:endParaRPr>
          </a:p>
          <a:p>
            <a:pPr marL="23495">
              <a:lnSpc>
                <a:spcPts val="1150"/>
              </a:lnSpc>
            </a:pPr>
            <a:r>
              <a:rPr dirty="0" sz="1100" spc="250">
                <a:solidFill>
                  <a:srgbClr val="606060"/>
                </a:solidFill>
                <a:latin typeface="Times New Roman"/>
                <a:cs typeface="Times New Roman"/>
              </a:rPr>
              <a:t>rea</a:t>
            </a:r>
            <a:endParaRPr sz="1100">
              <a:latin typeface="Times New Roman"/>
              <a:cs typeface="Times New Roman"/>
            </a:endParaRPr>
          </a:p>
          <a:p>
            <a:pPr marL="19685" marR="5080" indent="10795">
              <a:lnSpc>
                <a:spcPct val="91300"/>
              </a:lnSpc>
              <a:spcBef>
                <a:spcPts val="75"/>
              </a:spcBef>
            </a:pPr>
            <a:r>
              <a:rPr dirty="0" sz="1100" spc="215">
                <a:solidFill>
                  <a:srgbClr val="606060"/>
                </a:solidFill>
                <a:latin typeface="Times New Roman"/>
                <a:cs typeface="Times New Roman"/>
              </a:rPr>
              <a:t>to  </a:t>
            </a:r>
            <a:r>
              <a:rPr dirty="0" sz="1100" spc="225">
                <a:solidFill>
                  <a:srgbClr val="727272"/>
                </a:solidFill>
                <a:latin typeface="Times New Roman"/>
                <a:cs typeface="Times New Roman"/>
              </a:rPr>
              <a:t>on 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rem  </a:t>
            </a:r>
            <a:r>
              <a:rPr dirty="0" sz="1100" spc="405">
                <a:solidFill>
                  <a:srgbClr val="727272"/>
                </a:solidFill>
                <a:latin typeface="Times New Roman"/>
                <a:cs typeface="Times New Roman"/>
              </a:rPr>
              <a:t>CS</a:t>
            </a:r>
            <a:endParaRPr sz="1100">
              <a:latin typeface="Times New Roman"/>
              <a:cs typeface="Times New Roman"/>
            </a:endParaRPr>
          </a:p>
          <a:p>
            <a:pPr marL="20320">
              <a:lnSpc>
                <a:spcPts val="1090"/>
              </a:lnSpc>
            </a:pP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lab</a:t>
            </a:r>
            <a:endParaRPr sz="1100">
              <a:latin typeface="Times New Roman"/>
              <a:cs typeface="Times New Roman"/>
            </a:endParaRPr>
          </a:p>
          <a:p>
            <a:pPr marL="19050" marR="40005" indent="9525">
              <a:lnSpc>
                <a:spcPct val="91100"/>
              </a:lnSpc>
              <a:spcBef>
                <a:spcPts val="30"/>
              </a:spcBef>
            </a:pPr>
            <a:r>
              <a:rPr dirty="0" sz="1150" spc="275">
                <a:solidFill>
                  <a:srgbClr val="727272"/>
                </a:solidFill>
                <a:latin typeface="Times New Roman"/>
                <a:cs typeface="Times New Roman"/>
              </a:rPr>
              <a:t>In  </a:t>
            </a:r>
            <a:r>
              <a:rPr dirty="0" sz="1100" spc="100">
                <a:solidFill>
                  <a:srgbClr val="727272"/>
                </a:solidFill>
                <a:latin typeface="Times New Roman"/>
                <a:cs typeface="Times New Roman"/>
              </a:rPr>
              <a:t>fi·a  </a:t>
            </a:r>
            <a:r>
              <a:rPr dirty="0" sz="1100" spc="330">
                <a:solidFill>
                  <a:srgbClr val="727272"/>
                </a:solidFill>
                <a:latin typeface="Times New Roman"/>
                <a:cs typeface="Times New Roman"/>
              </a:rPr>
              <a:t>ma  </a:t>
            </a: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algn="just" marL="19050" marR="77470" indent="-6985">
              <a:lnSpc>
                <a:spcPts val="1180"/>
              </a:lnSpc>
              <a:spcBef>
                <a:spcPts val="710"/>
              </a:spcBef>
            </a:pPr>
            <a:r>
              <a:rPr dirty="0" sz="1100" spc="350">
                <a:solidFill>
                  <a:srgbClr val="828282"/>
                </a:solidFill>
                <a:latin typeface="Times New Roman"/>
                <a:cs typeface="Times New Roman"/>
              </a:rPr>
              <a:t>Th  </a:t>
            </a:r>
            <a:r>
              <a:rPr dirty="0" sz="1100" spc="285">
                <a:solidFill>
                  <a:srgbClr val="727272"/>
                </a:solidFill>
                <a:latin typeface="Times New Roman"/>
                <a:cs typeface="Times New Roman"/>
              </a:rPr>
              <a:t>CS  </a:t>
            </a:r>
            <a:r>
              <a:rPr dirty="0" sz="1100" spc="434">
                <a:solidFill>
                  <a:srgbClr val="727272"/>
                </a:solidFill>
                <a:latin typeface="Times New Roman"/>
                <a:cs typeface="Times New Roman"/>
              </a:rPr>
              <a:t>40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8063" y="4709716"/>
            <a:ext cx="3340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90">
                <a:solidFill>
                  <a:srgbClr val="727272"/>
                </a:solidFill>
                <a:latin typeface="Times New Roman"/>
                <a:cs typeface="Times New Roman"/>
              </a:rPr>
              <a:t>allo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8194" y="4860191"/>
            <a:ext cx="3187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sha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6780" y="5010668"/>
            <a:ext cx="350520" cy="1421765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 marR="10795" indent="46990">
              <a:lnSpc>
                <a:spcPct val="92100"/>
              </a:lnSpc>
              <a:spcBef>
                <a:spcPts val="209"/>
              </a:spcBef>
            </a:pP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me  </a:t>
            </a:r>
            <a:r>
              <a:rPr dirty="0" sz="1100" spc="345">
                <a:solidFill>
                  <a:srgbClr val="727272"/>
                </a:solidFill>
                <a:latin typeface="Times New Roman"/>
                <a:cs typeface="Times New Roman"/>
              </a:rPr>
              <a:t>Th  </a:t>
            </a:r>
            <a:r>
              <a:rPr dirty="0" sz="1100" spc="254">
                <a:solidFill>
                  <a:srgbClr val="727272"/>
                </a:solidFill>
                <a:latin typeface="Times New Roman"/>
                <a:cs typeface="Times New Roman"/>
              </a:rPr>
              <a:t>stu  </a:t>
            </a:r>
            <a:r>
              <a:rPr dirty="0" sz="1100" spc="290">
                <a:solidFill>
                  <a:srgbClr val="727272"/>
                </a:solidFill>
                <a:latin typeface="Times New Roman"/>
                <a:cs typeface="Times New Roman"/>
              </a:rPr>
              <a:t>d </a:t>
            </a:r>
            <a:r>
              <a:rPr dirty="0" sz="1100" spc="260">
                <a:solidFill>
                  <a:srgbClr val="727272"/>
                </a:solidFill>
                <a:latin typeface="Times New Roman"/>
                <a:cs typeface="Times New Roman"/>
              </a:rPr>
              <a:t>e  </a:t>
            </a:r>
            <a:r>
              <a:rPr dirty="0" sz="1100" spc="405">
                <a:solidFill>
                  <a:srgbClr val="727272"/>
                </a:solidFill>
                <a:latin typeface="Times New Roman"/>
                <a:cs typeface="Times New Roman"/>
              </a:rPr>
              <a:t>CS</a:t>
            </a:r>
            <a:endParaRPr sz="1100">
              <a:latin typeface="Times New Roman"/>
              <a:cs typeface="Times New Roman"/>
            </a:endParaRPr>
          </a:p>
          <a:p>
            <a:pPr marL="53340" marR="5080" indent="5715">
              <a:lnSpc>
                <a:spcPts val="1180"/>
              </a:lnSpc>
              <a:spcBef>
                <a:spcPts val="20"/>
              </a:spcBef>
            </a:pPr>
            <a:r>
              <a:rPr dirty="0" sz="1100" spc="229">
                <a:solidFill>
                  <a:srgbClr val="727272"/>
                </a:solidFill>
                <a:latin typeface="Times New Roman"/>
                <a:cs typeface="Times New Roman"/>
              </a:rPr>
              <a:t>tro 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pro</a:t>
            </a:r>
            <a:endParaRPr sz="1100">
              <a:latin typeface="Times New Roman"/>
              <a:cs typeface="Times New Roman"/>
            </a:endParaRPr>
          </a:p>
          <a:p>
            <a:pPr marL="55244" marR="14604" indent="3175">
              <a:lnSpc>
                <a:spcPts val="1180"/>
              </a:lnSpc>
              <a:spcBef>
                <a:spcPts val="70"/>
              </a:spcBef>
            </a:pPr>
            <a:r>
              <a:rPr dirty="0" sz="1100" spc="170">
                <a:solidFill>
                  <a:srgbClr val="606060"/>
                </a:solidFill>
                <a:latin typeface="Times New Roman"/>
                <a:cs typeface="Times New Roman"/>
              </a:rPr>
              <a:t>t:o  </a:t>
            </a:r>
            <a:r>
              <a:rPr dirty="0" sz="1100" spc="395">
                <a:solidFill>
                  <a:srgbClr val="727272"/>
                </a:solidFill>
                <a:latin typeface="Times New Roman"/>
                <a:cs typeface="Times New Roman"/>
              </a:rPr>
              <a:t>CS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62249" y="6388718"/>
            <a:ext cx="23812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0">
                <a:solidFill>
                  <a:srgbClr val="727272"/>
                </a:solidFill>
                <a:latin typeface="Times New Roman"/>
                <a:cs typeface="Times New Roman"/>
              </a:rPr>
              <a:t>co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2530" y="6531275"/>
            <a:ext cx="37401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5">
                <a:solidFill>
                  <a:srgbClr val="606060"/>
                </a:solidFill>
                <a:latin typeface="Times New Roman"/>
                <a:cs typeface="Times New Roman"/>
              </a:rPr>
              <a:t>disk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57122" y="6783169"/>
            <a:ext cx="3136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727272"/>
                </a:solidFill>
                <a:latin typeface="Arial"/>
                <a:cs typeface="Arial"/>
              </a:rPr>
              <a:t>Mr.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2249" y="6927267"/>
            <a:ext cx="3473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70">
                <a:solidFill>
                  <a:srgbClr val="727272"/>
                </a:solidFill>
                <a:latin typeface="Times New Roman"/>
                <a:cs typeface="Times New Roman"/>
              </a:rPr>
              <a:t>anal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61968" y="7085663"/>
            <a:ext cx="300990" cy="336550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309"/>
              </a:spcBef>
            </a:pPr>
            <a:r>
              <a:rPr dirty="0" sz="1100" spc="275">
                <a:solidFill>
                  <a:srgbClr val="727272"/>
                </a:solidFill>
                <a:latin typeface="Times New Roman"/>
                <a:cs typeface="Times New Roman"/>
              </a:rPr>
              <a:t>CS  </a:t>
            </a:r>
            <a:r>
              <a:rPr dirty="0" sz="1100" spc="405">
                <a:solidFill>
                  <a:srgbClr val="727272"/>
                </a:solidFill>
                <a:latin typeface="Times New Roman"/>
                <a:cs typeface="Times New Roman"/>
              </a:rPr>
              <a:t>CS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5906" y="9423331"/>
            <a:ext cx="36830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00">
                <a:solidFill>
                  <a:srgbClr val="727272"/>
                </a:solidFill>
                <a:latin typeface="Courier New"/>
                <a:cs typeface="Courier New"/>
              </a:rPr>
              <a:t>20</a:t>
            </a:r>
            <a:endParaRPr sz="1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7051" y="1583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 h="0">
                <a:moveTo>
                  <a:pt x="0" y="0"/>
                </a:moveTo>
                <a:lnTo>
                  <a:pt x="553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52577" y="0"/>
            <a:ext cx="4333240" cy="0"/>
          </a:xfrm>
          <a:custGeom>
            <a:avLst/>
            <a:gdLst/>
            <a:ahLst/>
            <a:cxnLst/>
            <a:rect l="l" t="t" r="r" b="b"/>
            <a:pathLst>
              <a:path w="4333240" h="0">
                <a:moveTo>
                  <a:pt x="0" y="0"/>
                </a:moveTo>
                <a:lnTo>
                  <a:pt x="4332848" y="0"/>
                </a:lnTo>
              </a:path>
            </a:pathLst>
          </a:custGeom>
          <a:ln w="3175">
            <a:solidFill>
              <a:srgbClr val="4F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8498" y="847421"/>
            <a:ext cx="7124065" cy="0"/>
          </a:xfrm>
          <a:custGeom>
            <a:avLst/>
            <a:gdLst/>
            <a:ahLst/>
            <a:cxnLst/>
            <a:rect l="l" t="t" r="r" b="b"/>
            <a:pathLst>
              <a:path w="7124065" h="0">
                <a:moveTo>
                  <a:pt x="0" y="0"/>
                </a:moveTo>
                <a:lnTo>
                  <a:pt x="712390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7805" y="9424589"/>
            <a:ext cx="7235190" cy="0"/>
          </a:xfrm>
          <a:custGeom>
            <a:avLst/>
            <a:gdLst/>
            <a:ahLst/>
            <a:cxnLst/>
            <a:rect l="l" t="t" r="r" b="b"/>
            <a:pathLst>
              <a:path w="7235190" h="0">
                <a:moveTo>
                  <a:pt x="0" y="0"/>
                </a:moveTo>
                <a:lnTo>
                  <a:pt x="723459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59053" y="529807"/>
            <a:ext cx="14662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40">
                <a:solidFill>
                  <a:srgbClr val="777777"/>
                </a:solidFill>
                <a:latin typeface="Arial"/>
                <a:cs typeface="Arial"/>
              </a:rPr>
              <a:t>1990-92</a:t>
            </a:r>
            <a:r>
              <a:rPr dirty="0" sz="900" spc="-35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900" spc="260">
                <a:solidFill>
                  <a:srgbClr val="777777"/>
                </a:solidFill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95" y="1323109"/>
            <a:ext cx="194945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480" b="1">
                <a:solidFill>
                  <a:srgbClr val="626262"/>
                </a:solidFill>
                <a:latin typeface="Times New Roman"/>
                <a:cs typeface="Times New Roman"/>
              </a:rPr>
              <a:t>PROFESSIONAL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511" y="1497346"/>
            <a:ext cx="2178050" cy="604520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9"/>
              </a:spcBef>
              <a:tabLst>
                <a:tab pos="1625600" algn="l"/>
              </a:tabLst>
            </a:pPr>
            <a:r>
              <a:rPr dirty="0" sz="1200" spc="445" b="1">
                <a:solidFill>
                  <a:srgbClr val="626262"/>
                </a:solidFill>
                <a:latin typeface="Times New Roman"/>
                <a:cs typeface="Times New Roman"/>
              </a:rPr>
              <a:t>ACTIVITIE</a:t>
            </a:r>
            <a:r>
              <a:rPr dirty="0" sz="1200" spc="420" b="1">
                <a:solidFill>
                  <a:srgbClr val="626262"/>
                </a:solidFill>
                <a:latin typeface="Times New Roman"/>
                <a:cs typeface="Times New Roman"/>
              </a:rPr>
              <a:t>S</a:t>
            </a:r>
            <a:r>
              <a:rPr dirty="0" sz="1200" b="1">
                <a:solidFill>
                  <a:srgbClr val="626262"/>
                </a:solidFill>
                <a:latin typeface="Times New Roman"/>
                <a:cs typeface="Times New Roman"/>
              </a:rPr>
              <a:t>	</a:t>
            </a:r>
            <a:r>
              <a:rPr dirty="0" sz="1200" spc="400" b="1">
                <a:solidFill>
                  <a:srgbClr val="626262"/>
                </a:solidFill>
                <a:latin typeface="Times New Roman"/>
                <a:cs typeface="Times New Roman"/>
              </a:rPr>
              <a:t>AND  </a:t>
            </a:r>
            <a:r>
              <a:rPr dirty="0" sz="1200" spc="520" b="1">
                <a:solidFill>
                  <a:srgbClr val="626262"/>
                </a:solidFill>
                <a:latin typeface="Times New Roman"/>
                <a:cs typeface="Times New Roman"/>
              </a:rPr>
              <a:t>AWARDS</a:t>
            </a:r>
            <a:endParaRPr sz="12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685"/>
              </a:spcBef>
            </a:pPr>
            <a:r>
              <a:rPr dirty="0" sz="850" spc="310" b="1">
                <a:solidFill>
                  <a:srgbClr val="777777"/>
                </a:solidFill>
                <a:latin typeface="Times New Roman"/>
                <a:cs typeface="Times New Roman"/>
              </a:rPr>
              <a:t>Gunnar</a:t>
            </a:r>
            <a:r>
              <a:rPr dirty="0" sz="850" spc="2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30" b="1">
                <a:solidFill>
                  <a:srgbClr val="626262"/>
                </a:solidFill>
                <a:latin typeface="Times New Roman"/>
                <a:cs typeface="Times New Roman"/>
              </a:rPr>
              <a:t>A.b:ng:ccn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8572" y="2120152"/>
            <a:ext cx="3344545" cy="449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>
              <a:lnSpc>
                <a:spcPts val="985"/>
              </a:lnSpc>
              <a:spcBef>
                <a:spcPts val="100"/>
              </a:spcBef>
            </a:pPr>
            <a:r>
              <a:rPr dirty="0" sz="850" spc="195" b="1">
                <a:solidFill>
                  <a:srgbClr val="777777"/>
                </a:solidFill>
                <a:latin typeface="Times New Roman"/>
                <a:cs typeface="Times New Roman"/>
              </a:rPr>
              <a:t>E </a:t>
            </a:r>
            <a:r>
              <a:rPr dirty="0" sz="850" spc="114" b="1">
                <a:solidFill>
                  <a:srgbClr val="777777"/>
                </a:solidFill>
                <a:latin typeface="Times New Roman"/>
                <a:cs typeface="Times New Roman"/>
              </a:rPr>
              <a:t>di </a:t>
            </a:r>
            <a:r>
              <a:rPr dirty="0" sz="850" spc="140" b="1">
                <a:solidFill>
                  <a:srgbClr val="777777"/>
                </a:solidFill>
                <a:latin typeface="Times New Roman"/>
                <a:cs typeface="Times New Roman"/>
              </a:rPr>
              <a:t>tor</a:t>
            </a:r>
            <a:r>
              <a:rPr dirty="0" sz="850" spc="140" b="1">
                <a:solidFill>
                  <a:srgbClr val="4F4F4F"/>
                </a:solidFill>
                <a:latin typeface="Times New Roman"/>
                <a:cs typeface="Times New Roman"/>
              </a:rPr>
              <a:t>ial </a:t>
            </a:r>
            <a:r>
              <a:rPr dirty="0" sz="850" spc="70" b="1">
                <a:solidFill>
                  <a:srgbClr val="777777"/>
                </a:solidFill>
                <a:latin typeface="Times New Roman"/>
                <a:cs typeface="Times New Roman"/>
              </a:rPr>
              <a:t>a:evie\1/, </a:t>
            </a:r>
            <a:r>
              <a:rPr dirty="0" sz="850" spc="95" b="1" i="1">
                <a:solidFill>
                  <a:srgbClr val="777777"/>
                </a:solidFill>
                <a:latin typeface="Times New Roman"/>
                <a:cs typeface="Times New Roman"/>
              </a:rPr>
              <a:t>The </a:t>
            </a:r>
            <a:r>
              <a:rPr dirty="0" sz="850" spc="170" b="1" i="1">
                <a:solidFill>
                  <a:srgbClr val="777777"/>
                </a:solidFill>
                <a:latin typeface="Times New Roman"/>
                <a:cs typeface="Times New Roman"/>
              </a:rPr>
              <a:t>Social </a:t>
            </a:r>
            <a:r>
              <a:rPr dirty="0" sz="850" spc="150" b="1" i="1">
                <a:solidFill>
                  <a:srgbClr val="777777"/>
                </a:solidFill>
                <a:latin typeface="Times New Roman"/>
                <a:cs typeface="Times New Roman"/>
              </a:rPr>
              <a:t>Service</a:t>
            </a:r>
            <a:r>
              <a:rPr dirty="0" sz="850" spc="-70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14" b="1" i="1">
                <a:solidFill>
                  <a:srgbClr val="777777"/>
                </a:solidFill>
                <a:latin typeface="Times New Roman"/>
                <a:cs typeface="Times New Roman"/>
              </a:rPr>
              <a:t>R.evie1v,</a:t>
            </a:r>
            <a:endParaRPr sz="850">
              <a:latin typeface="Times New Roman"/>
              <a:cs typeface="Times New Roman"/>
            </a:endParaRPr>
          </a:p>
          <a:p>
            <a:pPr marL="90170">
              <a:lnSpc>
                <a:spcPts val="1045"/>
              </a:lnSpc>
            </a:pP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405"/>
              </a:spcBef>
            </a:pPr>
            <a:r>
              <a:rPr dirty="0" sz="850" spc="145" b="1">
                <a:solidFill>
                  <a:srgbClr val="777777"/>
                </a:solidFill>
                <a:latin typeface="Times New Roman"/>
                <a:cs typeface="Times New Roman"/>
              </a:rPr>
              <a:t>Edga,.-</a:t>
            </a:r>
            <a:r>
              <a:rPr dirty="0" sz="850" spc="9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60" b="1">
                <a:solidFill>
                  <a:srgbClr val="626262"/>
                </a:solidFill>
                <a:latin typeface="Times New Roman"/>
                <a:cs typeface="Times New Roman"/>
              </a:rPr>
              <a:t>Borgatta</a:t>
            </a:r>
            <a:endParaRPr sz="850">
              <a:latin typeface="Times New Roman"/>
              <a:cs typeface="Times New Roman"/>
            </a:endParaRPr>
          </a:p>
          <a:p>
            <a:pPr marL="85725" marR="30480" indent="5080">
              <a:lnSpc>
                <a:spcPts val="1000"/>
              </a:lnSpc>
              <a:spcBef>
                <a:spcPts val="465"/>
              </a:spcBef>
            </a:pP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Co</a:t>
            </a:r>
            <a:r>
              <a:rPr dirty="0" sz="900" spc="180">
                <a:solidFill>
                  <a:srgbClr val="B1B1B1"/>
                </a:solidFill>
                <a:latin typeface="Times New Roman"/>
                <a:cs typeface="Times New Roman"/>
              </a:rPr>
              <a:t>-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ed</a:t>
            </a:r>
            <a:r>
              <a:rPr dirty="0" sz="900" spc="180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cor(vvit:h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77777"/>
                </a:solidFill>
                <a:latin typeface="Times New Roman"/>
                <a:cs typeface="Times New Roman"/>
              </a:rPr>
              <a:t>Marie</a:t>
            </a:r>
            <a:r>
              <a:rPr dirty="0" sz="900" spc="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Borgarta),</a:t>
            </a:r>
            <a:r>
              <a:rPr dirty="0" sz="900" spc="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Encyclope</a:t>
            </a:r>
            <a:r>
              <a:rPr dirty="0" sz="900" spc="215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dia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of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Sociology, </a:t>
            </a:r>
            <a:r>
              <a:rPr dirty="0" sz="900" spc="305">
                <a:solidFill>
                  <a:srgbClr val="777777"/>
                </a:solidFill>
                <a:latin typeface="Times New Roman"/>
                <a:cs typeface="Times New Roman"/>
              </a:rPr>
              <a:t>New </a:t>
            </a:r>
            <a:r>
              <a:rPr dirty="0" sz="900" spc="210">
                <a:solidFill>
                  <a:srgbClr val="626262"/>
                </a:solidFill>
                <a:latin typeface="Times New Roman"/>
                <a:cs typeface="Times New Roman"/>
              </a:rPr>
              <a:t>York:MacMiUan 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Publishing </a:t>
            </a:r>
            <a:r>
              <a:rPr dirty="0" sz="900" spc="265">
                <a:solidFill>
                  <a:srgbClr val="777777"/>
                </a:solidFill>
                <a:latin typeface="Times New Roman"/>
                <a:cs typeface="Times New Roman"/>
              </a:rPr>
              <a:t>Company</a:t>
            </a:r>
            <a:r>
              <a:rPr dirty="0" sz="900" spc="265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r>
              <a:rPr dirty="0" sz="900" spc="5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626262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320"/>
              </a:spcBef>
            </a:pPr>
            <a:r>
              <a:rPr dirty="0" sz="850" spc="250" b="1">
                <a:solidFill>
                  <a:srgbClr val="777777"/>
                </a:solidFill>
                <a:latin typeface="Times New Roman"/>
                <a:cs typeface="Times New Roman"/>
              </a:rPr>
              <a:t>Paul</a:t>
            </a:r>
            <a:r>
              <a:rPr dirty="0" sz="850" spc="15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>
                <a:solidFill>
                  <a:srgbClr val="777777"/>
                </a:solidFill>
                <a:latin typeface="Times New Roman"/>
                <a:cs typeface="Times New Roman"/>
              </a:rPr>
              <a:t>Burstein</a:t>
            </a:r>
            <a:endParaRPr sz="850">
              <a:latin typeface="Times New Roman"/>
              <a:cs typeface="Times New Roman"/>
            </a:endParaRPr>
          </a:p>
          <a:p>
            <a:pPr marL="82550">
              <a:lnSpc>
                <a:spcPct val="100000"/>
              </a:lnSpc>
              <a:spcBef>
                <a:spcPts val="350"/>
              </a:spcBef>
            </a:pPr>
            <a:r>
              <a:rPr dirty="0" sz="850" spc="105" b="1">
                <a:solidFill>
                  <a:srgbClr val="777777"/>
                </a:solidFill>
                <a:latin typeface="Times New Roman"/>
                <a:cs typeface="Times New Roman"/>
              </a:rPr>
              <a:t>}&gt;resent&lt;:..</a:t>
            </a:r>
            <a:r>
              <a:rPr dirty="0" sz="850" spc="19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00" b="1">
                <a:solidFill>
                  <a:srgbClr val="777777"/>
                </a:solidFill>
                <a:latin typeface="Times New Roman"/>
                <a:cs typeface="Times New Roman"/>
              </a:rPr>
              <a:t>,._En,_ploy:rneot</a:t>
            </a:r>
            <a:r>
              <a:rPr dirty="0" sz="850" spc="100" b="1">
                <a:solidFill>
                  <a:srgbClr val="626262"/>
                </a:solidFill>
                <a:latin typeface="Times New Roman"/>
                <a:cs typeface="Times New Roman"/>
              </a:rPr>
              <a:t>d </a:t>
            </a:r>
            <a:r>
              <a:rPr dirty="0" sz="850" spc="60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850" spc="60" b="1">
                <a:solidFill>
                  <a:srgbClr val="777777"/>
                </a:solidFill>
                <a:latin typeface="Times New Roman"/>
                <a:cs typeface="Times New Roman"/>
              </a:rPr>
              <a:t>iscrirn.i.na</a:t>
            </a:r>
            <a:r>
              <a:rPr dirty="0" sz="850" spc="-6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45" b="1">
                <a:solidFill>
                  <a:srgbClr val="777777"/>
                </a:solidFill>
                <a:latin typeface="Times New Roman"/>
                <a:cs typeface="Times New Roman"/>
              </a:rPr>
              <a:t>ti</a:t>
            </a:r>
            <a:r>
              <a:rPr dirty="0" sz="850" spc="-10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75" b="1">
                <a:solidFill>
                  <a:srgbClr val="777777"/>
                </a:solidFill>
                <a:latin typeface="Times New Roman"/>
                <a:cs typeface="Times New Roman"/>
              </a:rPr>
              <a:t>o</a:t>
            </a:r>
            <a:r>
              <a:rPr dirty="0" sz="850" spc="-3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85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endParaRPr sz="850">
              <a:latin typeface="Times New Roman"/>
              <a:cs typeface="Times New Roman"/>
            </a:endParaRPr>
          </a:p>
          <a:p>
            <a:pPr marL="82550" marR="100330" indent="-5715">
              <a:lnSpc>
                <a:spcPts val="1000"/>
              </a:lnSpc>
              <a:spcBef>
                <a:spcPts val="90"/>
              </a:spcBef>
            </a:pPr>
            <a:r>
              <a:rPr dirty="0" sz="850" spc="40" b="1">
                <a:solidFill>
                  <a:srgbClr val="777777"/>
                </a:solidFill>
                <a:latin typeface="Times New Roman"/>
                <a:cs typeface="Times New Roman"/>
              </a:rPr>
              <a:t>li </a:t>
            </a:r>
            <a:r>
              <a:rPr dirty="0" sz="850" spc="55" b="1">
                <a:solidFill>
                  <a:srgbClr val="777777"/>
                </a:solidFill>
                <a:latin typeface="Times New Roman"/>
                <a:cs typeface="Times New Roman"/>
              </a:rPr>
              <a:t>tig </a:t>
            </a:r>
            <a:r>
              <a:rPr dirty="0" sz="850" spc="80" b="1">
                <a:solidFill>
                  <a:srgbClr val="777777"/>
                </a:solidFill>
                <a:latin typeface="Times New Roman"/>
                <a:cs typeface="Times New Roman"/>
              </a:rPr>
              <a:t>ati </a:t>
            </a:r>
            <a:r>
              <a:rPr dirty="0" sz="850" spc="75" b="1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850" spc="90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850" spc="90" b="1">
                <a:solidFill>
                  <a:srgbClr val="B1B1B1"/>
                </a:solidFill>
                <a:latin typeface="Times New Roman"/>
                <a:cs typeface="Times New Roman"/>
              </a:rPr>
              <a:t>. </a:t>
            </a:r>
            <a:r>
              <a:rPr dirty="0" sz="850" spc="80" b="1">
                <a:solidFill>
                  <a:srgbClr val="626262"/>
                </a:solidFill>
                <a:latin typeface="Times New Roman"/>
                <a:cs typeface="Times New Roman"/>
              </a:rPr>
              <a:t>and</a:t>
            </a:r>
            <a:r>
              <a:rPr dirty="0" sz="850" spc="37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85" b="1">
                <a:solidFill>
                  <a:srgbClr val="777777"/>
                </a:solidFill>
                <a:latin typeface="Times New Roman"/>
                <a:cs typeface="Times New Roman"/>
              </a:rPr>
              <a:t>raci </a:t>
            </a:r>
            <a:r>
              <a:rPr dirty="0" sz="850" spc="75" b="1">
                <a:solidFill>
                  <a:srgbClr val="777777"/>
                </a:solidFill>
                <a:latin typeface="Times New Roman"/>
                <a:cs typeface="Times New Roman"/>
              </a:rPr>
              <a:t>a </a:t>
            </a:r>
            <a:r>
              <a:rPr dirty="0" sz="850" spc="40" b="1">
                <a:solidFill>
                  <a:srgbClr val="4F4F4F"/>
                </a:solidFill>
                <a:latin typeface="Times New Roman"/>
                <a:cs typeface="Times New Roman"/>
              </a:rPr>
              <a:t>l </a:t>
            </a:r>
            <a:r>
              <a:rPr dirty="0" sz="850" spc="155" b="1">
                <a:solidFill>
                  <a:srgbClr val="777777"/>
                </a:solidFill>
                <a:latin typeface="Times New Roman"/>
                <a:cs typeface="Times New Roman"/>
              </a:rPr>
              <a:t>disparities </a:t>
            </a:r>
            <a:r>
              <a:rPr dirty="0" sz="850" spc="165" b="1">
                <a:solidFill>
                  <a:srgbClr val="777777"/>
                </a:solidFill>
                <a:latin typeface="Times New Roman"/>
                <a:cs typeface="Times New Roman"/>
              </a:rPr>
              <a:t>in </a:t>
            </a:r>
            <a:r>
              <a:rPr dirty="0" sz="850" spc="65" b="1">
                <a:solidFill>
                  <a:srgbClr val="777777"/>
                </a:solidFill>
                <a:latin typeface="Times New Roman"/>
                <a:cs typeface="Times New Roman"/>
              </a:rPr>
              <a:t>earn.in.gs,.., 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(with </a:t>
            </a:r>
            <a:r>
              <a:rPr dirty="0" sz="900" spc="245">
                <a:solidFill>
                  <a:srgbClr val="626262"/>
                </a:solidFill>
                <a:latin typeface="Times New Roman"/>
                <a:cs typeface="Times New Roman"/>
              </a:rPr>
              <a:t>Evan 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Echvards) 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at:</a:t>
            </a:r>
            <a:r>
              <a:rPr dirty="0" sz="900" spc="140">
                <a:solidFill>
                  <a:srgbClr val="626262"/>
                </a:solidFill>
                <a:latin typeface="Times New Roman"/>
                <a:cs typeface="Times New Roman"/>
              </a:rPr>
              <a:t>t:he </a:t>
            </a:r>
            <a:r>
              <a:rPr dirty="0" sz="900" spc="125">
                <a:solidFill>
                  <a:srgbClr val="777777"/>
                </a:solidFill>
                <a:latin typeface="Times New Roman"/>
                <a:cs typeface="Times New Roman"/>
              </a:rPr>
              <a:t>Amei </a:t>
            </a:r>
            <a:r>
              <a:rPr dirty="0" sz="900" spc="-70">
                <a:solidFill>
                  <a:srgbClr val="777777"/>
                </a:solidFill>
                <a:latin typeface="Times New Roman"/>
                <a:cs typeface="Times New Roman"/>
              </a:rPr>
              <a:t>· </a:t>
            </a:r>
            <a:r>
              <a:rPr dirty="0" sz="900" spc="-60">
                <a:solidFill>
                  <a:srgbClr val="4F4F4F"/>
                </a:solidFill>
                <a:latin typeface="Times New Roman"/>
                <a:cs typeface="Times New Roman"/>
              </a:rPr>
              <a:t>i </a:t>
            </a:r>
            <a:r>
              <a:rPr dirty="0" sz="900" spc="-95">
                <a:solidFill>
                  <a:srgbClr val="777777"/>
                </a:solidFill>
                <a:latin typeface="Times New Roman"/>
                <a:cs typeface="Times New Roman"/>
              </a:rPr>
              <a:t>c a </a:t>
            </a:r>
            <a:r>
              <a:rPr dirty="0" sz="900" spc="-105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900" spc="-114">
                <a:solidFill>
                  <a:srgbClr val="777777"/>
                </a:solidFill>
                <a:latin typeface="Times New Roman"/>
                <a:cs typeface="Times New Roman"/>
              </a:rPr>
              <a:t>S </a:t>
            </a:r>
            <a:r>
              <a:rPr dirty="0" sz="900" spc="-105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900" spc="-80">
                <a:solidFill>
                  <a:srgbClr val="777777"/>
                </a:solidFill>
                <a:latin typeface="Times New Roman"/>
                <a:cs typeface="Times New Roman"/>
              </a:rPr>
              <a:t>ci </a:t>
            </a:r>
            <a:r>
              <a:rPr dirty="0" sz="900" spc="-105">
                <a:solidFill>
                  <a:srgbClr val="777777"/>
                </a:solidFill>
                <a:latin typeface="Times New Roman"/>
                <a:cs typeface="Times New Roman"/>
              </a:rPr>
              <a:t>o</a:t>
            </a:r>
            <a:r>
              <a:rPr dirty="0" sz="900" spc="-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70">
                <a:solidFill>
                  <a:srgbClr val="B1B1B1"/>
                </a:solidFill>
                <a:latin typeface="Times New Roman"/>
                <a:cs typeface="Times New Roman"/>
              </a:rPr>
              <a:t>­  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logical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Associa6on </a:t>
            </a:r>
            <a:r>
              <a:rPr dirty="0" sz="900" spc="114">
                <a:solidFill>
                  <a:srgbClr val="4F4F4F"/>
                </a:solidFill>
                <a:latin typeface="Times New Roman"/>
                <a:cs typeface="Times New Roman"/>
              </a:rPr>
              <a:t>,</a:t>
            </a:r>
            <a:r>
              <a:rPr dirty="0" sz="900" spc="114">
                <a:solidFill>
                  <a:srgbClr val="777777"/>
                </a:solidFill>
                <a:latin typeface="Times New Roman"/>
                <a:cs typeface="Times New Roman"/>
              </a:rPr>
              <a:t>n eet.ing, 19 92</a:t>
            </a:r>
            <a:r>
              <a:rPr dirty="0" sz="900" spc="8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4F4F4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62865" marR="123825" indent="14604">
              <a:lnSpc>
                <a:spcPts val="1000"/>
              </a:lnSpc>
              <a:spcBef>
                <a:spcPts val="430"/>
              </a:spcBef>
            </a:pP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"Political 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moven-..ents 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their 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consequences: </a:t>
            </a:r>
            <a:r>
              <a:rPr dirty="0" sz="900" spc="195">
                <a:solidFill>
                  <a:srgbClr val="626262"/>
                </a:solidFill>
                <a:latin typeface="Times New Roman"/>
                <a:cs typeface="Times New Roman"/>
              </a:rPr>
              <a:t>lessons </a:t>
            </a:r>
            <a:r>
              <a:rPr dirty="0" sz="900" spc="60">
                <a:solidFill>
                  <a:srgbClr val="777777"/>
                </a:solidFill>
                <a:latin typeface="Times New Roman"/>
                <a:cs typeface="Times New Roman"/>
              </a:rPr>
              <a:t>fi:-orn </a:t>
            </a:r>
            <a:r>
              <a:rPr dirty="0" sz="900" spc="65">
                <a:solidFill>
                  <a:srgbClr val="777777"/>
                </a:solidFill>
                <a:latin typeface="Times New Roman"/>
                <a:cs typeface="Times New Roman"/>
              </a:rPr>
              <a:t>the </a:t>
            </a: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U.S. 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experi­  </a:t>
            </a: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ence" </a:t>
            </a:r>
            <a:r>
              <a:rPr dirty="0" sz="900" spc="220">
                <a:solidFill>
                  <a:srgbClr val="626262"/>
                </a:solidFill>
                <a:latin typeface="Times New Roman"/>
                <a:cs typeface="Times New Roman"/>
              </a:rPr>
              <a:t>(with 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Rachc.l </a:t>
            </a:r>
            <a:r>
              <a:rPr dirty="0" sz="900" spc="100">
                <a:solidFill>
                  <a:srgbClr val="777777"/>
                </a:solidFill>
                <a:latin typeface="Times New Roman"/>
                <a:cs typeface="Times New Roman"/>
              </a:rPr>
              <a:t>Einwol1J"1er </a:t>
            </a:r>
            <a:r>
              <a:rPr dirty="0" sz="900" spc="110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Jocelyn  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Hollander) </a:t>
            </a:r>
            <a:r>
              <a:rPr dirty="0" sz="900" spc="185">
                <a:solidFill>
                  <a:srgbClr val="626262"/>
                </a:solidFill>
                <a:latin typeface="Times New Roman"/>
                <a:cs typeface="Times New Roman"/>
              </a:rPr>
              <a:t>at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the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American 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Sociological 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Association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annual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4F4F4F"/>
                </a:solidFill>
                <a:latin typeface="Times New Roman"/>
                <a:cs typeface="Times New Roman"/>
              </a:rPr>
              <a:t>,</a:t>
            </a: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900" spc="-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ecting,</a:t>
            </a:r>
            <a:r>
              <a:rPr dirty="0" sz="900" spc="14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83820" marR="122555" indent="-20955">
              <a:lnSpc>
                <a:spcPts val="1000"/>
              </a:lnSpc>
              <a:spcBef>
                <a:spcPts val="425"/>
              </a:spcBef>
            </a:pPr>
            <a:r>
              <a:rPr dirty="0" sz="850" b="1">
                <a:solidFill>
                  <a:srgbClr val="777777"/>
                </a:solidFill>
                <a:latin typeface="Times New Roman"/>
                <a:cs typeface="Times New Roman"/>
              </a:rPr>
              <a:t>Au.</a:t>
            </a:r>
            <a:r>
              <a:rPr dirty="0" sz="850" b="1">
                <a:solidFill>
                  <a:srgbClr val="626262"/>
                </a:solidFill>
                <a:latin typeface="Times New Roman"/>
                <a:cs typeface="Times New Roman"/>
              </a:rPr>
              <a:t>b</a:t>
            </a:r>
            <a:r>
              <a:rPr dirty="0" sz="850" b="1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850" b="1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dirty="0" sz="850" b="1">
                <a:solidFill>
                  <a:srgbClr val="626262"/>
                </a:solidFill>
                <a:latin typeface="Times New Roman"/>
                <a:cs typeface="Times New Roman"/>
              </a:rPr>
              <a:t>.o </a:t>
            </a:r>
            <a:r>
              <a:rPr dirty="0" sz="850" spc="-45" b="1">
                <a:solidFill>
                  <a:srgbClr val="626262"/>
                </a:solidFill>
                <a:latin typeface="Times New Roman"/>
                <a:cs typeface="Times New Roman"/>
              </a:rPr>
              <a:t>r </a:t>
            </a:r>
            <a:r>
              <a:rPr dirty="0" sz="850" spc="265" b="1">
                <a:solidFill>
                  <a:srgbClr val="777777"/>
                </a:solidFill>
                <a:latin typeface="Times New Roman"/>
                <a:cs typeface="Times New Roman"/>
              </a:rPr>
              <a:t>Meets </a:t>
            </a:r>
            <a:r>
              <a:rPr dirty="0" sz="850" spc="175" b="1">
                <a:solidFill>
                  <a:srgbClr val="777777"/>
                </a:solidFill>
                <a:latin typeface="Times New Roman"/>
                <a:cs typeface="Times New Roman"/>
              </a:rPr>
              <a:t>Critics </a:t>
            </a:r>
            <a:r>
              <a:rPr dirty="0" sz="900" spc="70" b="1">
                <a:solidFill>
                  <a:srgbClr val="777777"/>
                </a:solidFill>
                <a:latin typeface="Times New Roman"/>
                <a:cs typeface="Times New Roman"/>
              </a:rPr>
              <a:t>sess</a:t>
            </a:r>
            <a:r>
              <a:rPr dirty="0" sz="900" spc="70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900" spc="70" b="1">
                <a:solidFill>
                  <a:srgbClr val="626262"/>
                </a:solidFill>
                <a:latin typeface="Times New Roman"/>
                <a:cs typeface="Times New Roman"/>
              </a:rPr>
              <a:t>io </a:t>
            </a:r>
            <a:r>
              <a:rPr dirty="0" sz="900" spc="45" b="1">
                <a:solidFill>
                  <a:srgbClr val="626262"/>
                </a:solidFill>
                <a:latin typeface="Times New Roman"/>
                <a:cs typeface="Times New Roman"/>
              </a:rPr>
              <a:t>n </a:t>
            </a:r>
            <a:r>
              <a:rPr dirty="0" sz="850" spc="40" b="1">
                <a:solidFill>
                  <a:srgbClr val="777777"/>
                </a:solidFill>
                <a:latin typeface="Times New Roman"/>
                <a:cs typeface="Times New Roman"/>
              </a:rPr>
              <a:t>on </a:t>
            </a:r>
            <a:r>
              <a:rPr dirty="0" sz="850" spc="50" b="1" i="1">
                <a:solidFill>
                  <a:srgbClr val="777777"/>
                </a:solidFill>
                <a:latin typeface="Times New Roman"/>
                <a:cs typeface="Times New Roman"/>
              </a:rPr>
              <a:t>A </a:t>
            </a:r>
            <a:r>
              <a:rPr dirty="0" sz="850" spc="30" b="1" i="1">
                <a:solidFill>
                  <a:srgbClr val="777777"/>
                </a:solidFill>
                <a:latin typeface="Times New Roman"/>
                <a:cs typeface="Times New Roman"/>
              </a:rPr>
              <a:t>Con,,,,1&gt;non  </a:t>
            </a:r>
            <a:r>
              <a:rPr dirty="0" sz="850" spc="60" b="1" i="1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r>
              <a:rPr dirty="0" sz="850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95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95" b="1" i="1">
                <a:solidFill>
                  <a:srgbClr val="777777"/>
                </a:solidFill>
                <a:latin typeface="Times New Roman"/>
                <a:cs typeface="Times New Roman"/>
              </a:rPr>
              <a:t>e:.s</a:t>
            </a:r>
            <a:r>
              <a:rPr dirty="0" sz="850" spc="-70" b="1" i="1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dirty="0" sz="850" spc="70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70" b="1" i="1">
                <a:solidFill>
                  <a:srgbClr val="777777"/>
                </a:solidFill>
                <a:latin typeface="Times New Roman"/>
                <a:cs typeface="Times New Roman"/>
              </a:rPr>
              <a:t>i</a:t>
            </a:r>
            <a:r>
              <a:rPr dirty="0" sz="850" spc="-5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40" b="1" i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850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00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00" b="1" i="1">
                <a:solidFill>
                  <a:srgbClr val="777777"/>
                </a:solidFill>
                <a:latin typeface="Times New Roman"/>
                <a:cs typeface="Times New Roman"/>
              </a:rPr>
              <a:t>:</a:t>
            </a:r>
            <a:r>
              <a:rPr dirty="0" sz="850" spc="-250" b="1" i="1">
                <a:solidFill>
                  <a:srgbClr val="777777"/>
                </a:solidFill>
                <a:latin typeface="Times New Roman"/>
                <a:cs typeface="Times New Roman"/>
              </a:rPr>
              <a:t>&gt;</a:t>
            </a:r>
            <a:r>
              <a:rPr dirty="0" sz="400" spc="-100" b="1" i="1">
                <a:solidFill>
                  <a:srgbClr val="777777"/>
                </a:solidFill>
                <a:latin typeface="Times New Roman"/>
                <a:cs typeface="Times New Roman"/>
              </a:rPr>
              <a:t>:</a:t>
            </a:r>
            <a:r>
              <a:rPr dirty="0" baseline="13888" sz="600" spc="-104" b="1" i="1">
                <a:solidFill>
                  <a:srgbClr val="777777"/>
                </a:solidFill>
                <a:latin typeface="Times New Roman"/>
                <a:cs typeface="Times New Roman"/>
              </a:rPr>
              <a:t>1</a:t>
            </a:r>
            <a:r>
              <a:rPr dirty="0" baseline="13888" sz="600" b="1" i="1">
                <a:solidFill>
                  <a:srgbClr val="777777"/>
                </a:solidFill>
                <a:latin typeface="Times New Roman"/>
                <a:cs typeface="Times New Roman"/>
              </a:rPr>
              <a:t>      </a:t>
            </a:r>
            <a:r>
              <a:rPr dirty="0" baseline="13888" sz="600" spc="7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35" b="1" i="1">
                <a:solidFill>
                  <a:srgbClr val="777777"/>
                </a:solidFill>
                <a:latin typeface="Times New Roman"/>
                <a:cs typeface="Times New Roman"/>
              </a:rPr>
              <a:t>Blac/z</a:t>
            </a:r>
            <a:r>
              <a:rPr dirty="0" sz="850" spc="130" b="1" i="1">
                <a:solidFill>
                  <a:srgbClr val="777777"/>
                </a:solidFill>
                <a:latin typeface="Times New Roman"/>
                <a:cs typeface="Times New Roman"/>
              </a:rPr>
              <a:t>s</a:t>
            </a:r>
            <a:r>
              <a:rPr dirty="0" sz="850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70" b="1" i="1">
                <a:solidFill>
                  <a:srgbClr val="777777"/>
                </a:solidFill>
                <a:latin typeface="Times New Roman"/>
                <a:cs typeface="Times New Roman"/>
              </a:rPr>
              <a:t>and</a:t>
            </a:r>
            <a:r>
              <a:rPr dirty="0" sz="850" b="1" i="1">
                <a:solidFill>
                  <a:srgbClr val="777777"/>
                </a:solidFill>
                <a:latin typeface="Times New Roman"/>
                <a:cs typeface="Times New Roman"/>
              </a:rPr>
              <a:t>  </a:t>
            </a:r>
            <a:r>
              <a:rPr dirty="0" sz="850" spc="70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20" b="1" i="1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850" spc="45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90" b="1" i="1">
                <a:solidFill>
                  <a:srgbClr val="777777"/>
                </a:solidFill>
                <a:latin typeface="Times New Roman"/>
                <a:cs typeface="Times New Roman"/>
              </a:rPr>
              <a:t>1ncri.ca-n</a:t>
            </a:r>
            <a:r>
              <a:rPr dirty="0" sz="850" b="1" i="1">
                <a:solidFill>
                  <a:srgbClr val="777777"/>
                </a:solidFill>
                <a:latin typeface="Times New Roman"/>
                <a:cs typeface="Times New Roman"/>
              </a:rPr>
              <a:t>  </a:t>
            </a:r>
            <a:r>
              <a:rPr dirty="0" sz="850" spc="140" b="1" i="1">
                <a:solidFill>
                  <a:srgbClr val="777777"/>
                </a:solidFill>
                <a:latin typeface="Times New Roman"/>
                <a:cs typeface="Times New Roman"/>
              </a:rPr>
              <a:t>Societ</a:t>
            </a:r>
            <a:r>
              <a:rPr dirty="0" sz="850" spc="155" b="1" i="1">
                <a:solidFill>
                  <a:srgbClr val="777777"/>
                </a:solidFill>
                <a:latin typeface="Times New Roman"/>
                <a:cs typeface="Times New Roman"/>
              </a:rPr>
              <a:t>y</a:t>
            </a:r>
            <a:r>
              <a:rPr dirty="0" sz="850" spc="-5" b="1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700" spc="120" b="1">
                <a:solidFill>
                  <a:srgbClr val="777777"/>
                </a:solidFill>
                <a:latin typeface="Times New Roman"/>
                <a:cs typeface="Times New Roman"/>
              </a:rPr>
              <a:t>at</a:t>
            </a:r>
            <a:endParaRPr sz="700">
              <a:latin typeface="Times New Roman"/>
              <a:cs typeface="Times New Roman"/>
            </a:endParaRPr>
          </a:p>
          <a:p>
            <a:pPr marL="70485">
              <a:lnSpc>
                <a:spcPts val="935"/>
              </a:lnSpc>
            </a:pPr>
            <a:r>
              <a:rPr dirty="0" sz="900" spc="145">
                <a:solidFill>
                  <a:srgbClr val="777777"/>
                </a:solidFill>
                <a:latin typeface="Times New Roman"/>
                <a:cs typeface="Times New Roman"/>
              </a:rPr>
              <a:t>the</a:t>
            </a:r>
            <a:r>
              <a:rPr dirty="0" sz="900" spc="27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77777"/>
                </a:solidFill>
                <a:latin typeface="Times New Roman"/>
                <a:cs typeface="Times New Roman"/>
              </a:rPr>
              <a:t>Am</a:t>
            </a:r>
            <a:r>
              <a:rPr dirty="0" sz="900" spc="-6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er</a:t>
            </a:r>
            <a:r>
              <a:rPr dirty="0" sz="900" spc="160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can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Sociological</a:t>
            </a:r>
            <a:r>
              <a:rPr dirty="0" sz="900" spc="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Associatio</a:t>
            </a:r>
            <a:r>
              <a:rPr dirty="0" sz="900" spc="-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4F4F4F"/>
                </a:solidFill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 marL="62865">
              <a:lnSpc>
                <a:spcPts val="1040"/>
              </a:lnSpc>
            </a:pP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n-iecting,</a:t>
            </a:r>
            <a:r>
              <a:rPr dirty="0" sz="900" spc="10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26262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59690" marR="472440" indent="1905">
              <a:lnSpc>
                <a:spcPts val="1000"/>
              </a:lnSpc>
              <a:spcBef>
                <a:spcPts val="455"/>
              </a:spcBef>
            </a:pP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Presei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ted </a:t>
            </a:r>
            <a:r>
              <a:rPr dirty="0" sz="900" spc="270">
                <a:solidFill>
                  <a:srgbClr val="777777"/>
                </a:solidFill>
                <a:latin typeface="Times New Roman"/>
                <a:cs typeface="Times New Roman"/>
              </a:rPr>
              <a:t>"Work, </a:t>
            </a:r>
            <a:r>
              <a:rPr dirty="0" sz="900" spc="110">
                <a:solidFill>
                  <a:srgbClr val="626262"/>
                </a:solidFill>
                <a:latin typeface="Times New Roman"/>
                <a:cs typeface="Times New Roman"/>
              </a:rPr>
              <a:t>fan,.ily,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the</a:t>
            </a:r>
            <a:r>
              <a:rPr dirty="0" sz="900" spc="-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777777"/>
                </a:solidFill>
                <a:latin typeface="Times New Roman"/>
                <a:cs typeface="Times New Roman"/>
              </a:rPr>
              <a:t>st:.-.:t:c:  </a:t>
            </a:r>
            <a:r>
              <a:rPr dirty="0" sz="900" spc="-5">
                <a:solidFill>
                  <a:srgbClr val="777777"/>
                </a:solidFill>
                <a:latin typeface="Times New Roman"/>
                <a:cs typeface="Times New Roman"/>
              </a:rPr>
              <a:t>c o n gr e ss </a:t>
            </a:r>
            <a:r>
              <a:rPr dirty="0" sz="900" spc="25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25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900" spc="-5">
                <a:solidFill>
                  <a:srgbClr val="777777"/>
                </a:solidFill>
                <a:latin typeface="Times New Roman"/>
                <a:cs typeface="Times New Roman"/>
              </a:rPr>
              <a:t>n al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proposals 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co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reguJate</a:t>
            </a:r>
            <a:r>
              <a:rPr dirty="0" sz="900" spc="8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626262"/>
                </a:solidFill>
                <a:latin typeface="Times New Roman"/>
                <a:cs typeface="Times New Roman"/>
              </a:rPr>
              <a:t>t:he</a:t>
            </a:r>
            <a:endParaRPr sz="900">
              <a:latin typeface="Times New Roman"/>
              <a:cs typeface="Times New Roman"/>
            </a:endParaRPr>
          </a:p>
          <a:p>
            <a:pPr marL="55244">
              <a:lnSpc>
                <a:spcPts val="935"/>
              </a:lnSpc>
            </a:pP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relation.ship</a:t>
            </a:r>
            <a:r>
              <a:rPr dirty="0" sz="900" spc="-11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26262"/>
                </a:solidFill>
                <a:latin typeface="Times New Roman"/>
                <a:cs typeface="Times New Roman"/>
              </a:rPr>
              <a:t>b</a:t>
            </a:r>
            <a:r>
              <a:rPr dirty="0" sz="900" spc="14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-45">
                <a:solidFill>
                  <a:srgbClr val="626262"/>
                </a:solidFill>
                <a:latin typeface="Times New Roman"/>
                <a:cs typeface="Times New Roman"/>
              </a:rPr>
              <a:t>et:VVe</a:t>
            </a:r>
            <a:r>
              <a:rPr dirty="0" sz="900" spc="2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-90">
                <a:solidFill>
                  <a:srgbClr val="626262"/>
                </a:solidFill>
                <a:latin typeface="Times New Roman"/>
                <a:cs typeface="Times New Roman"/>
              </a:rPr>
              <a:t>e  </a:t>
            </a:r>
            <a:r>
              <a:rPr dirty="0" sz="900" spc="-100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r>
              <a:rPr dirty="0" sz="900" spc="-14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900" spc="45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900" spc="295">
                <a:solidFill>
                  <a:srgbClr val="626262"/>
                </a:solidFill>
                <a:latin typeface="Times New Roman"/>
                <a:cs typeface="Times New Roman"/>
              </a:rPr>
              <a:t>home</a:t>
            </a:r>
            <a:r>
              <a:rPr dirty="0" sz="900" spc="11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and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work,</a:t>
            </a:r>
            <a:r>
              <a:rPr dirty="0" sz="900" spc="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94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5</a:t>
            </a:r>
            <a:r>
              <a:rPr dirty="0" sz="900" spc="204">
                <a:solidFill>
                  <a:srgbClr val="9C9C9C"/>
                </a:solidFill>
                <a:latin typeface="Times New Roman"/>
                <a:cs typeface="Times New Roman"/>
              </a:rPr>
              <a:t>-</a:t>
            </a:r>
            <a:endParaRPr sz="900">
              <a:latin typeface="Times New Roman"/>
              <a:cs typeface="Times New Roman"/>
            </a:endParaRPr>
          </a:p>
          <a:p>
            <a:pPr marL="66040">
              <a:lnSpc>
                <a:spcPts val="1000"/>
              </a:lnSpc>
            </a:pPr>
            <a:r>
              <a:rPr dirty="0" sz="900" spc="310">
                <a:solidFill>
                  <a:srgbClr val="626262"/>
                </a:solidFill>
                <a:latin typeface="Times New Roman"/>
                <a:cs typeface="Times New Roman"/>
              </a:rPr>
              <a:t>1990" </a:t>
            </a:r>
            <a:r>
              <a:rPr dirty="0" sz="900" spc="114">
                <a:solidFill>
                  <a:srgbClr val="626262"/>
                </a:solidFill>
                <a:latin typeface="Times New Roman"/>
                <a:cs typeface="Times New Roman"/>
              </a:rPr>
              <a:t>(wit:h </a:t>
            </a:r>
            <a:r>
              <a:rPr dirty="0" sz="900" spc="229">
                <a:solidFill>
                  <a:srgbClr val="626262"/>
                </a:solidFill>
                <a:latin typeface="Times New Roman"/>
                <a:cs typeface="Times New Roman"/>
              </a:rPr>
              <a:t>Marie 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"Bdcher</a:t>
            </a:r>
            <a:r>
              <a:rPr dirty="0" sz="900" spc="-13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Rachc.l</a:t>
            </a:r>
            <a:endParaRPr sz="900">
              <a:latin typeface="Times New Roman"/>
              <a:cs typeface="Times New Roman"/>
            </a:endParaRPr>
          </a:p>
          <a:p>
            <a:pPr marL="46990" marR="45085" indent="6350">
              <a:lnSpc>
                <a:spcPts val="1000"/>
              </a:lnSpc>
              <a:spcBef>
                <a:spcPts val="60"/>
              </a:spcBef>
            </a:pP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E </a:t>
            </a:r>
            <a:r>
              <a:rPr dirty="0" sz="900" spc="125">
                <a:solidFill>
                  <a:srgbClr val="777777"/>
                </a:solidFill>
                <a:latin typeface="Times New Roman"/>
                <a:cs typeface="Times New Roman"/>
              </a:rPr>
              <a:t>in </a:t>
            </a:r>
            <a:r>
              <a:rPr dirty="0" sz="900" spc="95">
                <a:solidFill>
                  <a:srgbClr val="777777"/>
                </a:solidFill>
                <a:latin typeface="Times New Roman"/>
                <a:cs typeface="Times New Roman"/>
              </a:rPr>
              <a:t>wo</a:t>
            </a:r>
            <a:r>
              <a:rPr dirty="0" sz="900" spc="95">
                <a:solidFill>
                  <a:srgbClr val="4F4F4F"/>
                </a:solidFill>
                <a:latin typeface="Times New Roman"/>
                <a:cs typeface="Times New Roman"/>
              </a:rPr>
              <a:t>h </a:t>
            </a:r>
            <a:r>
              <a:rPr dirty="0" sz="900" spc="30">
                <a:solidFill>
                  <a:srgbClr val="4F4F4F"/>
                </a:solidFill>
                <a:latin typeface="Times New Roman"/>
                <a:cs typeface="Times New Roman"/>
              </a:rPr>
              <a:t>n </a:t>
            </a:r>
            <a:r>
              <a:rPr dirty="0" sz="900" spc="20">
                <a:solidFill>
                  <a:srgbClr val="777777"/>
                </a:solidFill>
                <a:latin typeface="Times New Roman"/>
                <a:cs typeface="Times New Roman"/>
              </a:rPr>
              <a:t>er ) at the 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American </a:t>
            </a:r>
            <a:r>
              <a:rPr dirty="0" sz="900" spc="160">
                <a:solidFill>
                  <a:srgbClr val="626262"/>
                </a:solidFill>
                <a:latin typeface="Times New Roman"/>
                <a:cs typeface="Times New Roman"/>
              </a:rPr>
              <a:t>Political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Science 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Association,</a:t>
            </a:r>
            <a:r>
              <a:rPr dirty="0" sz="900" spc="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77777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spcBef>
                <a:spcPts val="330"/>
              </a:spcBef>
            </a:pP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Associate</a:t>
            </a:r>
            <a:r>
              <a:rPr dirty="0" sz="900" spc="6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editor,</a:t>
            </a:r>
            <a:r>
              <a:rPr dirty="0" sz="900" spc="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70" i="1">
                <a:solidFill>
                  <a:srgbClr val="777777"/>
                </a:solidFill>
                <a:latin typeface="Times New Roman"/>
                <a:cs typeface="Times New Roman"/>
              </a:rPr>
              <a:t>Sociolo,Uic,c,,t</a:t>
            </a:r>
            <a:r>
              <a:rPr dirty="0" sz="850" spc="-15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77777"/>
                </a:solidFill>
                <a:latin typeface="Times New Roman"/>
                <a:cs typeface="Times New Roman"/>
              </a:rPr>
              <a:t>Foru,n,</a:t>
            </a:r>
            <a:r>
              <a:rPr dirty="0" sz="850" spc="105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l</a:t>
            </a:r>
            <a:r>
              <a:rPr dirty="0" sz="900" spc="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375" i="1">
                <a:solidFill>
                  <a:srgbClr val="626262"/>
                </a:solidFill>
                <a:latin typeface="Times New Roman"/>
                <a:cs typeface="Times New Roman"/>
              </a:rPr>
              <a:t>990-</a:t>
            </a:r>
            <a:endParaRPr sz="8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20"/>
              </a:spcBef>
            </a:pPr>
            <a:r>
              <a:rPr dirty="0" sz="800" spc="204" b="1">
                <a:solidFill>
                  <a:srgbClr val="777777"/>
                </a:solidFill>
                <a:latin typeface="Times New Roman"/>
                <a:cs typeface="Times New Roman"/>
              </a:rPr>
              <a:t>prcsent.</a:t>
            </a:r>
            <a:endParaRPr sz="800">
              <a:latin typeface="Times New Roman"/>
              <a:cs typeface="Times New Roman"/>
            </a:endParaRPr>
          </a:p>
          <a:p>
            <a:pPr marL="55244" marR="668655" indent="-9525">
              <a:lnSpc>
                <a:spcPts val="1000"/>
              </a:lnSpc>
              <a:spcBef>
                <a:spcPts val="475"/>
              </a:spcBef>
            </a:pPr>
            <a:r>
              <a:rPr dirty="0" sz="900" spc="135">
                <a:solidFill>
                  <a:srgbClr val="777777"/>
                </a:solidFill>
                <a:latin typeface="Times New Roman"/>
                <a:cs typeface="Times New Roman"/>
              </a:rPr>
              <a:t>Edit:or</a:t>
            </a:r>
            <a:r>
              <a:rPr dirty="0" sz="900" spc="135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135">
                <a:solidFill>
                  <a:srgbClr val="777777"/>
                </a:solidFill>
                <a:latin typeface="Times New Roman"/>
                <a:cs typeface="Times New Roman"/>
              </a:rPr>
              <a:t>al </a:t>
            </a:r>
            <a:r>
              <a:rPr dirty="0" sz="900" spc="160">
                <a:solidFill>
                  <a:srgbClr val="626262"/>
                </a:solidFill>
                <a:latin typeface="Times New Roman"/>
                <a:cs typeface="Times New Roman"/>
              </a:rPr>
              <a:t>boa.-d, </a:t>
            </a:r>
            <a:r>
              <a:rPr dirty="0" sz="850" spc="210" i="1">
                <a:solidFill>
                  <a:srgbClr val="777777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185" i="1">
                <a:solidFill>
                  <a:srgbClr val="626262"/>
                </a:solidFill>
                <a:latin typeface="Times New Roman"/>
                <a:cs typeface="Times New Roman"/>
              </a:rPr>
              <a:t>in </a:t>
            </a:r>
            <a:r>
              <a:rPr dirty="0" sz="850" spc="175" i="1">
                <a:solidFill>
                  <a:srgbClr val="777777"/>
                </a:solidFill>
                <a:latin typeface="Times New Roman"/>
                <a:cs typeface="Times New Roman"/>
              </a:rPr>
              <a:t>Political  </a:t>
            </a:r>
            <a:r>
              <a:rPr dirty="0" sz="850" spc="150" i="1">
                <a:solidFill>
                  <a:srgbClr val="777777"/>
                </a:solidFill>
                <a:latin typeface="Times New Roman"/>
                <a:cs typeface="Times New Roman"/>
              </a:rPr>
              <a:t>Sociology,</a:t>
            </a:r>
            <a:r>
              <a:rPr dirty="0" sz="850" spc="-10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626262"/>
                </a:solidFill>
                <a:latin typeface="Times New Roman"/>
                <a:cs typeface="Times New Roman"/>
              </a:rPr>
              <a:t>1987-prescnt:.</a:t>
            </a:r>
            <a:endParaRPr sz="9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Ed</a:t>
            </a:r>
            <a:r>
              <a:rPr dirty="0" sz="900" spc="195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corial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board,</a:t>
            </a:r>
            <a:r>
              <a:rPr dirty="0" sz="900" spc="1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85" i="1">
                <a:solidFill>
                  <a:srgbClr val="777777"/>
                </a:solidFill>
                <a:latin typeface="Times New Roman"/>
                <a:cs typeface="Times New Roman"/>
              </a:rPr>
              <a:t>Social</a:t>
            </a:r>
            <a:r>
              <a:rPr dirty="0" sz="850" spc="120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40" i="1">
                <a:solidFill>
                  <a:srgbClr val="777777"/>
                </a:solidFill>
                <a:latin typeface="Times New Roman"/>
                <a:cs typeface="Times New Roman"/>
              </a:rPr>
              <a:t>Forces,</a:t>
            </a:r>
            <a:r>
              <a:rPr dirty="0" sz="850" spc="35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4F4F4F"/>
                </a:solidFill>
                <a:latin typeface="Times New Roman"/>
                <a:cs typeface="Times New Roman"/>
              </a:rPr>
              <a:t>19</a:t>
            </a:r>
            <a:r>
              <a:rPr dirty="0" sz="900" spc="-1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89-92</a:t>
            </a:r>
            <a:r>
              <a:rPr dirty="0" sz="900" spc="34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557" y="6642373"/>
            <a:ext cx="29502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7710" algn="l"/>
                <a:tab pos="2251710" algn="l"/>
              </a:tabLst>
            </a:pPr>
            <a:r>
              <a:rPr dirty="0" sz="850" spc="165" b="1">
                <a:solidFill>
                  <a:srgbClr val="777777"/>
                </a:solidFill>
                <a:latin typeface="Times New Roman"/>
                <a:cs typeface="Times New Roman"/>
              </a:rPr>
              <a:t>Publicatio.as </a:t>
            </a:r>
            <a:r>
              <a:rPr dirty="0" sz="850" spc="260" b="1">
                <a:solidFill>
                  <a:srgbClr val="777777"/>
                </a:solidFill>
                <a:latin typeface="Times New Roman"/>
                <a:cs typeface="Times New Roman"/>
              </a:rPr>
              <a:t>Co </a:t>
            </a:r>
            <a:r>
              <a:rPr dirty="0" sz="850" spc="-55" b="1">
                <a:solidFill>
                  <a:srgbClr val="777777"/>
                </a:solidFill>
                <a:latin typeface="Times New Roman"/>
                <a:cs typeface="Times New Roman"/>
              </a:rPr>
              <a:t>n'ln'l...</a:t>
            </a:r>
            <a:r>
              <a:rPr dirty="0" sz="850" spc="-55" b="1">
                <a:solidFill>
                  <a:srgbClr val="3B3B3B"/>
                </a:solidFill>
                <a:latin typeface="Times New Roman"/>
                <a:cs typeface="Times New Roman"/>
              </a:rPr>
              <a:t>i </a:t>
            </a:r>
            <a:r>
              <a:rPr dirty="0" sz="850" spc="-120" b="1">
                <a:solidFill>
                  <a:srgbClr val="777777"/>
                </a:solidFill>
                <a:latin typeface="Times New Roman"/>
                <a:cs typeface="Times New Roman"/>
              </a:rPr>
              <a:t>tt     </a:t>
            </a:r>
            <a:r>
              <a:rPr dirty="0" sz="850" spc="-155" b="1">
                <a:solidFill>
                  <a:srgbClr val="777777"/>
                </a:solidFill>
                <a:latin typeface="Times New Roman"/>
                <a:cs typeface="Times New Roman"/>
              </a:rPr>
              <a:t>e  </a:t>
            </a:r>
            <a:r>
              <a:rPr dirty="0" sz="850" spc="-12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55" b="1">
                <a:solidFill>
                  <a:srgbClr val="777777"/>
                </a:solidFill>
                <a:latin typeface="Times New Roman"/>
                <a:cs typeface="Times New Roman"/>
              </a:rPr>
              <a:t>e            </a:t>
            </a:r>
            <a:r>
              <a:rPr dirty="0" sz="850" spc="-11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30" b="1">
                <a:solidFill>
                  <a:srgbClr val="626262"/>
                </a:solidFill>
                <a:latin typeface="Times New Roman"/>
                <a:cs typeface="Times New Roman"/>
              </a:rPr>
              <a:t>of'	</a:t>
            </a:r>
            <a:r>
              <a:rPr dirty="0" sz="850" spc="-155" b="1">
                <a:solidFill>
                  <a:srgbClr val="777777"/>
                </a:solidFill>
                <a:latin typeface="Times New Roman"/>
                <a:cs typeface="Times New Roman"/>
              </a:rPr>
              <a:t>the	</a:t>
            </a:r>
            <a:r>
              <a:rPr dirty="0" sz="850" spc="220" b="1">
                <a:solidFill>
                  <a:srgbClr val="777777"/>
                </a:solidFill>
                <a:latin typeface="Times New Roman"/>
                <a:cs typeface="Times New Roman"/>
              </a:rPr>
              <a:t>American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157" y="6762710"/>
            <a:ext cx="28835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Sociolog</a:t>
            </a:r>
            <a:r>
              <a:rPr dirty="0" sz="900" spc="-8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4F4F4F"/>
                </a:solidFill>
                <a:latin typeface="Times New Roman"/>
                <a:cs typeface="Times New Roman"/>
              </a:rPr>
              <a:t>ical</a:t>
            </a:r>
            <a:r>
              <a:rPr dirty="0" sz="900" spc="85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777777"/>
                </a:solidFill>
                <a:latin typeface="Times New Roman"/>
                <a:cs typeface="Times New Roman"/>
              </a:rPr>
              <a:t>Associatio,-..,</a:t>
            </a:r>
            <a:r>
              <a:rPr dirty="0" sz="900" spc="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1991-p.rcscnt:.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545" y="6900232"/>
            <a:ext cx="3218180" cy="2069464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440"/>
              </a:spcBef>
            </a:pPr>
            <a:r>
              <a:rPr dirty="0" sz="850" spc="135" b="1">
                <a:solidFill>
                  <a:srgbClr val="777777"/>
                </a:solidFill>
                <a:latin typeface="Times New Roman"/>
                <a:cs typeface="Times New Roman"/>
              </a:rPr>
              <a:t>K.a.m </a:t>
            </a:r>
            <a:r>
              <a:rPr dirty="0" sz="800" spc="165" b="1">
                <a:solidFill>
                  <a:srgbClr val="626262"/>
                </a:solidFill>
                <a:latin typeface="Arial"/>
                <a:cs typeface="Arial"/>
              </a:rPr>
              <a:t>-W.ing</a:t>
            </a:r>
            <a:r>
              <a:rPr dirty="0" sz="800" spc="-75" b="1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850" spc="350" b="1">
                <a:solidFill>
                  <a:srgbClr val="777777"/>
                </a:solidFill>
                <a:latin typeface="Times New Roman"/>
                <a:cs typeface="Times New Roman"/>
              </a:rPr>
              <a:t>Chan</a:t>
            </a:r>
            <a:endParaRPr sz="850">
              <a:latin typeface="Times New Roman"/>
              <a:cs typeface="Times New Roman"/>
            </a:endParaRPr>
          </a:p>
          <a:p>
            <a:pPr marL="44450" marR="309245" indent="-11430">
              <a:lnSpc>
                <a:spcPts val="1000"/>
              </a:lnSpc>
              <a:spcBef>
                <a:spcPts val="465"/>
              </a:spcBef>
            </a:pP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Assoc</a:t>
            </a:r>
            <a:r>
              <a:rPr dirty="0" sz="900" spc="175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900" spc="175">
                <a:solidFill>
                  <a:srgbClr val="626262"/>
                </a:solidFill>
                <a:latin typeface="Times New Roman"/>
                <a:cs typeface="Times New Roman"/>
              </a:rPr>
              <a:t>ate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Ed.icor, </a:t>
            </a:r>
            <a:r>
              <a:rPr dirty="0" sz="850" spc="204" i="1">
                <a:solidFill>
                  <a:srgbClr val="777777"/>
                </a:solidFill>
                <a:latin typeface="Times New Roman"/>
                <a:cs typeface="Times New Roman"/>
              </a:rPr>
              <a:t>Chinese Geography </a:t>
            </a:r>
            <a:r>
              <a:rPr dirty="0" sz="850" spc="210" i="1">
                <a:solidFill>
                  <a:srgbClr val="777777"/>
                </a:solidFill>
                <a:latin typeface="Times New Roman"/>
                <a:cs typeface="Times New Roman"/>
              </a:rPr>
              <a:t>and  </a:t>
            </a:r>
            <a:r>
              <a:rPr dirty="0" sz="850" spc="200" i="1">
                <a:solidFill>
                  <a:srgbClr val="777777"/>
                </a:solidFill>
                <a:latin typeface="Times New Roman"/>
                <a:cs typeface="Times New Roman"/>
              </a:rPr>
              <a:t>Environ&gt;nent, </a:t>
            </a:r>
            <a:r>
              <a:rPr dirty="0" sz="900" spc="229">
                <a:solidFill>
                  <a:srgbClr val="626262"/>
                </a:solidFill>
                <a:latin typeface="Times New Roman"/>
                <a:cs typeface="Times New Roman"/>
              </a:rPr>
              <a:t>1987</a:t>
            </a:r>
            <a:r>
              <a:rPr dirty="0" sz="900" spc="229">
                <a:solidFill>
                  <a:srgbClr val="B1B1B1"/>
                </a:solidFill>
                <a:latin typeface="Times New Roman"/>
                <a:cs typeface="Times New Roman"/>
              </a:rPr>
              <a:t>-</a:t>
            </a:r>
            <a:r>
              <a:rPr dirty="0" sz="900" spc="25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626262"/>
                </a:solidFill>
                <a:latin typeface="Times New Roman"/>
                <a:cs typeface="Times New Roman"/>
              </a:rPr>
              <a:t>prescnt:.</a:t>
            </a:r>
            <a:endParaRPr sz="900">
              <a:latin typeface="Times New Roman"/>
              <a:cs typeface="Times New Roman"/>
            </a:endParaRPr>
          </a:p>
          <a:p>
            <a:pPr marL="25400">
              <a:lnSpc>
                <a:spcPts val="1065"/>
              </a:lnSpc>
              <a:spcBef>
                <a:spcPts val="334"/>
              </a:spcBef>
            </a:pP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Advisory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Con-un.ittcc,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15" i="1">
                <a:solidFill>
                  <a:srgbClr val="777777"/>
                </a:solidFill>
                <a:latin typeface="Times New Roman"/>
                <a:cs typeface="Times New Roman"/>
              </a:rPr>
              <a:t>Chinese</a:t>
            </a:r>
            <a:endParaRPr sz="850">
              <a:latin typeface="Times New Roman"/>
              <a:cs typeface="Times New Roman"/>
            </a:endParaRPr>
          </a:p>
          <a:p>
            <a:pPr marL="45085" marR="432434" indent="-6985">
              <a:lnSpc>
                <a:spcPts val="1000"/>
              </a:lnSpc>
              <a:spcBef>
                <a:spcPts val="30"/>
              </a:spcBef>
            </a:pPr>
            <a:r>
              <a:rPr dirty="0" sz="850" spc="140" i="1">
                <a:solidFill>
                  <a:srgbClr val="777777"/>
                </a:solidFill>
                <a:latin typeface="Times New Roman"/>
                <a:cs typeface="Times New Roman"/>
              </a:rPr>
              <a:t>.Environ-,,nenc: </a:t>
            </a:r>
            <a:r>
              <a:rPr dirty="0" sz="850" spc="215" i="1">
                <a:solidFill>
                  <a:srgbClr val="777777"/>
                </a:solidFill>
                <a:latin typeface="Times New Roman"/>
                <a:cs typeface="Times New Roman"/>
              </a:rPr>
              <a:t>A </a:t>
            </a:r>
            <a:r>
              <a:rPr dirty="0" sz="850" spc="229" i="1">
                <a:solidFill>
                  <a:srgbClr val="777777"/>
                </a:solidFill>
                <a:latin typeface="Times New Roman"/>
                <a:cs typeface="Times New Roman"/>
              </a:rPr>
              <a:t>Revit,v of</a:t>
            </a:r>
            <a:r>
              <a:rPr dirty="0" sz="850" spc="-120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65" i="1">
                <a:solidFill>
                  <a:srgbClr val="777777"/>
                </a:solidFill>
                <a:latin typeface="Times New Roman"/>
                <a:cs typeface="Times New Roman"/>
              </a:rPr>
              <a:t>Physical </a:t>
            </a:r>
            <a:r>
              <a:rPr dirty="0" sz="850" spc="200" i="1">
                <a:solidFill>
                  <a:srgbClr val="777777"/>
                </a:solidFill>
                <a:latin typeface="Times New Roman"/>
                <a:cs typeface="Times New Roman"/>
              </a:rPr>
              <a:t>and  </a:t>
            </a:r>
            <a:r>
              <a:rPr dirty="0" sz="850" spc="325" i="1">
                <a:solidFill>
                  <a:srgbClr val="777777"/>
                </a:solidFill>
                <a:latin typeface="Times New Roman"/>
                <a:cs typeface="Times New Roman"/>
              </a:rPr>
              <a:t>Hu,nan</a:t>
            </a:r>
            <a:r>
              <a:rPr dirty="0" sz="850" spc="20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777777"/>
                </a:solidFill>
                <a:latin typeface="Times New Roman"/>
                <a:cs typeface="Times New Roman"/>
              </a:rPr>
              <a:t>Aspects,</a:t>
            </a:r>
            <a:r>
              <a:rPr dirty="0" sz="850" spc="35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992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5400" marR="26670" indent="-13335">
              <a:lnSpc>
                <a:spcPct val="94300"/>
              </a:lnSpc>
              <a:spcBef>
                <a:spcPts val="334"/>
              </a:spcBef>
            </a:pPr>
            <a:r>
              <a:rPr dirty="0" sz="900" spc="120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900" spc="120">
                <a:solidFill>
                  <a:srgbClr val="777777"/>
                </a:solidFill>
                <a:latin typeface="Times New Roman"/>
                <a:cs typeface="Times New Roman"/>
              </a:rPr>
              <a:t>Editod 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al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Comin.ittec, </a:t>
            </a:r>
            <a:r>
              <a:rPr dirty="0" sz="850" spc="260" i="1">
                <a:solidFill>
                  <a:srgbClr val="626262"/>
                </a:solidFill>
                <a:latin typeface="Times New Roman"/>
                <a:cs typeface="Times New Roman"/>
              </a:rPr>
              <a:t>Areal </a:t>
            </a:r>
            <a:r>
              <a:rPr dirty="0" sz="850" spc="75" i="1">
                <a:solidFill>
                  <a:srgbClr val="777777"/>
                </a:solidFill>
                <a:latin typeface="Times New Roman"/>
                <a:cs typeface="Times New Roman"/>
              </a:rPr>
              <a:t>St:,-,dy </a:t>
            </a:r>
            <a:r>
              <a:rPr dirty="0" sz="850" spc="105" i="1">
                <a:solidFill>
                  <a:srgbClr val="777777"/>
                </a:solidFill>
                <a:latin typeface="Times New Roman"/>
                <a:cs typeface="Times New Roman"/>
              </a:rPr>
              <a:t>and  </a:t>
            </a:r>
            <a:r>
              <a:rPr dirty="0" sz="850" spc="220" i="1">
                <a:solidFill>
                  <a:srgbClr val="777777"/>
                </a:solidFill>
                <a:latin typeface="Times New Roman"/>
                <a:cs typeface="Times New Roman"/>
              </a:rPr>
              <a:t>Developrnent(a </a:t>
            </a:r>
            <a:r>
              <a:rPr dirty="0" sz="900" spc="204">
                <a:solidFill>
                  <a:srgbClr val="626262"/>
                </a:solidFill>
                <a:latin typeface="Times New Roman"/>
                <a:cs typeface="Times New Roman"/>
              </a:rPr>
              <a:t>quarterly </a:t>
            </a:r>
            <a:r>
              <a:rPr dirty="0" sz="900" spc="200">
                <a:solidFill>
                  <a:srgbClr val="626262"/>
                </a:solidFill>
                <a:latin typeface="Times New Roman"/>
                <a:cs typeface="Times New Roman"/>
              </a:rPr>
              <a:t>published </a:t>
            </a:r>
            <a:r>
              <a:rPr dirty="0" sz="900" spc="235">
                <a:solidFill>
                  <a:srgbClr val="626262"/>
                </a:solidFill>
                <a:latin typeface="Times New Roman"/>
                <a:cs typeface="Times New Roman"/>
              </a:rPr>
              <a:t>by </a:t>
            </a:r>
            <a:r>
              <a:rPr dirty="0" sz="900" spc="185">
                <a:solidFill>
                  <a:srgbClr val="626262"/>
                </a:solidFill>
                <a:latin typeface="Times New Roman"/>
                <a:cs typeface="Times New Roman"/>
              </a:rPr>
              <a:t>the  </a:t>
            </a:r>
            <a:r>
              <a:rPr dirty="0" sz="900" spc="125">
                <a:solidFill>
                  <a:srgbClr val="777777"/>
                </a:solidFill>
                <a:latin typeface="Times New Roman"/>
                <a:cs typeface="Times New Roman"/>
              </a:rPr>
              <a:t>In.stit:ute </a:t>
            </a:r>
            <a:r>
              <a:rPr dirty="0" sz="900" spc="114">
                <a:solidFill>
                  <a:srgbClr val="777777"/>
                </a:solidFill>
                <a:latin typeface="Times New Roman"/>
                <a:cs typeface="Times New Roman"/>
              </a:rPr>
              <a:t>ot'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Geog</a:t>
            </a:r>
            <a:r>
              <a:rPr dirty="0" sz="900" spc="155">
                <a:solidFill>
                  <a:srgbClr val="4F4F4F"/>
                </a:solidFill>
                <a:latin typeface="Times New Roman"/>
                <a:cs typeface="Times New Roman"/>
              </a:rPr>
              <a:t>r </a:t>
            </a:r>
            <a:r>
              <a:rPr dirty="0" sz="900" spc="85">
                <a:solidFill>
                  <a:srgbClr val="777777"/>
                </a:solidFill>
                <a:latin typeface="Times New Roman"/>
                <a:cs typeface="Times New Roman"/>
              </a:rPr>
              <a:t>ap</a:t>
            </a:r>
            <a:r>
              <a:rPr dirty="0" sz="900" spc="85">
                <a:solidFill>
                  <a:srgbClr val="4F4F4F"/>
                </a:solidFill>
                <a:latin typeface="Times New Roman"/>
                <a:cs typeface="Times New Roman"/>
              </a:rPr>
              <a:t>h </a:t>
            </a:r>
            <a:r>
              <a:rPr dirty="0" sz="900" spc="20">
                <a:solidFill>
                  <a:srgbClr val="4F4F4F"/>
                </a:solidFill>
                <a:latin typeface="Times New Roman"/>
                <a:cs typeface="Times New Roman"/>
              </a:rPr>
              <a:t>ic </a:t>
            </a:r>
            <a:r>
              <a:rPr dirty="0" sz="900" spc="65">
                <a:solidFill>
                  <a:srgbClr val="777777"/>
                </a:solidFill>
                <a:latin typeface="Times New Roman"/>
                <a:cs typeface="Times New Roman"/>
              </a:rPr>
              <a:t>aJ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Research,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Henan 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Acadc.rny </a:t>
            </a:r>
            <a:r>
              <a:rPr dirty="0" sz="900" spc="135">
                <a:solidFill>
                  <a:srgbClr val="626262"/>
                </a:solidFill>
                <a:latin typeface="Times New Roman"/>
                <a:cs typeface="Times New Roman"/>
              </a:rPr>
              <a:t>of'Scicncc,;:,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Ch </a:t>
            </a:r>
            <a:r>
              <a:rPr dirty="0" sz="900" spc="7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900" spc="70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900" spc="145">
                <a:solidFill>
                  <a:srgbClr val="777777"/>
                </a:solidFill>
                <a:latin typeface="Times New Roman"/>
                <a:cs typeface="Times New Roman"/>
              </a:rPr>
              <a:t>a),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199</a:t>
            </a:r>
            <a:r>
              <a:rPr dirty="0" sz="900" spc="195">
                <a:solidFill>
                  <a:srgbClr val="4F4F4F"/>
                </a:solidFill>
                <a:latin typeface="Times New Roman"/>
                <a:cs typeface="Times New Roman"/>
              </a:rPr>
              <a:t>0 </a:t>
            </a:r>
            <a:r>
              <a:rPr dirty="0" sz="900">
                <a:solidFill>
                  <a:srgbClr val="777777"/>
                </a:solidFill>
                <a:latin typeface="Times New Roman"/>
                <a:cs typeface="Times New Roman"/>
              </a:rPr>
              <a:t>-p </a:t>
            </a:r>
            <a:r>
              <a:rPr dirty="0" sz="900" spc="30">
                <a:solidFill>
                  <a:srgbClr val="777777"/>
                </a:solidFill>
                <a:latin typeface="Times New Roman"/>
                <a:cs typeface="Times New Roman"/>
              </a:rPr>
              <a:t>r</a:t>
            </a:r>
            <a:r>
              <a:rPr dirty="0" sz="900" spc="7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777777"/>
                </a:solidFill>
                <a:latin typeface="Times New Roman"/>
                <a:cs typeface="Times New Roman"/>
              </a:rPr>
              <a:t>cs 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e 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900" spc="15">
                <a:solidFill>
                  <a:srgbClr val="777777"/>
                </a:solidFill>
                <a:latin typeface="Times New Roman"/>
                <a:cs typeface="Times New Roman"/>
              </a:rPr>
              <a:t>t.</a:t>
            </a:r>
            <a:endParaRPr sz="900">
              <a:latin typeface="Times New Roman"/>
              <a:cs typeface="Times New Roman"/>
            </a:endParaRPr>
          </a:p>
          <a:p>
            <a:pPr marL="24130" marR="5080">
              <a:lnSpc>
                <a:spcPts val="1000"/>
              </a:lnSpc>
              <a:spcBef>
                <a:spcPts val="455"/>
              </a:spcBef>
              <a:tabLst>
                <a:tab pos="1569085" algn="l"/>
              </a:tabLst>
            </a:pPr>
            <a:r>
              <a:rPr dirty="0" sz="900" spc="204">
                <a:solidFill>
                  <a:srgbClr val="626262"/>
                </a:solidFill>
                <a:latin typeface="Times New Roman"/>
                <a:cs typeface="Times New Roman"/>
              </a:rPr>
              <a:t>Presenred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" </a:t>
            </a:r>
            <a:r>
              <a:rPr dirty="0" sz="900" spc="135">
                <a:solidFill>
                  <a:srgbClr val="777777"/>
                </a:solidFill>
                <a:latin typeface="Times New Roman"/>
                <a:cs typeface="Times New Roman"/>
              </a:rPr>
              <a:t>Contro</a:t>
            </a:r>
            <a:r>
              <a:rPr dirty="0" sz="900" spc="135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900" spc="135">
                <a:solidFill>
                  <a:srgbClr val="4F4F4F"/>
                </a:solidFill>
                <a:latin typeface="Times New Roman"/>
                <a:cs typeface="Times New Roman"/>
              </a:rPr>
              <a:t>lli</a:t>
            </a:r>
            <a:r>
              <a:rPr dirty="0" sz="900" spc="135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900" spc="135">
                <a:solidFill>
                  <a:srgbClr val="626262"/>
                </a:solidFill>
                <a:latin typeface="Times New Roman"/>
                <a:cs typeface="Times New Roman"/>
              </a:rPr>
              <a:t>ng </a:t>
            </a:r>
            <a:r>
              <a:rPr dirty="0" sz="900" spc="105">
                <a:solidFill>
                  <a:srgbClr val="4F4F4F"/>
                </a:solidFill>
                <a:latin typeface="Times New Roman"/>
                <a:cs typeface="Times New Roman"/>
              </a:rPr>
              <a:t>t.hc </a:t>
            </a:r>
            <a:r>
              <a:rPr dirty="0" sz="900" spc="100">
                <a:solidFill>
                  <a:srgbClr val="777777"/>
                </a:solidFill>
                <a:latin typeface="Times New Roman"/>
                <a:cs typeface="Times New Roman"/>
              </a:rPr>
              <a:t>grovvt.b. </a:t>
            </a:r>
            <a:r>
              <a:rPr dirty="0" sz="900" spc="85">
                <a:solidFill>
                  <a:srgbClr val="777777"/>
                </a:solidFill>
                <a:latin typeface="Times New Roman"/>
                <a:cs typeface="Times New Roman"/>
              </a:rPr>
              <a:t>of' 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cities  </a:t>
            </a:r>
            <a:r>
              <a:rPr dirty="0" sz="900" spc="100">
                <a:solidFill>
                  <a:srgbClr val="777777"/>
                </a:solidFill>
                <a:latin typeface="Times New Roman"/>
                <a:cs typeface="Times New Roman"/>
              </a:rPr>
              <a:t>in</a:t>
            </a:r>
            <a:r>
              <a:rPr dirty="0" sz="900" spc="100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900" spc="-50">
                <a:solidFill>
                  <a:srgbClr val="CFCFCF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777777"/>
                </a:solidFill>
                <a:latin typeface="Times New Roman"/>
                <a:cs typeface="Times New Roman"/>
              </a:rPr>
              <a:t>Ch.in.a: </a:t>
            </a:r>
            <a:r>
              <a:rPr dirty="0" sz="900" spc="305">
                <a:solidFill>
                  <a:srgbClr val="626262"/>
                </a:solidFill>
                <a:latin typeface="Times New Roman"/>
                <a:cs typeface="Times New Roman"/>
              </a:rPr>
              <a:t>1953-1982"</a:t>
            </a:r>
            <a:r>
              <a:rPr dirty="0" sz="900" spc="8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626262"/>
                </a:solidFill>
                <a:latin typeface="Times New Roman"/>
                <a:cs typeface="Times New Roman"/>
              </a:rPr>
              <a:t>at: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cbeTbird</a:t>
            </a:r>
            <a:r>
              <a:rPr dirty="0" sz="900" spc="14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Int:erna­  </a:t>
            </a:r>
            <a:r>
              <a:rPr dirty="0" sz="900" spc="80" b="1">
                <a:solidFill>
                  <a:srgbClr val="777777"/>
                </a:solidFill>
                <a:latin typeface="Times New Roman"/>
                <a:cs typeface="Times New Roman"/>
              </a:rPr>
              <a:t>ci.onal </a:t>
            </a:r>
            <a:r>
              <a:rPr dirty="0" sz="900" spc="150" b="1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900" spc="105" b="1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900" spc="-50" b="1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900" spc="-50" b="1">
                <a:solidFill>
                  <a:srgbClr val="777777"/>
                </a:solidFill>
                <a:latin typeface="Times New Roman"/>
                <a:cs typeface="Times New Roman"/>
              </a:rPr>
              <a:t>n.£e </a:t>
            </a:r>
            <a:r>
              <a:rPr dirty="0" sz="900" spc="-70" b="1">
                <a:solidFill>
                  <a:srgbClr val="4F4F4F"/>
                </a:solidFill>
                <a:latin typeface="Times New Roman"/>
                <a:cs typeface="Times New Roman"/>
              </a:rPr>
              <a:t>r </a:t>
            </a:r>
            <a:r>
              <a:rPr dirty="0" sz="900" spc="-70" b="1">
                <a:solidFill>
                  <a:srgbClr val="777777"/>
                </a:solidFill>
                <a:latin typeface="Times New Roman"/>
                <a:cs typeface="Times New Roman"/>
              </a:rPr>
              <a:t>c</a:t>
            </a:r>
            <a:r>
              <a:rPr dirty="0" sz="900" spc="8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85" b="1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900" spc="-70" b="1">
                <a:solidFill>
                  <a:srgbClr val="777777"/>
                </a:solidFill>
                <a:latin typeface="Times New Roman"/>
                <a:cs typeface="Times New Roman"/>
              </a:rPr>
              <a:t>c</a:t>
            </a:r>
            <a:r>
              <a:rPr dirty="0" sz="900" spc="-13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70" b="1">
                <a:solidFill>
                  <a:srgbClr val="777777"/>
                </a:solidFill>
                <a:latin typeface="Times New Roman"/>
                <a:cs typeface="Times New Roman"/>
              </a:rPr>
              <a:t>c   </a:t>
            </a:r>
            <a:r>
              <a:rPr dirty="0" sz="900" spc="-2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80" b="1">
                <a:solidFill>
                  <a:srgbClr val="777777"/>
                </a:solidFill>
                <a:latin typeface="Times New Roman"/>
                <a:cs typeface="Times New Roman"/>
              </a:rPr>
              <a:t>on	</a:t>
            </a:r>
            <a:r>
              <a:rPr dirty="0" sz="850" spc="-105" b="1">
                <a:solidFill>
                  <a:srgbClr val="777777"/>
                </a:solidFill>
                <a:latin typeface="Times New Roman"/>
                <a:cs typeface="Times New Roman"/>
              </a:rPr>
              <a:t>A </a:t>
            </a:r>
            <a:r>
              <a:rPr dirty="0" sz="850" spc="-60" b="1">
                <a:solidFill>
                  <a:srgbClr val="777777"/>
                </a:solidFill>
                <a:latin typeface="Times New Roman"/>
                <a:cs typeface="Times New Roman"/>
              </a:rPr>
              <a:t>s </a:t>
            </a:r>
            <a:r>
              <a:rPr dirty="0" sz="850" spc="-65" b="1">
                <a:solidFill>
                  <a:srgbClr val="777777"/>
                </a:solidFill>
                <a:latin typeface="Times New Roman"/>
                <a:cs typeface="Times New Roman"/>
              </a:rPr>
              <a:t>iar </a:t>
            </a:r>
            <a:r>
              <a:rPr dirty="0" sz="850" b="1">
                <a:solidFill>
                  <a:srgbClr val="4F4F4F"/>
                </a:solidFill>
                <a:latin typeface="Times New Roman"/>
                <a:cs typeface="Times New Roman"/>
              </a:rPr>
              <a:t>1 </a:t>
            </a:r>
            <a:r>
              <a:rPr dirty="0" sz="900" b="1">
                <a:solidFill>
                  <a:srgbClr val="777777"/>
                </a:solidFill>
                <a:latin typeface="Times New Roman"/>
                <a:cs typeface="Times New Roman"/>
              </a:rPr>
              <a:t>U </a:t>
            </a:r>
            <a:r>
              <a:rPr dirty="0" sz="900" spc="-5" b="1">
                <a:solidFill>
                  <a:srgbClr val="4F4F4F"/>
                </a:solidFill>
                <a:latin typeface="Times New Roman"/>
                <a:cs typeface="Times New Roman"/>
              </a:rPr>
              <a:t>rb </a:t>
            </a:r>
            <a:r>
              <a:rPr dirty="0" sz="900" spc="150" b="1">
                <a:solidFill>
                  <a:srgbClr val="777777"/>
                </a:solidFill>
                <a:latin typeface="Times New Roman"/>
                <a:cs typeface="Times New Roman"/>
              </a:rPr>
              <a:t>anizatio </a:t>
            </a:r>
            <a:r>
              <a:rPr dirty="0" sz="900" spc="45" b="1">
                <a:solidFill>
                  <a:srgbClr val="777777"/>
                </a:solidFill>
                <a:latin typeface="Times New Roman"/>
                <a:cs typeface="Times New Roman"/>
              </a:rPr>
              <a:t>n.,  </a:t>
            </a:r>
            <a:r>
              <a:rPr dirty="0" sz="900" spc="204">
                <a:solidFill>
                  <a:srgbClr val="626262"/>
                </a:solidFill>
                <a:latin typeface="Times New Roman"/>
                <a:cs typeface="Times New Roman"/>
              </a:rPr>
              <a:t>Januaty</a:t>
            </a:r>
            <a:r>
              <a:rPr dirty="0" sz="900" spc="7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26262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7595" y="1344009"/>
            <a:ext cx="3330575" cy="768858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5730" marR="11430" indent="635">
              <a:lnSpc>
                <a:spcPct val="92700"/>
              </a:lnSpc>
              <a:spcBef>
                <a:spcPts val="175"/>
              </a:spcBef>
            </a:pPr>
            <a:r>
              <a:rPr dirty="0" sz="850" spc="180" b="1">
                <a:solidFill>
                  <a:srgbClr val="777777"/>
                </a:solidFill>
                <a:latin typeface="Times New Roman"/>
                <a:cs typeface="Times New Roman"/>
              </a:rPr>
              <a:t>.Presented </a:t>
            </a:r>
            <a:r>
              <a:rPr dirty="0" sz="850" spc="200" b="1">
                <a:solidFill>
                  <a:srgbClr val="777777"/>
                </a:solidFill>
                <a:latin typeface="Times New Roman"/>
                <a:cs typeface="Times New Roman"/>
              </a:rPr>
              <a:t>''Major </a:t>
            </a:r>
            <a:r>
              <a:rPr dirty="0" sz="850" spc="-70" b="1">
                <a:solidFill>
                  <a:srgbClr val="777777"/>
                </a:solidFill>
                <a:latin typeface="Times New Roman"/>
                <a:cs typeface="Times New Roman"/>
              </a:rPr>
              <a:t>f"e</a:t>
            </a:r>
            <a:r>
              <a:rPr dirty="0" sz="850" spc="-70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850" spc="-70" b="1">
                <a:solidFill>
                  <a:srgbClr val="777777"/>
                </a:solidFill>
                <a:latin typeface="Times New Roman"/>
                <a:cs typeface="Times New Roman"/>
              </a:rPr>
              <a:t>at </a:t>
            </a:r>
            <a:r>
              <a:rPr dirty="0" sz="850" b="1">
                <a:solidFill>
                  <a:srgbClr val="777777"/>
                </a:solidFill>
                <a:latin typeface="Times New Roman"/>
                <a:cs typeface="Times New Roman"/>
              </a:rPr>
              <a:t>u</a:t>
            </a:r>
            <a:r>
              <a:rPr dirty="0" sz="850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850" b="1">
                <a:solidFill>
                  <a:srgbClr val="777777"/>
                </a:solidFill>
                <a:latin typeface="Times New Roman"/>
                <a:cs typeface="Times New Roman"/>
              </a:rPr>
              <a:t>re </a:t>
            </a:r>
            <a:r>
              <a:rPr dirty="0" sz="850" spc="5" b="1">
                <a:solidFill>
                  <a:srgbClr val="777777"/>
                </a:solidFill>
                <a:latin typeface="Times New Roman"/>
                <a:cs typeface="Times New Roman"/>
              </a:rPr>
              <a:t>s </a:t>
            </a:r>
            <a:r>
              <a:rPr dirty="0" sz="850" spc="130" b="1">
                <a:solidFill>
                  <a:srgbClr val="777777"/>
                </a:solidFill>
                <a:latin typeface="Times New Roman"/>
                <a:cs typeface="Times New Roman"/>
              </a:rPr>
              <a:t>of"urban..izacion </a:t>
            </a:r>
            <a:r>
              <a:rPr dirty="0" sz="850" spc="120" b="1">
                <a:solidFill>
                  <a:srgbClr val="777777"/>
                </a:solidFill>
                <a:latin typeface="Times New Roman"/>
                <a:cs typeface="Times New Roman"/>
              </a:rPr>
              <a:t>in  </a:t>
            </a:r>
            <a:r>
              <a:rPr dirty="0" sz="850" spc="175" b="1">
                <a:solidFill>
                  <a:srgbClr val="777777"/>
                </a:solidFill>
                <a:latin typeface="Times New Roman"/>
                <a:cs typeface="Times New Roman"/>
              </a:rPr>
              <a:t>socialist </a:t>
            </a:r>
            <a:r>
              <a:rPr dirty="0" sz="850" spc="95" b="1">
                <a:solidFill>
                  <a:srgbClr val="777777"/>
                </a:solidFill>
                <a:latin typeface="Times New Roman"/>
                <a:cs typeface="Times New Roman"/>
              </a:rPr>
              <a:t>cou..ncrie.s'' </a:t>
            </a:r>
            <a:r>
              <a:rPr dirty="0" sz="850" spc="-15" b="1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850" spc="-15" b="1">
                <a:solidFill>
                  <a:srgbClr val="CFCFCF"/>
                </a:solidFill>
                <a:latin typeface="Times New Roman"/>
                <a:cs typeface="Times New Roman"/>
              </a:rPr>
              <a:t>·</a:t>
            </a:r>
            <a:r>
              <a:rPr dirty="0" sz="850" spc="-15" b="1">
                <a:solidFill>
                  <a:srgbClr val="777777"/>
                </a:solidFill>
                <a:latin typeface="Times New Roman"/>
                <a:cs typeface="Times New Roman"/>
              </a:rPr>
              <a:t>t: </a:t>
            </a:r>
            <a:r>
              <a:rPr dirty="0" sz="850" spc="100" b="1">
                <a:solidFill>
                  <a:srgbClr val="777777"/>
                </a:solidFill>
                <a:latin typeface="Times New Roman"/>
                <a:cs typeface="Times New Roman"/>
              </a:rPr>
              <a:t>t:be </a:t>
            </a:r>
            <a:r>
              <a:rPr dirty="0" sz="900" spc="140" b="1">
                <a:solidFill>
                  <a:srgbClr val="777777"/>
                </a:solidFill>
                <a:latin typeface="Times New Roman"/>
                <a:cs typeface="Times New Roman"/>
              </a:rPr>
              <a:t>.Dep-arancnc </a:t>
            </a:r>
            <a:r>
              <a:rPr dirty="0" sz="850" spc="165" b="1">
                <a:solidFill>
                  <a:srgbClr val="777777"/>
                </a:solidFill>
                <a:latin typeface="Times New Roman"/>
                <a:cs typeface="Times New Roman"/>
              </a:rPr>
              <a:t>oT  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Geo </a:t>
            </a:r>
            <a:r>
              <a:rPr dirty="0" sz="900" spc="140">
                <a:solidFill>
                  <a:srgbClr val="626262"/>
                </a:solidFill>
                <a:latin typeface="Times New Roman"/>
                <a:cs typeface="Times New Roman"/>
              </a:rPr>
              <a:t>and </a:t>
            </a: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Oceanic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Sciences, 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Naojing </a:t>
            </a:r>
            <a:r>
              <a:rPr dirty="0" sz="900" spc="370">
                <a:solidFill>
                  <a:srgbClr val="777777"/>
                </a:solidFill>
                <a:latin typeface="Times New Roman"/>
                <a:cs typeface="Times New Roman"/>
              </a:rPr>
              <a:t>U </a:t>
            </a:r>
            <a:r>
              <a:rPr dirty="0" sz="900" spc="55">
                <a:solidFill>
                  <a:srgbClr val="777777"/>
                </a:solidFill>
                <a:latin typeface="Times New Roman"/>
                <a:cs typeface="Times New Roman"/>
              </a:rPr>
              <a:t>n.iver</a:t>
            </a:r>
            <a:r>
              <a:rPr dirty="0" sz="900" spc="55">
                <a:solidFill>
                  <a:srgbClr val="B1B1B1"/>
                </a:solidFill>
                <a:latin typeface="Times New Roman"/>
                <a:cs typeface="Times New Roman"/>
              </a:rPr>
              <a:t>­  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sicy,</a:t>
            </a:r>
            <a:r>
              <a:rPr dirty="0" sz="900" spc="1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77777"/>
                </a:solidFill>
                <a:latin typeface="Times New Roman"/>
                <a:cs typeface="Times New Roman"/>
              </a:rPr>
              <a:t>PRC,</a:t>
            </a:r>
            <a:r>
              <a:rPr dirty="0" sz="900" spc="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77777"/>
                </a:solidFill>
                <a:latin typeface="Times New Roman"/>
                <a:cs typeface="Times New Roman"/>
              </a:rPr>
              <a:t>March</a:t>
            </a: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127000" marR="186055" indent="1270">
              <a:lnSpc>
                <a:spcPts val="1000"/>
              </a:lnSpc>
              <a:spcBef>
                <a:spcPts val="455"/>
              </a:spcBef>
            </a:pPr>
            <a:r>
              <a:rPr dirty="0" sz="850" spc="200" b="1">
                <a:solidFill>
                  <a:srgbClr val="777777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70" b="1">
                <a:solidFill>
                  <a:srgbClr val="777777"/>
                </a:solidFill>
                <a:latin typeface="Times New Roman"/>
                <a:cs typeface="Times New Roman"/>
              </a:rPr>
              <a:t>""'IntcrnaJ </a:t>
            </a:r>
            <a:r>
              <a:rPr dirty="0" sz="850" spc="215" b="1">
                <a:solidFill>
                  <a:srgbClr val="777777"/>
                </a:solidFill>
                <a:latin typeface="Times New Roman"/>
                <a:cs typeface="Times New Roman"/>
              </a:rPr>
              <a:t>migration </a:t>
            </a:r>
            <a:r>
              <a:rPr dirty="0" sz="850" spc="190" b="1">
                <a:solidFill>
                  <a:srgbClr val="626262"/>
                </a:solidFill>
                <a:latin typeface="Times New Roman"/>
                <a:cs typeface="Times New Roman"/>
              </a:rPr>
              <a:t>in </a:t>
            </a:r>
            <a:r>
              <a:rPr dirty="0" sz="850" spc="-45" b="1">
                <a:solidFill>
                  <a:srgbClr val="777777"/>
                </a:solidFill>
                <a:latin typeface="Times New Roman"/>
                <a:cs typeface="Times New Roman"/>
              </a:rPr>
              <a:t>t.l-1:e 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People's </a:t>
            </a:r>
            <a:r>
              <a:rPr dirty="0" sz="900" spc="85">
                <a:solidFill>
                  <a:srgbClr val="777777"/>
                </a:solidFill>
                <a:latin typeface="Times New Roman"/>
                <a:cs typeface="Times New Roman"/>
              </a:rPr>
              <a:t>R&lt;=pubJ.ic </a:t>
            </a:r>
            <a:r>
              <a:rPr dirty="0" sz="900" spc="80">
                <a:solidFill>
                  <a:srgbClr val="777777"/>
                </a:solidFill>
                <a:latin typeface="Times New Roman"/>
                <a:cs typeface="Times New Roman"/>
              </a:rPr>
              <a:t>of </a:t>
            </a: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China"</a:t>
            </a:r>
            <a:r>
              <a:rPr dirty="0" sz="900" spc="-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at:t:hc 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annual 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meeting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of </a:t>
            </a:r>
            <a:r>
              <a:rPr dirty="0" sz="900" spc="240">
                <a:solidFill>
                  <a:srgbClr val="777777"/>
                </a:solidFill>
                <a:latin typeface="Times New Roman"/>
                <a:cs typeface="Times New Roman"/>
              </a:rPr>
              <a:t>che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Association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of' 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Amer</a:t>
            </a:r>
            <a:r>
              <a:rPr dirty="0" sz="900" spc="220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can  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Geographers,</a:t>
            </a:r>
            <a:r>
              <a:rPr dirty="0" sz="900" spc="-1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April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127000" marR="300990" indent="-11430">
              <a:lnSpc>
                <a:spcPts val="1000"/>
              </a:lnSpc>
              <a:spcBef>
                <a:spcPts val="430"/>
              </a:spcBef>
              <a:tabLst>
                <a:tab pos="2546985" algn="l"/>
              </a:tabLst>
            </a:pP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Sessio</a:t>
            </a: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9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8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626262"/>
                </a:solidFill>
                <a:latin typeface="Times New Roman"/>
                <a:cs typeface="Times New Roman"/>
              </a:rPr>
              <a:t>discussant:</a:t>
            </a:r>
            <a:r>
              <a:rPr dirty="0" sz="900" spc="-7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of</a:t>
            </a:r>
            <a:r>
              <a:rPr dirty="0" sz="9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777777"/>
                </a:solidFill>
                <a:latin typeface="Times New Roman"/>
                <a:cs typeface="Times New Roman"/>
              </a:rPr>
              <a:t>"U.rba.i.a:</a:t>
            </a:r>
            <a:r>
              <a:rPr dirty="0" sz="900" spc="10">
                <a:solidFill>
                  <a:srgbClr val="777777"/>
                </a:solidFill>
                <a:latin typeface="Times New Roman"/>
                <a:cs typeface="Times New Roman"/>
              </a:rPr>
              <a:t>1</a:t>
            </a:r>
            <a:r>
              <a:rPr dirty="0" sz="90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777777"/>
                </a:solidFill>
                <a:latin typeface="Times New Roman"/>
                <a:cs typeface="Times New Roman"/>
              </a:rPr>
              <a:t>an</a:t>
            </a:r>
            <a:r>
              <a:rPr dirty="0" sz="900" spc="10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r>
              <a:rPr dirty="0" sz="900">
                <a:solidFill>
                  <a:srgbClr val="777777"/>
                </a:solidFill>
                <a:latin typeface="Times New Roman"/>
                <a:cs typeface="Times New Roman"/>
              </a:rPr>
              <a:t>	</a:t>
            </a: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dcmo­ 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graph.ic </a:t>
            </a:r>
            <a:r>
              <a:rPr dirty="0" sz="900" spc="250">
                <a:solidFill>
                  <a:srgbClr val="626262"/>
                </a:solidFill>
                <a:latin typeface="Times New Roman"/>
                <a:cs typeface="Times New Roman"/>
              </a:rPr>
              <a:t>change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in </a:t>
            </a:r>
            <a:r>
              <a:rPr dirty="0" sz="900" spc="265">
                <a:solidFill>
                  <a:srgbClr val="777777"/>
                </a:solidFill>
                <a:latin typeface="Times New Roman"/>
                <a:cs typeface="Times New Roman"/>
              </a:rPr>
              <a:t>China"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at 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t:h.c </a:t>
            </a:r>
            <a:r>
              <a:rPr dirty="0" sz="900" spc="220">
                <a:solidFill>
                  <a:srgbClr val="626262"/>
                </a:solidFill>
                <a:latin typeface="Times New Roman"/>
                <a:cs typeface="Times New Roman"/>
              </a:rPr>
              <a:t>annual  </a:t>
            </a:r>
            <a:r>
              <a:rPr dirty="0" sz="850" spc="245" b="1">
                <a:solidFill>
                  <a:srgbClr val="777777"/>
                </a:solidFill>
                <a:latin typeface="Times New Roman"/>
                <a:cs typeface="Times New Roman"/>
              </a:rPr>
              <a:t>meeting</a:t>
            </a:r>
            <a:r>
              <a:rPr dirty="0" sz="850" spc="7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777777"/>
                </a:solidFill>
                <a:latin typeface="Times New Roman"/>
                <a:cs typeface="Times New Roman"/>
              </a:rPr>
              <a:t>of</a:t>
            </a:r>
            <a:r>
              <a:rPr dirty="0" sz="850" spc="22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25" b="1">
                <a:solidFill>
                  <a:srgbClr val="626262"/>
                </a:solidFill>
                <a:latin typeface="Times New Roman"/>
                <a:cs typeface="Times New Roman"/>
              </a:rPr>
              <a:t>the</a:t>
            </a:r>
            <a:r>
              <a:rPr dirty="0" sz="85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175" b="1">
                <a:solidFill>
                  <a:srgbClr val="777777"/>
                </a:solidFill>
                <a:latin typeface="Times New Roman"/>
                <a:cs typeface="Times New Roman"/>
              </a:rPr>
              <a:t>.Association</a:t>
            </a:r>
            <a:r>
              <a:rPr dirty="0" sz="850" spc="9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50" b="1">
                <a:solidFill>
                  <a:srgbClr val="777777"/>
                </a:solidFill>
                <a:latin typeface="Times New Roman"/>
                <a:cs typeface="Times New Roman"/>
              </a:rPr>
              <a:t>of'</a:t>
            </a:r>
            <a:r>
              <a:rPr dirty="0" sz="850" spc="-10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00" b="1">
                <a:solidFill>
                  <a:srgbClr val="777777"/>
                </a:solidFill>
                <a:latin typeface="Times New Roman"/>
                <a:cs typeface="Times New Roman"/>
              </a:rPr>
              <a:t>Amedca.n  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Geogi:apbc,·s,</a:t>
            </a:r>
            <a:r>
              <a:rPr dirty="0" sz="900" spc="-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April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111760" marR="226060" indent="635">
              <a:lnSpc>
                <a:spcPts val="1000"/>
              </a:lnSpc>
              <a:spcBef>
                <a:spcPts val="425"/>
              </a:spcBef>
              <a:tabLst>
                <a:tab pos="3036570" algn="l"/>
              </a:tabLst>
            </a:pPr>
            <a:r>
              <a:rPr dirty="0" sz="850" spc="220" b="1">
                <a:solidFill>
                  <a:srgbClr val="777777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-50" b="1">
                <a:solidFill>
                  <a:srgbClr val="777777"/>
                </a:solidFill>
                <a:latin typeface="Times New Roman"/>
                <a:cs typeface="Times New Roman"/>
              </a:rPr>
              <a:t>'- </a:t>
            </a:r>
            <a:r>
              <a:rPr dirty="0" sz="850" spc="-70" b="1">
                <a:solidFill>
                  <a:srgbClr val="777777"/>
                </a:solidFill>
                <a:latin typeface="Times New Roman"/>
                <a:cs typeface="Times New Roman"/>
              </a:rPr>
              <a:t>In </a:t>
            </a:r>
            <a:r>
              <a:rPr dirty="0" sz="850" spc="-50" b="1">
                <a:solidFill>
                  <a:srgbClr val="777777"/>
                </a:solidFill>
                <a:latin typeface="Times New Roman"/>
                <a:cs typeface="Times New Roman"/>
              </a:rPr>
              <a:t>t </a:t>
            </a:r>
            <a:r>
              <a:rPr dirty="0" sz="850" spc="-65" b="1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850" spc="-70" b="1">
                <a:solidFill>
                  <a:srgbClr val="777777"/>
                </a:solidFill>
                <a:latin typeface="Times New Roman"/>
                <a:cs typeface="Times New Roman"/>
              </a:rPr>
              <a:t>r-p </a:t>
            </a:r>
            <a:r>
              <a:rPr dirty="0" sz="850" spc="-65" b="1">
                <a:solidFill>
                  <a:srgbClr val="777777"/>
                </a:solidFill>
                <a:latin typeface="Times New Roman"/>
                <a:cs typeface="Times New Roman"/>
              </a:rPr>
              <a:t>r </a:t>
            </a:r>
            <a:r>
              <a:rPr dirty="0" sz="850" spc="-75" b="1">
                <a:solidFill>
                  <a:srgbClr val="777777"/>
                </a:solidFill>
                <a:latin typeface="Times New Roman"/>
                <a:cs typeface="Times New Roman"/>
              </a:rPr>
              <a:t>o v </a:t>
            </a:r>
            <a:r>
              <a:rPr dirty="0" sz="850" spc="-40" b="1">
                <a:solidFill>
                  <a:srgbClr val="777777"/>
                </a:solidFill>
                <a:latin typeface="Times New Roman"/>
                <a:cs typeface="Times New Roman"/>
              </a:rPr>
              <a:t>i </a:t>
            </a:r>
            <a:r>
              <a:rPr dirty="0" sz="850" spc="-80" b="1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850" spc="-55" b="1">
                <a:solidFill>
                  <a:srgbClr val="777777"/>
                </a:solidFill>
                <a:latin typeface="Times New Roman"/>
                <a:cs typeface="Times New Roman"/>
              </a:rPr>
              <a:t>ci </a:t>
            </a:r>
            <a:r>
              <a:rPr dirty="0" sz="850" spc="-40" b="1">
                <a:solidFill>
                  <a:srgbClr val="777777"/>
                </a:solidFill>
                <a:latin typeface="Times New Roman"/>
                <a:cs typeface="Times New Roman"/>
              </a:rPr>
              <a:t>aJ</a:t>
            </a:r>
            <a:r>
              <a:rPr dirty="0" sz="850" spc="-40" b="1">
                <a:solidFill>
                  <a:srgbClr val="CFCFCF"/>
                </a:solidFill>
                <a:latin typeface="Times New Roman"/>
                <a:cs typeface="Times New Roman"/>
              </a:rPr>
              <a:t>. </a:t>
            </a:r>
            <a:r>
              <a:rPr dirty="0" sz="800" spc="145" b="1">
                <a:solidFill>
                  <a:srgbClr val="777777"/>
                </a:solidFill>
                <a:latin typeface="Arial"/>
                <a:cs typeface="Arial"/>
              </a:rPr>
              <a:t>m.igracion </a:t>
            </a:r>
            <a:r>
              <a:rPr dirty="0" sz="850" spc="130" b="1">
                <a:solidFill>
                  <a:srgbClr val="777777"/>
                </a:solidFill>
                <a:latin typeface="Times New Roman"/>
                <a:cs typeface="Times New Roman"/>
              </a:rPr>
              <a:t>of 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China,</a:t>
            </a:r>
            <a:r>
              <a:rPr dirty="0" sz="900" spc="-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10">
                <a:solidFill>
                  <a:srgbClr val="777777"/>
                </a:solidFill>
                <a:latin typeface="Times New Roman"/>
                <a:cs typeface="Times New Roman"/>
              </a:rPr>
              <a:t>1949-50:</a:t>
            </a:r>
            <a:r>
              <a:rPr dirty="0" sz="900" spc="-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spacial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and</a:t>
            </a:r>
            <a:r>
              <a:rPr dirty="0" sz="900" spc="30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t:emporaJ</a:t>
            </a:r>
            <a:r>
              <a:rPr dirty="0" sz="900" spc="-1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777777"/>
                </a:solidFill>
                <a:latin typeface="Times New Roman"/>
                <a:cs typeface="Times New Roman"/>
              </a:rPr>
              <a:t>i</a:t>
            </a:r>
            <a:r>
              <a:rPr dirty="0" sz="900" spc="114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850" spc="155" b="1">
                <a:solidFill>
                  <a:srgbClr val="777777"/>
                </a:solidFill>
                <a:latin typeface="Times New Roman"/>
                <a:cs typeface="Times New Roman"/>
              </a:rPr>
              <a:t>mensions""</a:t>
            </a:r>
            <a:r>
              <a:rPr dirty="0" sz="85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45" b="1">
                <a:solidFill>
                  <a:srgbClr val="626262"/>
                </a:solidFill>
                <a:latin typeface="Times New Roman"/>
                <a:cs typeface="Times New Roman"/>
              </a:rPr>
              <a:t>ac</a:t>
            </a:r>
            <a:r>
              <a:rPr dirty="0" sz="850" spc="8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135" b="1">
                <a:solidFill>
                  <a:srgbClr val="777777"/>
                </a:solidFill>
                <a:latin typeface="Times New Roman"/>
                <a:cs typeface="Times New Roman"/>
              </a:rPr>
              <a:t>the</a:t>
            </a:r>
            <a:r>
              <a:rPr dirty="0" sz="850" b="1">
                <a:solidFill>
                  <a:srgbClr val="777777"/>
                </a:solidFill>
                <a:latin typeface="Times New Roman"/>
                <a:cs typeface="Times New Roman"/>
              </a:rPr>
              <a:t>  </a:t>
            </a:r>
            <a:r>
              <a:rPr dirty="0" sz="850" spc="-1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85" b="1">
                <a:solidFill>
                  <a:srgbClr val="777777"/>
                </a:solidFill>
                <a:latin typeface="Times New Roman"/>
                <a:cs typeface="Times New Roman"/>
              </a:rPr>
              <a:t>27ch</a:t>
            </a:r>
            <a:r>
              <a:rPr dirty="0" sz="850" spc="-1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777777"/>
                </a:solidFill>
                <a:latin typeface="Times New Roman"/>
                <a:cs typeface="Times New Roman"/>
              </a:rPr>
              <a:t>I</a:t>
            </a:r>
            <a:r>
              <a:rPr dirty="0" sz="850" spc="280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850" spc="130" b="1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dirty="0" sz="850" spc="180" b="1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dirty="0" sz="850" spc="114" b="1">
                <a:solidFill>
                  <a:srgbClr val="777777"/>
                </a:solidFill>
                <a:latin typeface="Times New Roman"/>
                <a:cs typeface="Times New Roman"/>
              </a:rPr>
              <a:t>r</a:t>
            </a:r>
            <a:r>
              <a:rPr dirty="0" sz="850" spc="260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850" spc="215" b="1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850" spc="190" b="1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dirty="0" sz="850" spc="15" b="1">
                <a:solidFill>
                  <a:srgbClr val="777777"/>
                </a:solidFill>
                <a:latin typeface="Times New Roman"/>
                <a:cs typeface="Times New Roman"/>
              </a:rPr>
              <a:t>i</a:t>
            </a:r>
            <a:r>
              <a:rPr dirty="0" sz="850" spc="310" b="1">
                <a:solidFill>
                  <a:srgbClr val="777777"/>
                </a:solidFill>
                <a:latin typeface="Times New Roman"/>
                <a:cs typeface="Times New Roman"/>
              </a:rPr>
              <a:t>o</a:t>
            </a:r>
            <a:r>
              <a:rPr dirty="0" sz="850" spc="-145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850" spc="-60" b="1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r>
              <a:rPr dirty="0" sz="850" spc="4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-40" b="1">
                <a:solidFill>
                  <a:srgbClr val="626262"/>
                </a:solidFill>
                <a:latin typeface="Times New Roman"/>
                <a:cs typeface="Times New Roman"/>
              </a:rPr>
              <a:t>al</a:t>
            </a:r>
            <a:r>
              <a:rPr dirty="0" sz="850" b="1">
                <a:solidFill>
                  <a:srgbClr val="626262"/>
                </a:solidFill>
                <a:latin typeface="Times New Roman"/>
                <a:cs typeface="Times New Roman"/>
              </a:rPr>
              <a:t>  </a:t>
            </a:r>
            <a:r>
              <a:rPr dirty="0" sz="850" spc="8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-70" b="1">
                <a:solidFill>
                  <a:srgbClr val="777777"/>
                </a:solidFill>
                <a:latin typeface="Times New Roman"/>
                <a:cs typeface="Times New Roman"/>
              </a:rPr>
              <a:t>Ge</a:t>
            </a:r>
            <a:r>
              <a:rPr dirty="0" sz="850" spc="-50" b="1">
                <a:solidFill>
                  <a:srgbClr val="777777"/>
                </a:solidFill>
                <a:latin typeface="Times New Roman"/>
                <a:cs typeface="Times New Roman"/>
              </a:rPr>
              <a:t>o</a:t>
            </a:r>
            <a:r>
              <a:rPr dirty="0" sz="850" b="1">
                <a:solidFill>
                  <a:srgbClr val="777777"/>
                </a:solidFill>
                <a:latin typeface="Times New Roman"/>
                <a:cs typeface="Times New Roman"/>
              </a:rPr>
              <a:t>	</a:t>
            </a:r>
            <a:r>
              <a:rPr dirty="0" sz="850" spc="-80" b="1">
                <a:solidFill>
                  <a:srgbClr val="B1B1B1"/>
                </a:solidFill>
                <a:latin typeface="Times New Roman"/>
                <a:cs typeface="Times New Roman"/>
              </a:rPr>
              <a:t>...  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graphical </a:t>
            </a: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Congress, </a:t>
            </a: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August</a:t>
            </a:r>
            <a:r>
              <a:rPr dirty="0" sz="900" spc="-5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26262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  <a:spcBef>
                <a:spcPts val="315"/>
              </a:spcBef>
            </a:pPr>
            <a:r>
              <a:rPr dirty="0" sz="850" spc="285" b="1">
                <a:solidFill>
                  <a:srgbClr val="777777"/>
                </a:solidFill>
                <a:latin typeface="Times New Roman"/>
                <a:cs typeface="Times New Roman"/>
              </a:rPr>
              <a:t>Robert</a:t>
            </a:r>
            <a:r>
              <a:rPr dirty="0" sz="850" spc="14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45" b="1">
                <a:solidFill>
                  <a:srgbClr val="777777"/>
                </a:solidFill>
                <a:latin typeface="Times New Roman"/>
                <a:cs typeface="Times New Roman"/>
              </a:rPr>
              <a:t>Cru.t:c.bficld</a:t>
            </a:r>
            <a:endParaRPr sz="850">
              <a:latin typeface="Times New Roman"/>
              <a:cs typeface="Times New Roman"/>
            </a:endParaRPr>
          </a:p>
          <a:p>
            <a:pPr marL="100330" marR="31115" indent="12065">
              <a:lnSpc>
                <a:spcPts val="940"/>
              </a:lnSpc>
              <a:spcBef>
                <a:spcPts val="575"/>
              </a:spcBef>
            </a:pP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Juvenile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Disposition </a:t>
            </a:r>
            <a:r>
              <a:rPr dirty="0" sz="900" spc="135">
                <a:solidFill>
                  <a:srgbClr val="777777"/>
                </a:solidFill>
                <a:latin typeface="Times New Roman"/>
                <a:cs typeface="Times New Roman"/>
              </a:rPr>
              <a:t>St:a.ndards</a:t>
            </a:r>
            <a:r>
              <a:rPr dirty="0" sz="900" spc="-114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Con,mission,  </a:t>
            </a: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State </a:t>
            </a:r>
            <a:r>
              <a:rPr dirty="0" sz="900" spc="204">
                <a:solidFill>
                  <a:srgbClr val="777777"/>
                </a:solidFill>
                <a:latin typeface="Times New Roman"/>
                <a:cs typeface="Times New Roman"/>
              </a:rPr>
              <a:t>ofWash.i.ngton, </a:t>
            </a:r>
            <a:r>
              <a:rPr dirty="0" sz="900" spc="90">
                <a:solidFill>
                  <a:srgbClr val="626262"/>
                </a:solidFill>
                <a:latin typeface="Times New Roman"/>
                <a:cs typeface="Times New Roman"/>
              </a:rPr>
              <a:t>198 </a:t>
            </a:r>
            <a:r>
              <a:rPr dirty="0" sz="900" spc="35">
                <a:solidFill>
                  <a:srgbClr val="626262"/>
                </a:solidFill>
                <a:latin typeface="Times New Roman"/>
                <a:cs typeface="Times New Roman"/>
              </a:rPr>
              <a:t>5 </a:t>
            </a:r>
            <a:r>
              <a:rPr dirty="0" sz="900" spc="25">
                <a:solidFill>
                  <a:srgbClr val="9C9C9C"/>
                </a:solidFill>
                <a:latin typeface="Times New Roman"/>
                <a:cs typeface="Times New Roman"/>
              </a:rPr>
              <a:t>- </a:t>
            </a:r>
            <a:r>
              <a:rPr dirty="0" sz="900" spc="35">
                <a:solidFill>
                  <a:srgbClr val="777777"/>
                </a:solidFill>
                <a:latin typeface="Times New Roman"/>
                <a:cs typeface="Times New Roman"/>
              </a:rPr>
              <a:t>19 9 0</a:t>
            </a:r>
            <a:r>
              <a:rPr dirty="0" sz="900" spc="-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777777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05410">
              <a:lnSpc>
                <a:spcPts val="1040"/>
              </a:lnSpc>
              <a:spcBef>
                <a:spcPts val="345"/>
              </a:spcBef>
            </a:pP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Editorial </a:t>
            </a:r>
            <a:r>
              <a:rPr dirty="0" sz="900" spc="145">
                <a:solidFill>
                  <a:srgbClr val="777777"/>
                </a:solidFill>
                <a:latin typeface="Times New Roman"/>
                <a:cs typeface="Times New Roman"/>
              </a:rPr>
              <a:t>Advisot-y 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Board,</a:t>
            </a:r>
            <a:r>
              <a:rPr dirty="0" sz="900" spc="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777777"/>
                </a:solidFill>
                <a:latin typeface="Times New Roman"/>
                <a:cs typeface="Times New Roman"/>
              </a:rPr>
              <a:t>C,•i,ninology,</a:t>
            </a:r>
            <a:endParaRPr sz="850">
              <a:latin typeface="Times New Roman"/>
              <a:cs typeface="Times New Roman"/>
            </a:endParaRPr>
          </a:p>
          <a:p>
            <a:pPr marL="109855">
              <a:lnSpc>
                <a:spcPts val="1040"/>
              </a:lnSpc>
            </a:pPr>
            <a:r>
              <a:rPr dirty="0" sz="900" spc="240">
                <a:solidFill>
                  <a:srgbClr val="777777"/>
                </a:solidFill>
                <a:latin typeface="Times New Roman"/>
                <a:cs typeface="Times New Roman"/>
              </a:rPr>
              <a:t>1987-prcsent.</a:t>
            </a:r>
            <a:endParaRPr sz="900">
              <a:latin typeface="Times New Roman"/>
              <a:cs typeface="Times New Roman"/>
            </a:endParaRPr>
          </a:p>
          <a:p>
            <a:pPr marL="98425">
              <a:lnSpc>
                <a:spcPts val="1010"/>
              </a:lnSpc>
              <a:spcBef>
                <a:spcPts val="350"/>
              </a:spcBef>
            </a:pP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Associate </a:t>
            </a:r>
            <a:r>
              <a:rPr dirty="0" sz="900" spc="120">
                <a:solidFill>
                  <a:srgbClr val="777777"/>
                </a:solidFill>
                <a:latin typeface="Times New Roman"/>
                <a:cs typeface="Times New Roman"/>
              </a:rPr>
              <a:t>Ed.it:or, </a:t>
            </a:r>
            <a:r>
              <a:rPr dirty="0" sz="850" spc="185" i="1">
                <a:solidFill>
                  <a:srgbClr val="777777"/>
                </a:solidFill>
                <a:latin typeface="Times New Roman"/>
                <a:cs typeface="Times New Roman"/>
              </a:rPr>
              <a:t>Social</a:t>
            </a:r>
            <a:r>
              <a:rPr dirty="0" sz="850" spc="80" i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140" i="1">
                <a:solidFill>
                  <a:srgbClr val="777777"/>
                </a:solidFill>
                <a:latin typeface="Times New Roman"/>
                <a:cs typeface="Times New Roman"/>
              </a:rPr>
              <a:t>Problen-u,</a:t>
            </a:r>
            <a:endParaRPr sz="850">
              <a:latin typeface="Times New Roman"/>
              <a:cs typeface="Times New Roman"/>
            </a:endParaRPr>
          </a:p>
          <a:p>
            <a:pPr marL="102235">
              <a:lnSpc>
                <a:spcPts val="1010"/>
              </a:lnSpc>
            </a:pPr>
            <a:r>
              <a:rPr dirty="0" sz="900" spc="245">
                <a:solidFill>
                  <a:srgbClr val="626262"/>
                </a:solidFill>
                <a:latin typeface="Times New Roman"/>
                <a:cs typeface="Times New Roman"/>
              </a:rPr>
              <a:t>1989-present.</a:t>
            </a:r>
            <a:endParaRPr sz="900">
              <a:latin typeface="Times New Roman"/>
              <a:cs typeface="Times New Roman"/>
            </a:endParaRPr>
          </a:p>
          <a:p>
            <a:pPr marL="102870">
              <a:lnSpc>
                <a:spcPts val="985"/>
              </a:lnSpc>
              <a:spcBef>
                <a:spcPts val="470"/>
              </a:spcBef>
            </a:pPr>
            <a:r>
              <a:rPr dirty="0" sz="850" spc="160" b="1">
                <a:solidFill>
                  <a:srgbClr val="777777"/>
                </a:solidFill>
                <a:latin typeface="Times New Roman"/>
                <a:cs typeface="Times New Roman"/>
              </a:rPr>
              <a:t>Gran</a:t>
            </a:r>
            <a:r>
              <a:rPr dirty="0" sz="850" spc="160" b="1">
                <a:solidFill>
                  <a:srgbClr val="B1B1B1"/>
                </a:solidFill>
                <a:latin typeface="Times New Roman"/>
                <a:cs typeface="Times New Roman"/>
              </a:rPr>
              <a:t>,</a:t>
            </a:r>
            <a:r>
              <a:rPr dirty="0" sz="850" spc="160" b="1">
                <a:solidFill>
                  <a:srgbClr val="777777"/>
                </a:solidFill>
                <a:latin typeface="Times New Roman"/>
                <a:cs typeface="Times New Roman"/>
              </a:rPr>
              <a:t>ts </a:t>
            </a:r>
            <a:r>
              <a:rPr dirty="0" sz="850" spc="-45" b="1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850" spc="-45" b="1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850" spc="-45" b="1">
                <a:solidFill>
                  <a:srgbClr val="777777"/>
                </a:solidFill>
                <a:latin typeface="Times New Roman"/>
                <a:cs typeface="Times New Roman"/>
              </a:rPr>
              <a:t>n.d</a:t>
            </a:r>
            <a:r>
              <a:rPr dirty="0" sz="850" spc="-2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04" b="1">
                <a:solidFill>
                  <a:srgbClr val="777777"/>
                </a:solidFill>
                <a:latin typeface="Times New Roman"/>
                <a:cs typeface="Times New Roman"/>
              </a:rPr>
              <a:t>Contracts </a:t>
            </a:r>
            <a:r>
              <a:rPr dirty="0" sz="850" spc="150" b="1">
                <a:solidFill>
                  <a:srgbClr val="777777"/>
                </a:solidFill>
                <a:latin typeface="Times New Roman"/>
                <a:cs typeface="Times New Roman"/>
              </a:rPr>
              <a:t>Con:un.ittee, </a:t>
            </a:r>
            <a:r>
              <a:rPr dirty="0" sz="850" spc="220" b="1">
                <a:solidFill>
                  <a:srgbClr val="777777"/>
                </a:solidFill>
                <a:latin typeface="Times New Roman"/>
                <a:cs typeface="Times New Roman"/>
              </a:rPr>
              <a:t>American</a:t>
            </a:r>
            <a:endParaRPr sz="850">
              <a:latin typeface="Times New Roman"/>
              <a:cs typeface="Times New Roman"/>
            </a:endParaRPr>
          </a:p>
          <a:p>
            <a:pPr marL="92710">
              <a:lnSpc>
                <a:spcPts val="1045"/>
              </a:lnSpc>
            </a:pP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Society</a:t>
            </a: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626262"/>
                </a:solidFill>
                <a:latin typeface="Times New Roman"/>
                <a:cs typeface="Times New Roman"/>
              </a:rPr>
              <a:t>of'</a:t>
            </a:r>
            <a:r>
              <a:rPr dirty="0" sz="900" spc="-114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77777"/>
                </a:solidFill>
                <a:latin typeface="Times New Roman"/>
                <a:cs typeface="Times New Roman"/>
              </a:rPr>
              <a:t>C</a:t>
            </a:r>
            <a:r>
              <a:rPr dirty="0" sz="900" spc="-114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run.ino</a:t>
            </a:r>
            <a:r>
              <a:rPr dirty="0" sz="900" spc="155">
                <a:solidFill>
                  <a:srgbClr val="4F4F4F"/>
                </a:solidFill>
                <a:latin typeface="Times New Roman"/>
                <a:cs typeface="Times New Roman"/>
              </a:rPr>
              <a:t>l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o</a:t>
            </a:r>
            <a:r>
              <a:rPr dirty="0" sz="900" spc="-114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gy,</a:t>
            </a:r>
            <a:r>
              <a:rPr dirty="0" sz="900" spc="2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r>
              <a:rPr dirty="0" sz="900" spc="65">
                <a:solidFill>
                  <a:srgbClr val="777777"/>
                </a:solidFill>
                <a:latin typeface="Times New Roman"/>
                <a:cs typeface="Times New Roman"/>
              </a:rPr>
              <a:t>9</a:t>
            </a:r>
            <a:r>
              <a:rPr dirty="0" sz="900" spc="-1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9</a:t>
            </a:r>
            <a:r>
              <a:rPr dirty="0" sz="900" spc="-6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2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9C9C9C"/>
                </a:solidFill>
                <a:latin typeface="Times New Roman"/>
                <a:cs typeface="Times New Roman"/>
              </a:rPr>
              <a:t>-</a:t>
            </a:r>
            <a:r>
              <a:rPr dirty="0" sz="900" spc="185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1</a:t>
            </a:r>
            <a:r>
              <a:rPr dirty="0" sz="900" spc="3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99</a:t>
            </a:r>
            <a:r>
              <a:rPr dirty="0" sz="900" spc="28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77777"/>
                </a:solidFill>
                <a:latin typeface="Times New Roman"/>
                <a:cs typeface="Times New Roman"/>
              </a:rPr>
              <a:t>3</a:t>
            </a:r>
            <a:r>
              <a:rPr dirty="0" sz="900" spc="-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82550" marR="5080" indent="21590">
              <a:lnSpc>
                <a:spcPct val="91300"/>
              </a:lnSpc>
              <a:spcBef>
                <a:spcPts val="430"/>
              </a:spcBef>
            </a:pPr>
            <a:r>
              <a:rPr dirty="0" sz="850" spc="190" b="1">
                <a:solidFill>
                  <a:srgbClr val="777777"/>
                </a:solidFill>
                <a:latin typeface="Times New Roman"/>
                <a:cs typeface="Times New Roman"/>
              </a:rPr>
              <a:t>Prcscnccd </a:t>
            </a:r>
            <a:r>
              <a:rPr dirty="0" sz="850" spc="235" b="1">
                <a:solidFill>
                  <a:srgbClr val="777777"/>
                </a:solidFill>
                <a:latin typeface="Times New Roman"/>
                <a:cs typeface="Times New Roman"/>
              </a:rPr>
              <a:t>''The </a:t>
            </a:r>
            <a:r>
              <a:rPr dirty="0" sz="850" spc="185" b="1">
                <a:solidFill>
                  <a:srgbClr val="777777"/>
                </a:solidFill>
                <a:latin typeface="Times New Roman"/>
                <a:cs typeface="Times New Roman"/>
              </a:rPr>
              <a:t>underclass </a:t>
            </a:r>
            <a:r>
              <a:rPr dirty="0" sz="850" spc="225" b="1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850" spc="135" b="1">
                <a:solidFill>
                  <a:srgbClr val="777777"/>
                </a:solidFill>
                <a:latin typeface="Times New Roman"/>
                <a:cs typeface="Times New Roman"/>
              </a:rPr>
              <a:t>crime</a:t>
            </a:r>
            <a:r>
              <a:rPr dirty="0" sz="850" spc="135" b="1">
                <a:solidFill>
                  <a:srgbClr val="DFDFDF"/>
                </a:solidFill>
                <a:latin typeface="Times New Roman"/>
                <a:cs typeface="Times New Roman"/>
              </a:rPr>
              <a:t>.</a:t>
            </a:r>
            <a:r>
              <a:rPr dirty="0" sz="850" spc="135" b="1">
                <a:solidFill>
                  <a:srgbClr val="626262"/>
                </a:solidFill>
                <a:latin typeface="Times New Roman"/>
                <a:cs typeface="Times New Roman"/>
              </a:rPr>
              <a:t>: </a:t>
            </a:r>
            <a:r>
              <a:rPr dirty="0" sz="850" spc="185" b="1">
                <a:solidFill>
                  <a:srgbClr val="777777"/>
                </a:solidFill>
                <a:latin typeface="Times New Roman"/>
                <a:cs typeface="Times New Roman"/>
              </a:rPr>
              <a:t>the  </a:t>
            </a:r>
            <a:r>
              <a:rPr dirty="0" sz="850" spc="120" b="1">
                <a:solidFill>
                  <a:srgbClr val="777777"/>
                </a:solidFill>
                <a:latin typeface="Times New Roman"/>
                <a:cs typeface="Times New Roman"/>
              </a:rPr>
              <a:t>effcct:s </a:t>
            </a:r>
            <a:r>
              <a:rPr dirty="0" sz="850" spc="160" b="1" i="1">
                <a:solidFill>
                  <a:srgbClr val="777777"/>
                </a:solidFill>
                <a:latin typeface="Times New Roman"/>
                <a:cs typeface="Times New Roman"/>
              </a:rPr>
              <a:t>0£ </a:t>
            </a:r>
            <a:r>
              <a:rPr dirty="0" sz="850" spc="110" b="1">
                <a:solidFill>
                  <a:srgbClr val="777777"/>
                </a:solidFill>
                <a:latin typeface="Times New Roman"/>
                <a:cs typeface="Times New Roman"/>
              </a:rPr>
              <a:t>occ1.1.pation ou. </a:t>
            </a:r>
            <a:r>
              <a:rPr dirty="0" sz="850" spc="145" b="1">
                <a:solidFill>
                  <a:srgbClr val="777777"/>
                </a:solidFill>
                <a:latin typeface="Times New Roman"/>
                <a:cs typeface="Times New Roman"/>
              </a:rPr>
              <a:t>vio </a:t>
            </a:r>
            <a:r>
              <a:rPr dirty="0" sz="850" spc="-90" b="1">
                <a:solidFill>
                  <a:srgbClr val="4F4F4F"/>
                </a:solidFill>
                <a:latin typeface="Times New Roman"/>
                <a:cs typeface="Times New Roman"/>
              </a:rPr>
              <a:t>J</a:t>
            </a:r>
            <a:r>
              <a:rPr dirty="0" sz="850" spc="-90" b="1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850" spc="-125" b="1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850" spc="-100" b="1">
                <a:solidFill>
                  <a:srgbClr val="777777"/>
                </a:solidFill>
                <a:latin typeface="Times New Roman"/>
                <a:cs typeface="Times New Roman"/>
              </a:rPr>
              <a:t>c c </a:t>
            </a:r>
            <a:r>
              <a:rPr dirty="0" sz="850" spc="-55" b="1">
                <a:solidFill>
                  <a:srgbClr val="777777"/>
                </a:solidFill>
                <a:latin typeface="Times New Roman"/>
                <a:cs typeface="Times New Roman"/>
              </a:rPr>
              <a:t>,, </a:t>
            </a:r>
            <a:r>
              <a:rPr dirty="0" sz="850" spc="-105" b="1">
                <a:solidFill>
                  <a:srgbClr val="626262"/>
                </a:solidFill>
                <a:latin typeface="Times New Roman"/>
                <a:cs typeface="Times New Roman"/>
              </a:rPr>
              <a:t>ac </a:t>
            </a:r>
            <a:r>
              <a:rPr dirty="0" sz="850" spc="-100" b="1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850" spc="-125" b="1">
                <a:solidFill>
                  <a:srgbClr val="4F4F4F"/>
                </a:solidFill>
                <a:latin typeface="Times New Roman"/>
                <a:cs typeface="Times New Roman"/>
              </a:rPr>
              <a:t>h </a:t>
            </a:r>
            <a:r>
              <a:rPr dirty="0" sz="850" spc="-100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850" spc="-100" b="1">
                <a:solidFill>
                  <a:srgbClr val="777777"/>
                </a:solidFill>
                <a:latin typeface="Times New Roman"/>
                <a:cs typeface="Times New Roman"/>
              </a:rPr>
              <a:t>e 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Annual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77777"/>
                </a:solidFill>
                <a:latin typeface="Times New Roman"/>
                <a:cs typeface="Times New Roman"/>
              </a:rPr>
              <a:t>Hans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Matick</a:t>
            </a:r>
            <a:r>
              <a:rPr dirty="0" sz="900" spc="10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626262"/>
                </a:solidFill>
                <a:latin typeface="Times New Roman"/>
                <a:cs typeface="Times New Roman"/>
              </a:rPr>
              <a:t>Lect:uice,</a:t>
            </a:r>
            <a:r>
              <a:rPr dirty="0" sz="900" spc="6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Depart.ment</a:t>
            </a:r>
            <a:r>
              <a:rPr dirty="0" sz="900" spc="6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of 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Crim.ina</a:t>
            </a:r>
            <a:r>
              <a:rPr dirty="0" sz="900" spc="155">
                <a:solidFill>
                  <a:srgbClr val="4F4F4F"/>
                </a:solidFill>
                <a:latin typeface="Times New Roman"/>
                <a:cs typeface="Times New Roman"/>
              </a:rPr>
              <a:t>I </a:t>
            </a:r>
            <a:r>
              <a:rPr dirty="0" sz="1000" spc="-25">
                <a:solidFill>
                  <a:srgbClr val="626262"/>
                </a:solidFill>
                <a:latin typeface="Arial"/>
                <a:cs typeface="Arial"/>
              </a:rPr>
              <a:t>J 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stice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at: </a:t>
            </a:r>
            <a:r>
              <a:rPr dirty="0" sz="900" spc="95">
                <a:solidFill>
                  <a:srgbClr val="626262"/>
                </a:solidFill>
                <a:latin typeface="Times New Roman"/>
                <a:cs typeface="Times New Roman"/>
              </a:rPr>
              <a:t>t:he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U 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nivcrsity o-f</a:t>
            </a:r>
            <a:r>
              <a:rPr dirty="0" sz="900" spc="160">
                <a:solidFill>
                  <a:srgbClr val="626262"/>
                </a:solidFill>
                <a:latin typeface="Times New Roman"/>
                <a:cs typeface="Times New Roman"/>
              </a:rPr>
              <a:t>Illinois  </a:t>
            </a:r>
            <a:r>
              <a:rPr dirty="0" sz="900" spc="180">
                <a:solidFill>
                  <a:srgbClr val="4F4F4F"/>
                </a:solidFill>
                <a:latin typeface="Times New Roman"/>
                <a:cs typeface="Times New Roman"/>
              </a:rPr>
              <a:t>in 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Chicago,</a:t>
            </a:r>
            <a:r>
              <a:rPr dirty="0" sz="900" spc="2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26262"/>
                </a:solidFill>
                <a:latin typeface="Times New Roman"/>
                <a:cs typeface="Times New Roman"/>
              </a:rPr>
              <a:t>1990.</a:t>
            </a:r>
            <a:endParaRPr sz="900">
              <a:latin typeface="Times New Roman"/>
              <a:cs typeface="Times New Roman"/>
            </a:endParaRPr>
          </a:p>
          <a:p>
            <a:pPr marL="16510" marR="123825" indent="64769">
              <a:lnSpc>
                <a:spcPts val="1000"/>
              </a:lnSpc>
              <a:spcBef>
                <a:spcPts val="455"/>
              </a:spcBef>
              <a:tabLst>
                <a:tab pos="1059815" algn="l"/>
              </a:tabLst>
            </a:pP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"Deve</a:t>
            </a:r>
            <a:r>
              <a:rPr dirty="0" sz="900" spc="235">
                <a:solidFill>
                  <a:srgbClr val="4F4F4F"/>
                </a:solidFill>
                <a:latin typeface="Times New Roman"/>
                <a:cs typeface="Times New Roman"/>
              </a:rPr>
              <a:t>l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oping </a:t>
            </a:r>
            <a:r>
              <a:rPr dirty="0" sz="900" spc="114">
                <a:solidFill>
                  <a:srgbClr val="626262"/>
                </a:solidFill>
                <a:latin typeface="Times New Roman"/>
                <a:cs typeface="Times New Roman"/>
              </a:rPr>
              <a:t>t:be </a:t>
            </a:r>
            <a:r>
              <a:rPr dirty="0" sz="900" spc="190">
                <a:solidFill>
                  <a:srgbClr val="626262"/>
                </a:solidFill>
                <a:latin typeface="Times New Roman"/>
                <a:cs typeface="Times New Roman"/>
              </a:rPr>
              <a:t>minority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pr </a:t>
            </a:r>
            <a:r>
              <a:rPr dirty="0" sz="900" spc="50">
                <a:solidFill>
                  <a:srgbClr val="777777"/>
                </a:solidFill>
                <a:latin typeface="Times New Roman"/>
                <a:cs typeface="Times New Roman"/>
              </a:rPr>
              <a:t>o-fes </a:t>
            </a:r>
            <a:r>
              <a:rPr dirty="0" sz="900" spc="-25">
                <a:solidFill>
                  <a:srgbClr val="B1B1B1"/>
                </a:solidFill>
                <a:latin typeface="Times New Roman"/>
                <a:cs typeface="Times New Roman"/>
              </a:rPr>
              <a:t>­  </a:t>
            </a:r>
            <a:r>
              <a:rPr dirty="0" sz="900" spc="-25" b="1">
                <a:solidFill>
                  <a:srgbClr val="777777"/>
                </a:solidFill>
                <a:latin typeface="Times New Roman"/>
                <a:cs typeface="Times New Roman"/>
              </a:rPr>
              <a:t>s    </a:t>
            </a:r>
            <a:r>
              <a:rPr dirty="0" sz="900" spc="-35" b="1">
                <a:solidFill>
                  <a:srgbClr val="777777"/>
                </a:solidFill>
                <a:latin typeface="Times New Roman"/>
                <a:cs typeface="Times New Roman"/>
              </a:rPr>
              <a:t>o  </a:t>
            </a:r>
            <a:r>
              <a:rPr dirty="0" sz="900" spc="-80" b="1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900" spc="-80" b="1">
                <a:solidFill>
                  <a:srgbClr val="626262"/>
                </a:solidFill>
                <a:latin typeface="Times New Roman"/>
                <a:cs typeface="Times New Roman"/>
              </a:rPr>
              <a:t>ti  </a:t>
            </a:r>
            <a:r>
              <a:rPr dirty="0" sz="900" spc="-60" b="1">
                <a:solidFill>
                  <a:srgbClr val="626262"/>
                </a:solidFill>
                <a:latin typeface="Times New Roman"/>
                <a:cs typeface="Times New Roman"/>
              </a:rPr>
              <a:t>.ac""</a:t>
            </a:r>
            <a:r>
              <a:rPr dirty="0" sz="900" spc="-11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-100" b="1">
                <a:solidFill>
                  <a:srgbClr val="777777"/>
                </a:solidFill>
                <a:latin typeface="Times New Roman"/>
                <a:cs typeface="Times New Roman"/>
              </a:rPr>
              <a:t>at:    </a:t>
            </a:r>
            <a:r>
              <a:rPr dirty="0" sz="900" spc="-8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05" b="1">
                <a:solidFill>
                  <a:srgbClr val="777777"/>
                </a:solidFill>
                <a:latin typeface="Times New Roman"/>
                <a:cs typeface="Times New Roman"/>
              </a:rPr>
              <a:t>the	</a:t>
            </a:r>
            <a:r>
              <a:rPr dirty="0" sz="900" spc="200" b="1">
                <a:solidFill>
                  <a:srgbClr val="777777"/>
                </a:solidFill>
                <a:latin typeface="Times New Roman"/>
                <a:cs typeface="Times New Roman"/>
              </a:rPr>
              <a:t>Third</a:t>
            </a:r>
            <a:r>
              <a:rPr dirty="0" sz="900" spc="7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5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900" spc="-8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80" b="1">
                <a:solidFill>
                  <a:srgbClr val="777777"/>
                </a:solidFill>
                <a:latin typeface="Times New Roman"/>
                <a:cs typeface="Times New Roman"/>
              </a:rPr>
              <a:t>atio</a:t>
            </a:r>
            <a:r>
              <a:rPr dirty="0" sz="900" spc="180" b="1">
                <a:solidFill>
                  <a:srgbClr val="4F4F4F"/>
                </a:solidFill>
                <a:latin typeface="Times New Roman"/>
                <a:cs typeface="Times New Roman"/>
              </a:rPr>
              <a:t>nal</a:t>
            </a:r>
            <a:r>
              <a:rPr dirty="0" sz="900" spc="60" b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900" spc="120" b="1">
                <a:solidFill>
                  <a:srgbClr val="777777"/>
                </a:solidFill>
                <a:latin typeface="Times New Roman"/>
                <a:cs typeface="Times New Roman"/>
              </a:rPr>
              <a:t>Confer.e</a:t>
            </a:r>
            <a:r>
              <a:rPr dirty="0" sz="900" spc="-7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60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900" spc="7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40" b="1">
                <a:solidFill>
                  <a:srgbClr val="777777"/>
                </a:solidFill>
                <a:latin typeface="Times New Roman"/>
                <a:cs typeface="Times New Roman"/>
              </a:rPr>
              <a:t>c</a:t>
            </a:r>
            <a:r>
              <a:rPr dirty="0" sz="900" spc="-40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900" spc="-40" b="1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dirty="0" sz="900" spc="4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60" b="1">
                <a:solidFill>
                  <a:srgbClr val="777777"/>
                </a:solidFill>
                <a:latin typeface="Times New Roman"/>
                <a:cs typeface="Times New Roman"/>
              </a:rPr>
              <a:t>on  </a:t>
            </a:r>
            <a:r>
              <a:rPr dirty="0" sz="900" spc="120">
                <a:solidFill>
                  <a:srgbClr val="777777"/>
                </a:solidFill>
                <a:latin typeface="Times New Roman"/>
                <a:cs typeface="Times New Roman"/>
              </a:rPr>
              <a:t>Traini_,,g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900" spc="265">
                <a:solidFill>
                  <a:srgbClr val="777777"/>
                </a:solidFill>
                <a:latin typeface="Times New Roman"/>
                <a:cs typeface="Times New Roman"/>
              </a:rPr>
              <a:t>Employment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of</a:t>
            </a:r>
            <a:r>
              <a:rPr dirty="0" sz="900" spc="-4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Go-aduate</a:t>
            </a:r>
            <a:endParaRPr sz="900">
              <a:latin typeface="Times New Roman"/>
              <a:cs typeface="Times New Roman"/>
            </a:endParaRPr>
          </a:p>
          <a:p>
            <a:pPr marL="80010">
              <a:lnSpc>
                <a:spcPts val="975"/>
              </a:lnSpc>
            </a:pP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dirty="0" sz="900" spc="-6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each</a:t>
            </a:r>
            <a:r>
              <a:rPr dirty="0" sz="900" spc="-12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100">
                <a:solidFill>
                  <a:srgbClr val="777777"/>
                </a:solidFill>
                <a:latin typeface="Times New Roman"/>
                <a:cs typeface="Times New Roman"/>
              </a:rPr>
              <a:t>ng</a:t>
            </a:r>
            <a:r>
              <a:rPr dirty="0" sz="900" spc="3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777777"/>
                </a:solidFill>
                <a:latin typeface="Times New Roman"/>
                <a:cs typeface="Times New Roman"/>
              </a:rPr>
              <a:t>Assist..-U"l.ts,</a:t>
            </a:r>
            <a:r>
              <a:rPr dirty="0" sz="900" spc="1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Aust:in,</a:t>
            </a:r>
            <a:r>
              <a:rPr dirty="0" sz="900" spc="9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199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1</a:t>
            </a:r>
            <a:r>
              <a:rPr dirty="0" sz="900" spc="-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4F4F4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81280">
              <a:lnSpc>
                <a:spcPts val="1010"/>
              </a:lnSpc>
              <a:spcBef>
                <a:spcPts val="405"/>
              </a:spcBef>
            </a:pPr>
            <a:r>
              <a:rPr dirty="0" sz="850" spc="200" b="1">
                <a:solidFill>
                  <a:srgbClr val="777777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155" b="1">
                <a:solidFill>
                  <a:srgbClr val="777777"/>
                </a:solidFill>
                <a:latin typeface="Times New Roman"/>
                <a:cs typeface="Times New Roman"/>
              </a:rPr>
              <a:t>"Rccru-icing </a:t>
            </a:r>
            <a:r>
              <a:rPr dirty="0" sz="850" spc="-155" b="1">
                <a:solidFill>
                  <a:srgbClr val="3B3B3B"/>
                </a:solidFill>
                <a:latin typeface="Times New Roman"/>
                <a:cs typeface="Times New Roman"/>
              </a:rPr>
              <a:t>1</a:t>
            </a:r>
            <a:r>
              <a:rPr dirty="0" sz="850" spc="-155" b="1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850" spc="-75" b="1">
                <a:solidFill>
                  <a:srgbClr val="777777"/>
                </a:solidFill>
                <a:latin typeface="Times New Roman"/>
                <a:cs typeface="Times New Roman"/>
              </a:rPr>
              <a:t>in </a:t>
            </a:r>
            <a:r>
              <a:rPr dirty="0" sz="850" spc="-85" b="1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850" spc="-70" b="1">
                <a:solidFill>
                  <a:srgbClr val="777777"/>
                </a:solidFill>
                <a:latin typeface="Times New Roman"/>
                <a:cs typeface="Times New Roman"/>
              </a:rPr>
              <a:t>1i ty</a:t>
            </a:r>
            <a:r>
              <a:rPr dirty="0" sz="850" spc="-1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55" b="1">
                <a:solidFill>
                  <a:srgbClr val="777777"/>
                </a:solidFill>
                <a:latin typeface="Times New Roman"/>
                <a:cs typeface="Times New Roman"/>
              </a:rPr>
              <a:t>grad1-1-ate</a:t>
            </a:r>
            <a:endParaRPr sz="850">
              <a:latin typeface="Times New Roman"/>
              <a:cs typeface="Times New Roman"/>
            </a:endParaRPr>
          </a:p>
          <a:p>
            <a:pPr marL="79375" marR="80645" indent="-67310">
              <a:lnSpc>
                <a:spcPct val="95700"/>
              </a:lnSpc>
              <a:spcBef>
                <a:spcPts val="30"/>
              </a:spcBef>
              <a:tabLst>
                <a:tab pos="916940" algn="l"/>
              </a:tabLst>
            </a:pPr>
            <a:r>
              <a:rPr dirty="0" sz="850" spc="50" b="1">
                <a:solidFill>
                  <a:srgbClr val="777777"/>
                </a:solidFill>
                <a:latin typeface="Times New Roman"/>
                <a:cs typeface="Times New Roman"/>
              </a:rPr>
              <a:t>s </a:t>
            </a:r>
            <a:r>
              <a:rPr dirty="0" sz="850" spc="-110" b="1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dirty="0" sz="850" spc="-110" b="1">
                <a:solidFill>
                  <a:srgbClr val="9C9C9C"/>
                </a:solidFill>
                <a:latin typeface="Times New Roman"/>
                <a:cs typeface="Times New Roman"/>
              </a:rPr>
              <a:t>:</a:t>
            </a:r>
            <a:r>
              <a:rPr dirty="0" sz="850" spc="-110" b="1">
                <a:solidFill>
                  <a:srgbClr val="626262"/>
                </a:solidFill>
                <a:latin typeface="Times New Roman"/>
                <a:cs typeface="Times New Roman"/>
              </a:rPr>
              <a:t>u</a:t>
            </a:r>
            <a:r>
              <a:rPr dirty="0" sz="850" spc="-110" b="1">
                <a:solidFill>
                  <a:srgbClr val="9C9C9C"/>
                </a:solidFill>
                <a:latin typeface="Times New Roman"/>
                <a:cs typeface="Times New Roman"/>
              </a:rPr>
              <a:t>· </a:t>
            </a:r>
            <a:r>
              <a:rPr dirty="0" sz="850" spc="70" b="1">
                <a:solidFill>
                  <a:srgbClr val="626262"/>
                </a:solidFill>
                <a:latin typeface="Times New Roman"/>
                <a:cs typeface="Times New Roman"/>
              </a:rPr>
              <a:t>d </a:t>
            </a:r>
            <a:r>
              <a:rPr dirty="0" sz="850" spc="55" b="1">
                <a:solidFill>
                  <a:srgbClr val="626262"/>
                </a:solidFill>
                <a:latin typeface="Times New Roman"/>
                <a:cs typeface="Times New Roman"/>
              </a:rPr>
              <a:t>c </a:t>
            </a:r>
            <a:r>
              <a:rPr dirty="0" sz="850" spc="70" b="1">
                <a:solidFill>
                  <a:srgbClr val="626262"/>
                </a:solidFill>
                <a:latin typeface="Times New Roman"/>
                <a:cs typeface="Times New Roman"/>
              </a:rPr>
              <a:t>n </a:t>
            </a:r>
            <a:r>
              <a:rPr dirty="0" sz="850" spc="45" b="1">
                <a:solidFill>
                  <a:srgbClr val="626262"/>
                </a:solidFill>
                <a:latin typeface="Times New Roman"/>
                <a:cs typeface="Times New Roman"/>
              </a:rPr>
              <a:t>ts </a:t>
            </a:r>
            <a:r>
              <a:rPr dirty="0" sz="850" spc="40" b="1">
                <a:solidFill>
                  <a:srgbClr val="626262"/>
                </a:solidFill>
                <a:latin typeface="Times New Roman"/>
                <a:cs typeface="Times New Roman"/>
              </a:rPr>
              <a:t>: </a:t>
            </a:r>
            <a:r>
              <a:rPr dirty="0" sz="850" spc="55" b="1">
                <a:solidFill>
                  <a:srgbClr val="626262"/>
                </a:solidFill>
                <a:latin typeface="Times New Roman"/>
                <a:cs typeface="Times New Roman"/>
              </a:rPr>
              <a:t>the</a:t>
            </a:r>
            <a:r>
              <a:rPr dirty="0" sz="850" spc="32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235" b="1">
                <a:solidFill>
                  <a:srgbClr val="777777"/>
                </a:solidFill>
                <a:latin typeface="Times New Roman"/>
                <a:cs typeface="Times New Roman"/>
              </a:rPr>
              <a:t>view </a:t>
            </a:r>
            <a:r>
              <a:rPr dirty="0" sz="850" spc="229" b="1">
                <a:solidFill>
                  <a:srgbClr val="777777"/>
                </a:solidFill>
                <a:latin typeface="Times New Roman"/>
                <a:cs typeface="Times New Roman"/>
              </a:rPr>
              <a:t>from </a:t>
            </a:r>
            <a:r>
              <a:rPr dirty="0" sz="850" spc="80" b="1">
                <a:solidFill>
                  <a:srgbClr val="4F4F4F"/>
                </a:solidFill>
                <a:latin typeface="Times New Roman"/>
                <a:cs typeface="Times New Roman"/>
              </a:rPr>
              <a:t>th</a:t>
            </a:r>
            <a:r>
              <a:rPr dirty="0" sz="850" spc="80" b="1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850" spc="80" b="1">
                <a:solidFill>
                  <a:srgbClr val="777777"/>
                </a:solidFill>
                <a:latin typeface="Times New Roman"/>
                <a:cs typeface="Times New Roman"/>
              </a:rPr>
              <a:t>e </a:t>
            </a:r>
            <a:r>
              <a:rPr dirty="0" sz="850" spc="60" b="1">
                <a:solidFill>
                  <a:srgbClr val="777777"/>
                </a:solidFill>
                <a:latin typeface="Times New Roman"/>
                <a:cs typeface="Times New Roman"/>
              </a:rPr>
              <a:t>dep-a.rtrnencs"',. at: </a:t>
            </a:r>
            <a:r>
              <a:rPr dirty="0" sz="850" spc="6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626262"/>
                </a:solidFill>
                <a:latin typeface="Times New Roman"/>
                <a:cs typeface="Times New Roman"/>
              </a:rPr>
              <a:t>t:h.c </a:t>
            </a:r>
            <a:r>
              <a:rPr dirty="0" sz="900" spc="-370">
                <a:solidFill>
                  <a:srgbClr val="CFCFCF"/>
                </a:solidFill>
                <a:latin typeface="Times New Roman"/>
                <a:cs typeface="Times New Roman"/>
              </a:rPr>
              <a:t>_</a:t>
            </a:r>
            <a:r>
              <a:rPr dirty="0" sz="900" spc="-370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900" spc="33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204">
                <a:solidFill>
                  <a:srgbClr val="4F4F4F"/>
                </a:solidFill>
                <a:latin typeface="Times New Roman"/>
                <a:cs typeface="Times New Roman"/>
              </a:rPr>
              <a:t>.n                         </a:t>
            </a:r>
            <a:r>
              <a:rPr dirty="0" sz="900" spc="-19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900" spc="-270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900" spc="409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270">
                <a:solidFill>
                  <a:srgbClr val="777777"/>
                </a:solidFill>
                <a:latin typeface="Times New Roman"/>
                <a:cs typeface="Times New Roman"/>
              </a:rPr>
              <a:t>u</a:t>
            </a:r>
            <a:r>
              <a:rPr dirty="0" sz="900" spc="31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200">
                <a:solidFill>
                  <a:srgbClr val="777777"/>
                </a:solidFill>
                <a:latin typeface="Times New Roman"/>
                <a:cs typeface="Times New Roman"/>
              </a:rPr>
              <a:t>al	</a:t>
            </a: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Meetings </a:t>
            </a: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o£ </a:t>
            </a:r>
            <a:r>
              <a:rPr dirty="0" sz="900" spc="130">
                <a:solidFill>
                  <a:srgbClr val="4F4F4F"/>
                </a:solidFill>
                <a:latin typeface="Times New Roman"/>
                <a:cs typeface="Times New Roman"/>
              </a:rPr>
              <a:t>ci,</a:t>
            </a: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e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Council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of" 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Graduac-e</a:t>
            </a:r>
            <a:r>
              <a:rPr dirty="0" sz="900" spc="-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Schools,</a:t>
            </a:r>
            <a:r>
              <a:rPr dirty="0" sz="900" spc="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26262"/>
                </a:solidFill>
                <a:latin typeface="Times New Roman"/>
                <a:cs typeface="Times New Roman"/>
              </a:rPr>
              <a:t>Washingt:on</a:t>
            </a:r>
            <a:r>
              <a:rPr dirty="0" sz="900" spc="18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77777"/>
                </a:solidFill>
                <a:latin typeface="Times New Roman"/>
                <a:cs typeface="Times New Roman"/>
              </a:rPr>
              <a:t>D.C.,</a:t>
            </a:r>
            <a:r>
              <a:rPr dirty="0" sz="900" spc="5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73660">
              <a:lnSpc>
                <a:spcPts val="1040"/>
              </a:lnSpc>
              <a:spcBef>
                <a:spcPts val="295"/>
              </a:spcBef>
            </a:pP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"Ethnic</a:t>
            </a:r>
            <a:r>
              <a:rPr dirty="0" sz="900" spc="195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900" spc="195">
                <a:solidFill>
                  <a:srgbClr val="4F4F4F"/>
                </a:solidFill>
                <a:latin typeface="Times New Roman"/>
                <a:cs typeface="Times New Roman"/>
              </a:rPr>
              <a:t>i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cy,</a:t>
            </a:r>
            <a:r>
              <a:rPr dirty="0" sz="900" spc="195">
                <a:solidFill>
                  <a:srgbClr val="4F4F4F"/>
                </a:solidFill>
                <a:latin typeface="Times New Roman"/>
                <a:cs typeface="Times New Roman"/>
              </a:rPr>
              <a:t>l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abor</a:t>
            </a:r>
            <a:r>
              <a:rPr dirty="0" sz="900" spc="-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626262"/>
                </a:solidFill>
                <a:latin typeface="Times New Roman"/>
                <a:cs typeface="Times New Roman"/>
              </a:rPr>
              <a:t>n:&gt;a.r.kets </a:t>
            </a:r>
            <a:r>
              <a:rPr dirty="0" sz="900" spc="60">
                <a:solidFill>
                  <a:srgbClr val="777777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  <a:p>
            <a:pPr marL="71755" marR="95250">
              <a:lnSpc>
                <a:spcPts val="1000"/>
              </a:lnSpc>
              <a:spcBef>
                <a:spcPts val="55"/>
              </a:spcBef>
            </a:pPr>
            <a:r>
              <a:rPr dirty="0" sz="900" spc="135">
                <a:solidFill>
                  <a:srgbClr val="777777"/>
                </a:solidFill>
                <a:latin typeface="Times New Roman"/>
                <a:cs typeface="Times New Roman"/>
              </a:rPr>
              <a:t>crin-ic"</a:t>
            </a:r>
            <a:r>
              <a:rPr dirty="0" sz="900" spc="9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626262"/>
                </a:solidFill>
                <a:latin typeface="Times New Roman"/>
                <a:cs typeface="Times New Roman"/>
              </a:rPr>
              <a:t>at:</a:t>
            </a:r>
            <a:r>
              <a:rPr dirty="0" sz="900" spc="-4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777777"/>
                </a:solidFill>
                <a:latin typeface="Times New Roman"/>
                <a:cs typeface="Times New Roman"/>
              </a:rPr>
              <a:t>t:he</a:t>
            </a:r>
            <a:r>
              <a:rPr dirty="0" sz="900" spc="7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Annual</a:t>
            </a: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77777"/>
                </a:solidFill>
                <a:latin typeface="Times New Roman"/>
                <a:cs typeface="Times New Roman"/>
              </a:rPr>
              <a:t>Meeting</a:t>
            </a:r>
            <a:r>
              <a:rPr dirty="0" sz="900" spc="8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of't:he</a:t>
            </a:r>
            <a:r>
              <a:rPr dirty="0" sz="900" spc="8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626262"/>
                </a:solidFill>
                <a:latin typeface="Times New Roman"/>
                <a:cs typeface="Times New Roman"/>
              </a:rPr>
              <a:t>Arnei·i</a:t>
            </a:r>
            <a:r>
              <a:rPr dirty="0" sz="900" spc="100">
                <a:solidFill>
                  <a:srgbClr val="B1B1B1"/>
                </a:solidFill>
                <a:latin typeface="Times New Roman"/>
                <a:cs typeface="Times New Roman"/>
              </a:rPr>
              <a:t>­ 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canS</a:t>
            </a:r>
            <a:r>
              <a:rPr dirty="0" sz="900" spc="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ocio</a:t>
            </a:r>
            <a:r>
              <a:rPr dirty="0" sz="900" spc="190">
                <a:solidFill>
                  <a:srgbClr val="3B3B3B"/>
                </a:solidFill>
                <a:latin typeface="Times New Roman"/>
                <a:cs typeface="Times New Roman"/>
              </a:rPr>
              <a:t>l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ogical</a:t>
            </a:r>
            <a:r>
              <a:rPr dirty="0" sz="900" spc="2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As</a:t>
            </a:r>
            <a:r>
              <a:rPr dirty="0" sz="900" spc="2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oc</a:t>
            </a:r>
            <a:r>
              <a:rPr dirty="0" sz="900" spc="175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atio</a:t>
            </a:r>
            <a:r>
              <a:rPr dirty="0" sz="900" spc="-12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77777"/>
                </a:solidFill>
                <a:latin typeface="Times New Roman"/>
                <a:cs typeface="Times New Roman"/>
              </a:rPr>
              <a:t>n,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26262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  <a:spcBef>
                <a:spcPts val="335"/>
              </a:spcBef>
            </a:pPr>
            <a:r>
              <a:rPr dirty="0" sz="900" spc="140" b="1">
                <a:solidFill>
                  <a:srgbClr val="626262"/>
                </a:solidFill>
                <a:latin typeface="Times New Roman"/>
                <a:cs typeface="Times New Roman"/>
              </a:rPr>
              <a:t>A.nil</a:t>
            </a:r>
            <a:r>
              <a:rPr dirty="0" sz="900" spc="4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35" b="1">
                <a:solidFill>
                  <a:srgbClr val="777777"/>
                </a:solidFill>
                <a:latin typeface="Arial"/>
                <a:cs typeface="Arial"/>
              </a:rPr>
              <a:t>Deola.l.i.kar</a:t>
            </a:r>
            <a:endParaRPr sz="800">
              <a:latin typeface="Arial"/>
              <a:cs typeface="Arial"/>
            </a:endParaRPr>
          </a:p>
          <a:p>
            <a:pPr marL="57150" marR="154305" indent="1270">
              <a:lnSpc>
                <a:spcPct val="94000"/>
              </a:lnSpc>
              <a:spcBef>
                <a:spcPts val="400"/>
              </a:spcBef>
            </a:pPr>
            <a:r>
              <a:rPr dirty="0" sz="850" spc="100" b="1">
                <a:solidFill>
                  <a:srgbClr val="4F4F4F"/>
                </a:solidFill>
                <a:latin typeface="Times New Roman"/>
                <a:cs typeface="Times New Roman"/>
              </a:rPr>
              <a:t>!, </a:t>
            </a:r>
            <a:r>
              <a:rPr dirty="0" sz="850" spc="110" b="1">
                <a:solidFill>
                  <a:srgbClr val="4F4F4F"/>
                </a:solidFill>
                <a:latin typeface="Times New Roman"/>
                <a:cs typeface="Times New Roman"/>
              </a:rPr>
              <a:t>r</a:t>
            </a:r>
            <a:r>
              <a:rPr dirty="0" sz="850" spc="110" b="1">
                <a:solidFill>
                  <a:srgbClr val="777777"/>
                </a:solidFill>
                <a:latin typeface="Times New Roman"/>
                <a:cs typeface="Times New Roman"/>
              </a:rPr>
              <a:t>es </a:t>
            </a:r>
            <a:r>
              <a:rPr dirty="0" sz="850" spc="200" b="1">
                <a:solidFill>
                  <a:srgbClr val="777777"/>
                </a:solidFill>
                <a:latin typeface="Times New Roman"/>
                <a:cs typeface="Times New Roman"/>
              </a:rPr>
              <a:t>ented </a:t>
            </a:r>
            <a:r>
              <a:rPr dirty="0" sz="850" spc="145" b="1">
                <a:solidFill>
                  <a:srgbClr val="777777"/>
                </a:solidFill>
                <a:latin typeface="Times New Roman"/>
                <a:cs typeface="Times New Roman"/>
              </a:rPr>
              <a:t>"Permanent:,. </a:t>
            </a:r>
            <a:r>
              <a:rPr dirty="0" sz="750" spc="125" b="1">
                <a:solidFill>
                  <a:srgbClr val="777777"/>
                </a:solidFill>
                <a:latin typeface="Arial"/>
                <a:cs typeface="Arial"/>
              </a:rPr>
              <a:t>cx_pecccd </a:t>
            </a:r>
            <a:r>
              <a:rPr dirty="0" sz="850" spc="135" b="1">
                <a:solidFill>
                  <a:srgbClr val="777777"/>
                </a:solidFill>
                <a:latin typeface="Times New Roman"/>
                <a:cs typeface="Times New Roman"/>
              </a:rPr>
              <a:t>and</a:t>
            </a:r>
            <a:r>
              <a:rPr dirty="0" sz="850" spc="10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750" b="1">
                <a:solidFill>
                  <a:srgbClr val="777777"/>
                </a:solidFill>
                <a:latin typeface="Arial"/>
                <a:cs typeface="Arial"/>
              </a:rPr>
              <a:t>in.t'l.a</a:t>
            </a:r>
            <a:r>
              <a:rPr dirty="0" sz="750" b="1">
                <a:solidFill>
                  <a:srgbClr val="B1B1B1"/>
                </a:solidFill>
                <a:latin typeface="Arial"/>
                <a:cs typeface="Arial"/>
              </a:rPr>
              <a:t>:</a:t>
            </a:r>
            <a:r>
              <a:rPr dirty="0" sz="750" b="1">
                <a:solidFill>
                  <a:srgbClr val="777777"/>
                </a:solidFill>
                <a:latin typeface="Arial"/>
                <a:cs typeface="Arial"/>
              </a:rPr>
              <a:t>t </a:t>
            </a:r>
            <a:r>
              <a:rPr dirty="0" sz="750" spc="-20" b="1">
                <a:solidFill>
                  <a:srgbClr val="777777"/>
                </a:solidFill>
                <a:latin typeface="Arial"/>
                <a:cs typeface="Arial"/>
              </a:rPr>
              <a:t>e  </a:t>
            </a:r>
            <a:r>
              <a:rPr dirty="0" sz="900" spc="165" b="1">
                <a:solidFill>
                  <a:srgbClr val="777777"/>
                </a:solidFill>
                <a:latin typeface="Times New Roman"/>
                <a:cs typeface="Times New Roman"/>
              </a:rPr>
              <a:t>poverty: </a:t>
            </a:r>
            <a:r>
              <a:rPr dirty="0" sz="900" spc="95" b="1">
                <a:solidFill>
                  <a:srgbClr val="777777"/>
                </a:solidFill>
                <a:latin typeface="Times New Roman"/>
                <a:cs typeface="Times New Roman"/>
              </a:rPr>
              <a:t>esti.irtates </a:t>
            </a:r>
            <a:r>
              <a:rPr dirty="0" sz="900" spc="70" b="1">
                <a:solidFill>
                  <a:srgbClr val="777777"/>
                </a:solidFill>
                <a:latin typeface="Times New Roman"/>
                <a:cs typeface="Times New Roman"/>
              </a:rPr>
              <a:t>£ors </a:t>
            </a:r>
            <a:r>
              <a:rPr dirty="0" sz="900" spc="45" b="1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dirty="0" sz="900" spc="45" b="1">
                <a:solidFill>
                  <a:srgbClr val="4F4F4F"/>
                </a:solidFill>
                <a:latin typeface="Times New Roman"/>
                <a:cs typeface="Times New Roman"/>
              </a:rPr>
              <a:t>1n </a:t>
            </a:r>
            <a:r>
              <a:rPr dirty="0" sz="900" spc="-15" b="1">
                <a:solidFill>
                  <a:srgbClr val="4F4F4F"/>
                </a:solidFill>
                <a:latin typeface="Times New Roman"/>
                <a:cs typeface="Times New Roman"/>
              </a:rPr>
              <a:t>i </a:t>
            </a:r>
            <a:r>
              <a:rPr dirty="0" sz="900" spc="-20" b="1">
                <a:solidFill>
                  <a:srgbClr val="9C9C9C"/>
                </a:solidFill>
                <a:latin typeface="Times New Roman"/>
                <a:cs typeface="Times New Roman"/>
              </a:rPr>
              <a:t>- </a:t>
            </a:r>
            <a:r>
              <a:rPr dirty="0" sz="900" spc="-25" b="1">
                <a:solidFill>
                  <a:srgbClr val="626262"/>
                </a:solidFill>
                <a:latin typeface="Times New Roman"/>
                <a:cs typeface="Times New Roman"/>
              </a:rPr>
              <a:t>ar id </a:t>
            </a:r>
            <a:r>
              <a:rPr dirty="0" sz="900" spc="50" b="1">
                <a:solidFill>
                  <a:srgbClr val="777777"/>
                </a:solidFill>
                <a:latin typeface="Times New Roman"/>
                <a:cs typeface="Times New Roman"/>
              </a:rPr>
              <a:t>nu·aJ </a:t>
            </a:r>
            <a:r>
              <a:rPr dirty="0" sz="900" spc="100" b="1">
                <a:solidFill>
                  <a:srgbClr val="777777"/>
                </a:solidFill>
                <a:latin typeface="Times New Roman"/>
                <a:cs typeface="Times New Roman"/>
              </a:rPr>
              <a:t>so </a:t>
            </a:r>
            <a:r>
              <a:rPr dirty="0" sz="900" spc="65" b="1">
                <a:solidFill>
                  <a:srgbClr val="777777"/>
                </a:solidFill>
                <a:latin typeface="Times New Roman"/>
                <a:cs typeface="Times New Roman"/>
              </a:rPr>
              <a:t>u </a:t>
            </a:r>
            <a:r>
              <a:rPr dirty="0" sz="900" spc="-165" b="1">
                <a:solidFill>
                  <a:srgbClr val="777777"/>
                </a:solidFill>
                <a:latin typeface="Times New Roman"/>
                <a:cs typeface="Times New Roman"/>
              </a:rPr>
              <a:t>t</a:t>
            </a:r>
            <a:r>
              <a:rPr dirty="0" sz="900" spc="-165" b="1">
                <a:solidFill>
                  <a:srgbClr val="626262"/>
                </a:solidFill>
                <a:latin typeface="Times New Roman"/>
                <a:cs typeface="Times New Roman"/>
              </a:rPr>
              <a:t>h</a:t>
            </a:r>
            <a:r>
              <a:rPr dirty="0" sz="900" spc="-165" b="1">
                <a:solidFill>
                  <a:srgbClr val="B1B1B1"/>
                </a:solidFill>
                <a:latin typeface="Times New Roman"/>
                <a:cs typeface="Times New Roman"/>
              </a:rPr>
              <a:t>. </a:t>
            </a:r>
            <a:r>
              <a:rPr dirty="0" sz="900" spc="30" b="1">
                <a:solidFill>
                  <a:srgbClr val="626262"/>
                </a:solidFill>
                <a:latin typeface="Times New Roman"/>
                <a:cs typeface="Times New Roman"/>
              </a:rPr>
              <a:t>.  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I </a:t>
            </a:r>
            <a:r>
              <a:rPr dirty="0" sz="900" spc="25">
                <a:solidFill>
                  <a:srgbClr val="4F4F4F"/>
                </a:solidFill>
                <a:latin typeface="Times New Roman"/>
                <a:cs typeface="Times New Roman"/>
              </a:rPr>
              <a:t>n</a:t>
            </a:r>
            <a:r>
              <a:rPr dirty="0" sz="900" spc="25">
                <a:solidFill>
                  <a:srgbClr val="777777"/>
                </a:solidFill>
                <a:latin typeface="Times New Roman"/>
                <a:cs typeface="Times New Roman"/>
              </a:rPr>
              <a:t>d </a:t>
            </a:r>
            <a:r>
              <a:rPr dirty="0" sz="900" spc="35">
                <a:solidFill>
                  <a:srgbClr val="777777"/>
                </a:solidFill>
                <a:latin typeface="Times New Roman"/>
                <a:cs typeface="Times New Roman"/>
              </a:rPr>
              <a:t>ia, </a:t>
            </a:r>
            <a:r>
              <a:rPr dirty="0" sz="900" spc="60">
                <a:solidFill>
                  <a:srgbClr val="4F4F4F"/>
                </a:solidFill>
                <a:latin typeface="Times New Roman"/>
                <a:cs typeface="Times New Roman"/>
              </a:rPr>
              <a:t>19 </a:t>
            </a:r>
            <a:r>
              <a:rPr dirty="0" sz="900" spc="50">
                <a:solidFill>
                  <a:srgbClr val="777777"/>
                </a:solidFill>
                <a:latin typeface="Times New Roman"/>
                <a:cs typeface="Times New Roman"/>
              </a:rPr>
              <a:t>7.5 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- </a:t>
            </a:r>
            <a:r>
              <a:rPr dirty="0" sz="900" spc="60">
                <a:solidFill>
                  <a:srgbClr val="777777"/>
                </a:solidFill>
                <a:latin typeface="Times New Roman"/>
                <a:cs typeface="Times New Roman"/>
              </a:rPr>
              <a:t>84 </a:t>
            </a:r>
            <a:r>
              <a:rPr dirty="0" sz="900" spc="20">
                <a:solidFill>
                  <a:srgbClr val="777777"/>
                </a:solidFill>
                <a:latin typeface="Times New Roman"/>
                <a:cs typeface="Times New Roman"/>
              </a:rPr>
              <a:t>' ' 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at </a:t>
            </a:r>
            <a:r>
              <a:rPr dirty="0" sz="900" spc="45">
                <a:solidFill>
                  <a:srgbClr val="626262"/>
                </a:solidFill>
                <a:latin typeface="Times New Roman"/>
                <a:cs typeface="Times New Roman"/>
              </a:rPr>
              <a:t>the </a:t>
            </a:r>
            <a:r>
              <a:rPr dirty="0" sz="900" spc="120">
                <a:solidFill>
                  <a:srgbClr val="626262"/>
                </a:solidFill>
                <a:latin typeface="Times New Roman"/>
                <a:cs typeface="Times New Roman"/>
              </a:rPr>
              <a:t>No,·t:b </a:t>
            </a: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A.inerican  </a:t>
            </a:r>
            <a:r>
              <a:rPr dirty="0" sz="900" spc="235">
                <a:solidFill>
                  <a:srgbClr val="777777"/>
                </a:solidFill>
                <a:latin typeface="Times New Roman"/>
                <a:cs typeface="Times New Roman"/>
              </a:rPr>
              <a:t>Econometric 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SociccyS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u </a:t>
            </a:r>
            <a:r>
              <a:rPr dirty="0" sz="900" spc="185">
                <a:solidFill>
                  <a:srgbClr val="4F4F4F"/>
                </a:solidFill>
                <a:latin typeface="Times New Roman"/>
                <a:cs typeface="Times New Roman"/>
              </a:rPr>
              <a:t>nu </a:t>
            </a:r>
            <a:r>
              <a:rPr dirty="0" sz="900" spc="190">
                <a:solidFill>
                  <a:srgbClr val="4F4F4F"/>
                </a:solidFill>
                <a:latin typeface="Times New Roman"/>
                <a:cs typeface="Times New Roman"/>
              </a:rPr>
              <a:t>n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er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meetings,  </a:t>
            </a:r>
            <a:r>
              <a:rPr dirty="0" sz="900" spc="260">
                <a:solidFill>
                  <a:srgbClr val="626262"/>
                </a:solidFill>
                <a:latin typeface="Times New Roman"/>
                <a:cs typeface="Times New Roman"/>
              </a:rPr>
              <a:t>June</a:t>
            </a:r>
            <a:r>
              <a:rPr dirty="0" sz="900" spc="2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77777"/>
                </a:solidFill>
                <a:latin typeface="Times New Roman"/>
                <a:cs typeface="Times New Roman"/>
              </a:rPr>
              <a:t>1992</a:t>
            </a:r>
            <a:r>
              <a:rPr dirty="0" sz="900" spc="260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57150">
              <a:lnSpc>
                <a:spcPts val="985"/>
              </a:lnSpc>
              <a:spcBef>
                <a:spcPts val="345"/>
              </a:spcBef>
            </a:pPr>
            <a:r>
              <a:rPr dirty="0" sz="850" spc="220" b="1">
                <a:solidFill>
                  <a:srgbClr val="777777"/>
                </a:solidFill>
                <a:latin typeface="Times New Roman"/>
                <a:cs typeface="Times New Roman"/>
              </a:rPr>
              <a:t>P</a:t>
            </a:r>
            <a:r>
              <a:rPr dirty="0" sz="850" spc="220" b="1">
                <a:solidFill>
                  <a:srgbClr val="4F4F4F"/>
                </a:solidFill>
                <a:latin typeface="Times New Roman"/>
                <a:cs typeface="Times New Roman"/>
              </a:rPr>
              <a:t>r</a:t>
            </a:r>
            <a:r>
              <a:rPr dirty="0" sz="850" spc="220" b="1">
                <a:solidFill>
                  <a:srgbClr val="777777"/>
                </a:solidFill>
                <a:latin typeface="Times New Roman"/>
                <a:cs typeface="Times New Roman"/>
              </a:rPr>
              <a:t>esented </a:t>
            </a:r>
            <a:r>
              <a:rPr dirty="0" sz="850" spc="270" b="1">
                <a:solidFill>
                  <a:srgbClr val="777777"/>
                </a:solidFill>
                <a:latin typeface="Times New Roman"/>
                <a:cs typeface="Times New Roman"/>
              </a:rPr>
              <a:t>uDoes</a:t>
            </a:r>
            <a:r>
              <a:rPr dirty="0" sz="850" spc="-8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235" b="1">
                <a:solidFill>
                  <a:srgbClr val="626262"/>
                </a:solidFill>
                <a:latin typeface="Times New Roman"/>
                <a:cs typeface="Times New Roman"/>
              </a:rPr>
              <a:t>the </a:t>
            </a:r>
            <a:r>
              <a:rPr dirty="0" sz="850" spc="135" b="1">
                <a:solidFill>
                  <a:srgbClr val="626262"/>
                </a:solidFill>
                <a:latin typeface="Times New Roman"/>
                <a:cs typeface="Times New Roman"/>
              </a:rPr>
              <a:t>in,.pact </a:t>
            </a:r>
            <a:r>
              <a:rPr dirty="0" sz="800" spc="165" b="1">
                <a:solidFill>
                  <a:srgbClr val="777777"/>
                </a:solidFill>
                <a:latin typeface="Arial"/>
                <a:cs typeface="Arial"/>
              </a:rPr>
              <a:t>org </a:t>
            </a:r>
            <a:r>
              <a:rPr dirty="0" sz="800" spc="30" b="1">
                <a:solidFill>
                  <a:srgbClr val="777777"/>
                </a:solidFill>
                <a:latin typeface="Arial"/>
                <a:cs typeface="Arial"/>
              </a:rPr>
              <a:t>ove</a:t>
            </a:r>
            <a:r>
              <a:rPr dirty="0" sz="800" spc="30" b="1">
                <a:solidFill>
                  <a:srgbClr val="4F4F4F"/>
                </a:solidFill>
                <a:latin typeface="Arial"/>
                <a:cs typeface="Arial"/>
              </a:rPr>
              <a:t>L</a:t>
            </a:r>
            <a:r>
              <a:rPr dirty="0" sz="800" spc="30" b="1">
                <a:solidFill>
                  <a:srgbClr val="777777"/>
                </a:solidFill>
                <a:latin typeface="Arial"/>
                <a:cs typeface="Arial"/>
              </a:rPr>
              <a:t>·n.rn.e</a:t>
            </a:r>
            <a:r>
              <a:rPr dirty="0" sz="800" spc="30" b="1">
                <a:solidFill>
                  <a:srgbClr val="4F4F4F"/>
                </a:solidFill>
                <a:latin typeface="Arial"/>
                <a:cs typeface="Arial"/>
              </a:rPr>
              <a:t>n</a:t>
            </a:r>
            <a:r>
              <a:rPr dirty="0" sz="800" spc="30" b="1">
                <a:solidFill>
                  <a:srgbClr val="777777"/>
                </a:solidFill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  <a:p>
            <a:pPr marL="20320" marR="441325">
              <a:lnSpc>
                <a:spcPts val="1060"/>
              </a:lnSpc>
              <a:spcBef>
                <a:spcPts val="15"/>
              </a:spcBef>
            </a:pPr>
            <a:r>
              <a:rPr dirty="0" sz="900" spc="30">
                <a:solidFill>
                  <a:srgbClr val="626262"/>
                </a:solidFill>
                <a:latin typeface="Times New Roman"/>
                <a:cs typeface="Times New Roman"/>
              </a:rPr>
              <a:t>h </a:t>
            </a:r>
            <a:r>
              <a:rPr dirty="0" sz="900" spc="25">
                <a:solidFill>
                  <a:srgbClr val="626262"/>
                </a:solidFill>
                <a:latin typeface="Times New Roman"/>
                <a:cs typeface="Times New Roman"/>
              </a:rPr>
              <a:t>c a </a:t>
            </a:r>
            <a:r>
              <a:rPr dirty="0" sz="900" spc="30">
                <a:solidFill>
                  <a:srgbClr val="3B3B3B"/>
                </a:solidFill>
                <a:latin typeface="Times New Roman"/>
                <a:cs typeface="Times New Roman"/>
              </a:rPr>
              <a:t>l</a:t>
            </a:r>
            <a:r>
              <a:rPr dirty="0" sz="900" spc="30">
                <a:solidFill>
                  <a:srgbClr val="626262"/>
                </a:solidFill>
                <a:latin typeface="Times New Roman"/>
                <a:cs typeface="Times New Roman"/>
              </a:rPr>
              <a:t>tJ, 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expendit:urc </a:t>
            </a: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on </a:t>
            </a:r>
            <a:r>
              <a:rPr dirty="0" sz="900" spc="170">
                <a:solidFill>
                  <a:srgbClr val="626262"/>
                </a:solidFill>
                <a:latin typeface="Times New Roman"/>
                <a:cs typeface="Times New Roman"/>
              </a:rPr>
              <a:t>the </a:t>
            </a:r>
            <a:r>
              <a:rPr dirty="0" sz="900" spc="145">
                <a:solidFill>
                  <a:srgbClr val="626262"/>
                </a:solidFill>
                <a:latin typeface="Times New Roman"/>
                <a:cs typeface="Times New Roman"/>
              </a:rPr>
              <a:t>nt:illzation </a:t>
            </a:r>
            <a:r>
              <a:rPr dirty="0" sz="900" spc="135">
                <a:solidFill>
                  <a:srgbClr val="777777"/>
                </a:solidFill>
                <a:latin typeface="Times New Roman"/>
                <a:cs typeface="Times New Roman"/>
              </a:rPr>
              <a:t>of' </a:t>
            </a:r>
            <a:r>
              <a:rPr dirty="0" sz="900" spc="135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4F4F4F"/>
                </a:solidFill>
                <a:latin typeface="Times New Roman"/>
                <a:cs typeface="Times New Roman"/>
              </a:rPr>
              <a:t>h </a:t>
            </a:r>
            <a:r>
              <a:rPr dirty="0" sz="900" spc="25">
                <a:solidFill>
                  <a:srgbClr val="4F4F4F"/>
                </a:solidFill>
                <a:latin typeface="Times New Roman"/>
                <a:cs typeface="Times New Roman"/>
              </a:rPr>
              <a:t>e </a:t>
            </a:r>
            <a:r>
              <a:rPr dirty="0" sz="900" spc="25">
                <a:solidFill>
                  <a:srgbClr val="777777"/>
                </a:solidFill>
                <a:latin typeface="Times New Roman"/>
                <a:cs typeface="Times New Roman"/>
              </a:rPr>
              <a:t>a </a:t>
            </a:r>
            <a:r>
              <a:rPr dirty="0" sz="900" spc="40">
                <a:solidFill>
                  <a:srgbClr val="3B3B3B"/>
                </a:solidFill>
                <a:latin typeface="Times New Roman"/>
                <a:cs typeface="Times New Roman"/>
              </a:rPr>
              <a:t>l</a:t>
            </a:r>
            <a:r>
              <a:rPr dirty="0" sz="900" spc="40">
                <a:solidFill>
                  <a:srgbClr val="626262"/>
                </a:solidFill>
                <a:latin typeface="Times New Roman"/>
                <a:cs typeface="Times New Roman"/>
              </a:rPr>
              <a:t>th 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services </a:t>
            </a:r>
            <a:r>
              <a:rPr dirty="0" sz="850" spc="190" i="1">
                <a:solidFill>
                  <a:srgbClr val="626262"/>
                </a:solidFill>
                <a:latin typeface="Times New Roman"/>
                <a:cs typeface="Times New Roman"/>
              </a:rPr>
              <a:t>by </a:t>
            </a:r>
            <a:r>
              <a:rPr dirty="0" sz="900" spc="200">
                <a:solidFill>
                  <a:srgbClr val="777777"/>
                </a:solidFill>
                <a:latin typeface="Times New Roman"/>
                <a:cs typeface="Times New Roman"/>
              </a:rPr>
              <a:t>children </a:t>
            </a:r>
            <a:r>
              <a:rPr dirty="0" sz="900" spc="240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on</a:t>
            </a:r>
            <a:r>
              <a:rPr dirty="0" sz="900" spc="14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child</a:t>
            </a:r>
            <a:endParaRPr sz="900">
              <a:latin typeface="Times New Roman"/>
              <a:cs typeface="Times New Roman"/>
            </a:endParaRPr>
          </a:p>
          <a:p>
            <a:pPr marL="59055">
              <a:lnSpc>
                <a:spcPts val="919"/>
              </a:lnSpc>
            </a:pPr>
            <a:r>
              <a:rPr dirty="0" sz="900" spc="25">
                <a:solidFill>
                  <a:srgbClr val="626262"/>
                </a:solidFill>
                <a:latin typeface="Times New Roman"/>
                <a:cs typeface="Times New Roman"/>
              </a:rPr>
              <a:t>healcla:1 </a:t>
            </a:r>
            <a:r>
              <a:rPr dirty="0" sz="900" spc="30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900" spc="-85">
                <a:solidFill>
                  <a:srgbClr val="4F4F4F"/>
                </a:solidFill>
                <a:latin typeface="Times New Roman"/>
                <a:cs typeface="Times New Roman"/>
              </a:rPr>
              <a:t>u</a:t>
            </a:r>
            <a:r>
              <a:rPr dirty="0" sz="900" spc="-85">
                <a:solidFill>
                  <a:srgbClr val="777777"/>
                </a:solidFill>
                <a:latin typeface="Times New Roman"/>
                <a:cs typeface="Times New Roman"/>
              </a:rPr>
              <a:t>t </a:t>
            </a:r>
            <a:r>
              <a:rPr dirty="0" sz="900">
                <a:solidFill>
                  <a:srgbClr val="777777"/>
                </a:solidFill>
                <a:latin typeface="Times New Roman"/>
                <a:cs typeface="Times New Roman"/>
              </a:rPr>
              <a:t>co </a:t>
            </a:r>
            <a:r>
              <a:rPr dirty="0" sz="900" spc="5">
                <a:solidFill>
                  <a:srgbClr val="777777"/>
                </a:solidFill>
                <a:latin typeface="Times New Roman"/>
                <a:cs typeface="Times New Roman"/>
              </a:rPr>
              <a:t>m </a:t>
            </a:r>
            <a:r>
              <a:rPr dirty="0" sz="900">
                <a:solidFill>
                  <a:srgbClr val="777777"/>
                </a:solidFill>
                <a:latin typeface="Times New Roman"/>
                <a:cs typeface="Times New Roman"/>
              </a:rPr>
              <a:t>es </a:t>
            </a:r>
            <a:r>
              <a:rPr dirty="0" sz="900" spc="114">
                <a:solidFill>
                  <a:srgbClr val="626262"/>
                </a:solidFill>
                <a:latin typeface="Times New Roman"/>
                <a:cs typeface="Times New Roman"/>
              </a:rPr>
              <a:t>d.iffer </a:t>
            </a: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aci:oss </a:t>
            </a:r>
            <a:r>
              <a:rPr dirty="0" sz="900" spc="175">
                <a:solidFill>
                  <a:srgbClr val="777777"/>
                </a:solidFill>
                <a:latin typeface="Times New Roman"/>
                <a:cs typeface="Times New Roman"/>
              </a:rPr>
              <a:t>exp </a:t>
            </a: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endi</a:t>
            </a:r>
            <a:r>
              <a:rPr dirty="0" sz="900" spc="-12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777777"/>
                </a:solidFill>
                <a:latin typeface="Times New Roman"/>
                <a:cs typeface="Times New Roman"/>
              </a:rPr>
              <a:t>t:u.</a:t>
            </a:r>
            <a:r>
              <a:rPr dirty="0" sz="900" spc="-25">
                <a:solidFill>
                  <a:srgbClr val="4F4F4F"/>
                </a:solidFill>
                <a:latin typeface="Times New Roman"/>
                <a:cs typeface="Times New Roman"/>
              </a:rPr>
              <a:t>•·</a:t>
            </a:r>
            <a:r>
              <a:rPr dirty="0" sz="900" spc="-25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L="48260">
              <a:lnSpc>
                <a:spcPts val="969"/>
              </a:lnSpc>
            </a:pPr>
            <a:r>
              <a:rPr dirty="0" sz="850" spc="40" b="1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850" spc="-95" b="1">
                <a:solidFill>
                  <a:srgbClr val="777777"/>
                </a:solidFill>
                <a:latin typeface="Times New Roman"/>
                <a:cs typeface="Times New Roman"/>
              </a:rPr>
              <a:t>hsl</a:t>
            </a:r>
            <a:r>
              <a:rPr dirty="0" sz="850" spc="-95" b="1">
                <a:solidFill>
                  <a:srgbClr val="B1B1B1"/>
                </a:solidFill>
                <a:latin typeface="Times New Roman"/>
                <a:cs typeface="Times New Roman"/>
              </a:rPr>
              <a:t>.</a:t>
            </a:r>
            <a:r>
              <a:rPr dirty="0" sz="850" spc="-95" b="1">
                <a:solidFill>
                  <a:srgbClr val="777777"/>
                </a:solidFill>
                <a:latin typeface="Times New Roman"/>
                <a:cs typeface="Times New Roman"/>
              </a:rPr>
              <a:t>s </a:t>
            </a:r>
            <a:r>
              <a:rPr dirty="0" sz="850" spc="-45" b="1">
                <a:solidFill>
                  <a:srgbClr val="777777"/>
                </a:solidFill>
                <a:latin typeface="Times New Roman"/>
                <a:cs typeface="Times New Roman"/>
              </a:rPr>
              <a:t>e </a:t>
            </a:r>
            <a:r>
              <a:rPr dirty="0" sz="850" spc="-40" b="1">
                <a:solidFill>
                  <a:srgbClr val="777777"/>
                </a:solidFill>
                <a:latin typeface="Times New Roman"/>
                <a:cs typeface="Times New Roman"/>
              </a:rPr>
              <a:t>s </a:t>
            </a:r>
            <a:r>
              <a:rPr dirty="0" sz="850" spc="-50" b="1">
                <a:solidFill>
                  <a:srgbClr val="777777"/>
                </a:solidFill>
                <a:latin typeface="Times New Roman"/>
                <a:cs typeface="Times New Roman"/>
              </a:rPr>
              <a:t>? </a:t>
            </a:r>
            <a:r>
              <a:rPr dirty="0" sz="850" spc="-25" b="1">
                <a:solidFill>
                  <a:srgbClr val="777777"/>
                </a:solidFill>
                <a:latin typeface="Times New Roman"/>
                <a:cs typeface="Times New Roman"/>
              </a:rPr>
              <a:t>, </a:t>
            </a:r>
            <a:r>
              <a:rPr dirty="0" sz="850" spc="-40" b="1">
                <a:solidFill>
                  <a:srgbClr val="777777"/>
                </a:solidFill>
                <a:latin typeface="Times New Roman"/>
                <a:cs typeface="Times New Roman"/>
              </a:rPr>
              <a:t>at: </a:t>
            </a:r>
            <a:r>
              <a:rPr dirty="0" sz="850" spc="5" b="1">
                <a:solidFill>
                  <a:srgbClr val="626262"/>
                </a:solidFill>
                <a:latin typeface="Times New Roman"/>
                <a:cs typeface="Times New Roman"/>
              </a:rPr>
              <a:t>t </a:t>
            </a:r>
            <a:r>
              <a:rPr dirty="0" sz="850" spc="-20" b="1">
                <a:solidFill>
                  <a:srgbClr val="626262"/>
                </a:solidFill>
                <a:latin typeface="Times New Roman"/>
                <a:cs typeface="Times New Roman"/>
              </a:rPr>
              <a:t>h</a:t>
            </a:r>
            <a:r>
              <a:rPr dirty="0" sz="850" spc="-20" b="1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850" spc="-20" b="1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850" spc="-75" b="1">
                <a:solidFill>
                  <a:srgbClr val="777777"/>
                </a:solidFill>
                <a:latin typeface="Times New Roman"/>
                <a:cs typeface="Times New Roman"/>
              </a:rPr>
              <a:t>C </a:t>
            </a:r>
            <a:r>
              <a:rPr dirty="0" sz="850" spc="-50" b="1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850" spc="-60" b="1">
                <a:solidFill>
                  <a:srgbClr val="4F4F4F"/>
                </a:solidFill>
                <a:latin typeface="Times New Roman"/>
                <a:cs typeface="Times New Roman"/>
              </a:rPr>
              <a:t>n </a:t>
            </a:r>
            <a:r>
              <a:rPr dirty="0" sz="850" spc="-50" b="1">
                <a:solidFill>
                  <a:srgbClr val="777777"/>
                </a:solidFill>
                <a:latin typeface="Times New Roman"/>
                <a:cs typeface="Times New Roman"/>
              </a:rPr>
              <a:t>£e </a:t>
            </a:r>
            <a:r>
              <a:rPr dirty="0" sz="850" spc="-85" b="1">
                <a:solidFill>
                  <a:srgbClr val="4F4F4F"/>
                </a:solidFill>
                <a:latin typeface="Times New Roman"/>
                <a:cs typeface="Times New Roman"/>
              </a:rPr>
              <a:t>t</a:t>
            </a:r>
            <a:r>
              <a:rPr dirty="0" sz="850" spc="-85" b="1">
                <a:solidFill>
                  <a:srgbClr val="777777"/>
                </a:solidFill>
                <a:latin typeface="Times New Roman"/>
                <a:cs typeface="Times New Roman"/>
              </a:rPr>
              <a:t>·e </a:t>
            </a:r>
            <a:r>
              <a:rPr dirty="0" sz="850" spc="-60" b="1">
                <a:solidFill>
                  <a:srgbClr val="777777"/>
                </a:solidFill>
                <a:latin typeface="Times New Roman"/>
                <a:cs typeface="Times New Roman"/>
              </a:rPr>
              <a:t>n </a:t>
            </a:r>
            <a:r>
              <a:rPr dirty="0" sz="850" spc="-45" b="1">
                <a:solidFill>
                  <a:srgbClr val="777777"/>
                </a:solidFill>
                <a:latin typeface="Times New Roman"/>
                <a:cs typeface="Times New Roman"/>
              </a:rPr>
              <a:t>c e </a:t>
            </a:r>
            <a:r>
              <a:rPr dirty="0" sz="850" spc="-50" b="1">
                <a:solidFill>
                  <a:srgbClr val="626262"/>
                </a:solidFill>
                <a:latin typeface="Times New Roman"/>
                <a:cs typeface="Times New Roman"/>
              </a:rPr>
              <a:t>o </a:t>
            </a:r>
            <a:r>
              <a:rPr dirty="0" sz="850" spc="-60" b="1">
                <a:solidFill>
                  <a:srgbClr val="626262"/>
                </a:solidFill>
                <a:latin typeface="Times New Roman"/>
                <a:cs typeface="Times New Roman"/>
              </a:rPr>
              <a:t>n </a:t>
            </a:r>
            <a:r>
              <a:rPr dirty="0" sz="850" spc="-250" b="1">
                <a:solidFill>
                  <a:srgbClr val="B1B1B1"/>
                </a:solidFill>
                <a:latin typeface="Times New Roman"/>
                <a:cs typeface="Times New Roman"/>
              </a:rPr>
              <a:t>_</a:t>
            </a:r>
            <a:r>
              <a:rPr dirty="0" sz="850" spc="70" b="1">
                <a:solidFill>
                  <a:srgbClr val="B1B1B1"/>
                </a:solidFill>
                <a:latin typeface="Times New Roman"/>
                <a:cs typeface="Times New Roman"/>
              </a:rPr>
              <a:t> </a:t>
            </a:r>
            <a:r>
              <a:rPr dirty="0" sz="850" spc="-305" b="1">
                <a:solidFill>
                  <a:srgbClr val="777777"/>
                </a:solidFill>
                <a:latin typeface="Times New Roman"/>
                <a:cs typeface="Times New Roman"/>
              </a:rPr>
              <a:t>P</a:t>
            </a:r>
            <a:r>
              <a:rPr dirty="0" sz="850" spc="37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275" b="1">
                <a:solidFill>
                  <a:srgbClr val="777777"/>
                </a:solidFill>
                <a:latin typeface="Times New Roman"/>
                <a:cs typeface="Times New Roman"/>
              </a:rPr>
              <a:t>u</a:t>
            </a:r>
            <a:r>
              <a:rPr dirty="0" sz="850" spc="25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275" b="1">
                <a:solidFill>
                  <a:srgbClr val="4F4F4F"/>
                </a:solidFill>
                <a:latin typeface="Times New Roman"/>
                <a:cs typeface="Times New Roman"/>
              </a:rPr>
              <a:t>b</a:t>
            </a:r>
            <a:r>
              <a:rPr dirty="0" sz="850" spc="585" b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850" spc="-140" b="1">
                <a:solidFill>
                  <a:srgbClr val="4F4F4F"/>
                </a:solidFill>
                <a:latin typeface="Times New Roman"/>
                <a:cs typeface="Times New Roman"/>
              </a:rPr>
              <a:t>li</a:t>
            </a:r>
            <a:r>
              <a:rPr dirty="0" sz="850" spc="-105" b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850" spc="-220" b="1">
                <a:solidFill>
                  <a:srgbClr val="777777"/>
                </a:solidFill>
                <a:latin typeface="Times New Roman"/>
                <a:cs typeface="Times New Roman"/>
              </a:rPr>
              <a:t>c</a:t>
            </a:r>
            <a:r>
              <a:rPr dirty="0" sz="850" spc="509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330" b="1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dirty="0" sz="850" spc="48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260" b="1">
                <a:solidFill>
                  <a:srgbClr val="777777"/>
                </a:solidFill>
                <a:latin typeface="Times New Roman"/>
                <a:cs typeface="Times New Roman"/>
              </a:rPr>
              <a:t>xp</a:t>
            </a:r>
            <a:r>
              <a:rPr dirty="0" sz="850" spc="76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220" b="1">
                <a:solidFill>
                  <a:srgbClr val="777777"/>
                </a:solidFill>
                <a:latin typeface="Times New Roman"/>
                <a:cs typeface="Times New Roman"/>
              </a:rPr>
              <a:t>e</a:t>
            </a:r>
            <a:r>
              <a:rPr dirty="0" sz="850" spc="254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275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r>
              <a:rPr dirty="0" sz="850" spc="340" b="1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850" spc="-165" b="1">
                <a:solidFill>
                  <a:srgbClr val="B1B1B1"/>
                </a:solidFill>
                <a:latin typeface="Times New Roman"/>
                <a:cs typeface="Times New Roman"/>
              </a:rPr>
              <a:t>­</a:t>
            </a:r>
            <a:endParaRPr sz="850">
              <a:latin typeface="Times New Roman"/>
              <a:cs typeface="Times New Roman"/>
            </a:endParaRPr>
          </a:p>
          <a:p>
            <a:pPr marL="40640" marR="130810" indent="6985">
              <a:lnSpc>
                <a:spcPts val="1000"/>
              </a:lnSpc>
              <a:spcBef>
                <a:spcPts val="95"/>
              </a:spcBef>
            </a:pP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dit:ures </a:t>
            </a:r>
            <a:r>
              <a:rPr dirty="0" sz="900" spc="185">
                <a:solidFill>
                  <a:srgbClr val="777777"/>
                </a:solidFill>
                <a:latin typeface="Times New Roman"/>
                <a:cs typeface="Times New Roman"/>
              </a:rPr>
              <a:t>and </a:t>
            </a:r>
            <a:r>
              <a:rPr dirty="0" sz="900" spc="20">
                <a:solidFill>
                  <a:srgbClr val="626262"/>
                </a:solidFill>
                <a:latin typeface="Times New Roman"/>
                <a:cs typeface="Times New Roman"/>
              </a:rPr>
              <a:t>tJ-1e </a:t>
            </a:r>
            <a:r>
              <a:rPr dirty="0" sz="900" spc="215">
                <a:solidFill>
                  <a:srgbClr val="626262"/>
                </a:solidFill>
                <a:latin typeface="Times New Roman"/>
                <a:cs typeface="Times New Roman"/>
              </a:rPr>
              <a:t>Pooc: </a:t>
            </a:r>
            <a:r>
              <a:rPr dirty="0" sz="900" spc="225">
                <a:solidFill>
                  <a:srgbClr val="626262"/>
                </a:solidFill>
                <a:latin typeface="Times New Roman"/>
                <a:cs typeface="Times New Roman"/>
              </a:rPr>
              <a:t>Incidence </a:t>
            </a:r>
            <a:r>
              <a:rPr dirty="0" sz="900" spc="250">
                <a:solidFill>
                  <a:srgbClr val="626262"/>
                </a:solidFill>
                <a:latin typeface="Times New Roman"/>
                <a:cs typeface="Times New Roman"/>
              </a:rPr>
              <a:t>and </a:t>
            </a:r>
            <a:r>
              <a:rPr dirty="0" sz="900" spc="-35">
                <a:solidFill>
                  <a:srgbClr val="777777"/>
                </a:solidFill>
                <a:latin typeface="Times New Roman"/>
                <a:cs typeface="Times New Roman"/>
              </a:rPr>
              <a:t>Tagr </a:t>
            </a: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et</a:t>
            </a:r>
            <a:r>
              <a:rPr dirty="0" sz="900" spc="190">
                <a:solidFill>
                  <a:srgbClr val="B1B1B1"/>
                </a:solidFill>
                <a:latin typeface="Times New Roman"/>
                <a:cs typeface="Times New Roman"/>
              </a:rPr>
              <a:t>­  </a:t>
            </a:r>
            <a:r>
              <a:rPr dirty="0" sz="900" spc="220">
                <a:solidFill>
                  <a:srgbClr val="777777"/>
                </a:solidFill>
                <a:latin typeface="Times New Roman"/>
                <a:cs typeface="Times New Roman"/>
              </a:rPr>
              <a:t>ing </a:t>
            </a:r>
            <a:r>
              <a:rPr dirty="0" sz="900" spc="210">
                <a:solidFill>
                  <a:srgbClr val="777777"/>
                </a:solidFill>
                <a:latin typeface="Times New Roman"/>
                <a:cs typeface="Times New Roman"/>
              </a:rPr>
              <a:t>held </a:t>
            </a:r>
            <a:r>
              <a:rPr dirty="0" sz="900" spc="175">
                <a:solidFill>
                  <a:srgbClr val="626262"/>
                </a:solidFill>
                <a:latin typeface="Times New Roman"/>
                <a:cs typeface="Times New Roman"/>
              </a:rPr>
              <a:t>at </a:t>
            </a:r>
            <a:r>
              <a:rPr dirty="0" sz="900" spc="200">
                <a:solidFill>
                  <a:srgbClr val="626262"/>
                </a:solidFill>
                <a:latin typeface="Times New Roman"/>
                <a:cs typeface="Times New Roman"/>
              </a:rPr>
              <a:t>the </a:t>
            </a:r>
            <a:r>
              <a:rPr dirty="0" sz="900" spc="40">
                <a:solidFill>
                  <a:srgbClr val="777777"/>
                </a:solidFill>
                <a:latin typeface="Times New Roman"/>
                <a:cs typeface="Times New Roman"/>
              </a:rPr>
              <a:t>Vlfo </a:t>
            </a:r>
            <a:r>
              <a:rPr dirty="0" sz="900" spc="-25">
                <a:solidFill>
                  <a:srgbClr val="4F4F4F"/>
                </a:solidFill>
                <a:latin typeface="Times New Roman"/>
                <a:cs typeface="Times New Roman"/>
              </a:rPr>
              <a:t>rl</a:t>
            </a:r>
            <a:r>
              <a:rPr dirty="0" sz="900" spc="-25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r>
              <a:rPr dirty="0" sz="900" spc="65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77777"/>
                </a:solidFill>
                <a:latin typeface="Times New Roman"/>
                <a:cs typeface="Times New Roman"/>
              </a:rPr>
              <a:t>Bank, </a:t>
            </a:r>
            <a:r>
              <a:rPr dirty="0" sz="900" spc="275">
                <a:solidFill>
                  <a:srgbClr val="626262"/>
                </a:solidFill>
                <a:latin typeface="Times New Roman"/>
                <a:cs typeface="Times New Roman"/>
              </a:rPr>
              <a:t>June </a:t>
            </a:r>
            <a:r>
              <a:rPr dirty="0" sz="900" spc="110">
                <a:solidFill>
                  <a:srgbClr val="626262"/>
                </a:solidFill>
                <a:latin typeface="Times New Roman"/>
                <a:cs typeface="Times New Roman"/>
              </a:rPr>
              <a:t>].992 </a:t>
            </a:r>
            <a:r>
              <a:rPr dirty="0" sz="900" spc="150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8391" y="1359848"/>
            <a:ext cx="1276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75" b="1">
                <a:solidFill>
                  <a:srgbClr val="777777"/>
                </a:solidFill>
                <a:latin typeface="Times New Roman"/>
                <a:cs typeface="Times New Roman"/>
              </a:rPr>
              <a:t>P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44993" y="1480187"/>
            <a:ext cx="1562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85">
                <a:solidFill>
                  <a:srgbClr val="777777"/>
                </a:solidFill>
                <a:latin typeface="Times New Roman"/>
                <a:cs typeface="Times New Roman"/>
              </a:rPr>
              <a:t>co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8934" y="1613283"/>
            <a:ext cx="1885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 b="1">
                <a:solidFill>
                  <a:srgbClr val="777777"/>
                </a:solidFill>
                <a:latin typeface="Times New Roman"/>
                <a:cs typeface="Times New Roman"/>
              </a:rPr>
              <a:t>I</a:t>
            </a:r>
            <a:r>
              <a:rPr dirty="0" sz="850" spc="254" b="1">
                <a:solidFill>
                  <a:srgbClr val="777777"/>
                </a:solidFill>
                <a:latin typeface="Times New Roman"/>
                <a:cs typeface="Times New Roman"/>
              </a:rPr>
              <a:t>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39149" y="1741541"/>
            <a:ext cx="1549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60">
                <a:solidFill>
                  <a:srgbClr val="777777"/>
                </a:solidFill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9266" y="1915777"/>
            <a:ext cx="1530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P.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37316" y="2042495"/>
            <a:ext cx="11683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65">
                <a:solidFill>
                  <a:srgbClr val="777777"/>
                </a:solidFill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39043" y="2175591"/>
            <a:ext cx="1530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40" b="1">
                <a:solidFill>
                  <a:srgbClr val="777777"/>
                </a:solidFill>
                <a:latin typeface="Times New Roman"/>
                <a:cs typeface="Times New Roman"/>
              </a:rPr>
              <a:t>in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7575" y="2295928"/>
            <a:ext cx="1644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s</a:t>
            </a:r>
            <a:r>
              <a:rPr dirty="0" sz="900" spc="130">
                <a:solidFill>
                  <a:srgbClr val="777777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16468" y="2430566"/>
            <a:ext cx="1517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35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3453" y="2604802"/>
            <a:ext cx="1854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Pr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29180" y="2731519"/>
            <a:ext cx="17653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15">
                <a:solidFill>
                  <a:srgbClr val="777777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32047" y="2858236"/>
            <a:ext cx="1530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45">
                <a:solidFill>
                  <a:srgbClr val="777777"/>
                </a:solidFill>
                <a:latin typeface="Times New Roman"/>
                <a:cs typeface="Times New Roman"/>
              </a:rPr>
              <a:t>to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22420" y="2984953"/>
            <a:ext cx="1682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626262"/>
                </a:solidFill>
                <a:latin typeface="Times New Roman"/>
                <a:cs typeface="Times New Roman"/>
              </a:rPr>
              <a:t>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23453" y="3119590"/>
            <a:ext cx="1219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9668" y="3246307"/>
            <a:ext cx="1854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so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3337" y="3373025"/>
            <a:ext cx="1403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5">
                <a:solidFill>
                  <a:srgbClr val="626262"/>
                </a:solidFill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3453" y="3491822"/>
            <a:ext cx="2000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Fe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14670" y="3680358"/>
            <a:ext cx="1987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9" b="1">
                <a:solidFill>
                  <a:srgbClr val="626262"/>
                </a:solidFill>
                <a:latin typeface="Times New Roman"/>
                <a:cs typeface="Times New Roman"/>
              </a:rPr>
              <a:t>Pr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13367" y="3808615"/>
            <a:ext cx="1847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77777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13138" y="3935332"/>
            <a:ext cx="1943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9">
                <a:solidFill>
                  <a:srgbClr val="777777"/>
                </a:solidFill>
                <a:latin typeface="Times New Roman"/>
                <a:cs typeface="Times New Roman"/>
              </a:rPr>
              <a:t>ex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13367" y="4062050"/>
            <a:ext cx="1993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4">
                <a:solidFill>
                  <a:srgbClr val="777777"/>
                </a:solidFill>
                <a:latin typeface="Times New Roman"/>
                <a:cs typeface="Times New Roman"/>
              </a:rPr>
              <a:t>au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5432" y="4188766"/>
            <a:ext cx="1835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>
                <a:solidFill>
                  <a:srgbClr val="777777"/>
                </a:solidFill>
                <a:latin typeface="Times New Roman"/>
                <a:cs typeface="Times New Roman"/>
              </a:rPr>
              <a:t>Bi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16233" y="4315483"/>
            <a:ext cx="1301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5">
                <a:solidFill>
                  <a:srgbClr val="777777"/>
                </a:solidFill>
                <a:latin typeface="Times New Roman"/>
                <a:cs typeface="Times New Roman"/>
              </a:rPr>
              <a:t>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00653" y="4497639"/>
            <a:ext cx="1504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25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03856" y="4624356"/>
            <a:ext cx="18542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5">
                <a:solidFill>
                  <a:srgbClr val="777777"/>
                </a:solidFill>
                <a:latin typeface="Times New Roman"/>
                <a:cs typeface="Times New Roman"/>
              </a:rPr>
              <a:t>sh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92293" y="4811352"/>
            <a:ext cx="2165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00">
                <a:solidFill>
                  <a:srgbClr val="626262"/>
                </a:solidFill>
                <a:latin typeface="Arial"/>
                <a:cs typeface="Arial"/>
              </a:rPr>
              <a:t>.M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97323" y="4980749"/>
            <a:ext cx="1492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70">
                <a:solidFill>
                  <a:srgbClr val="777777"/>
                </a:solidFill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97554" y="5107465"/>
            <a:ext cx="1974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95948" y="5234183"/>
            <a:ext cx="1930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sh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90221" y="5416339"/>
            <a:ext cx="192405" cy="72580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4604" marR="5080" indent="4445">
              <a:lnSpc>
                <a:spcPts val="1000"/>
              </a:lnSpc>
              <a:spcBef>
                <a:spcPts val="204"/>
              </a:spcBef>
            </a:pPr>
            <a:r>
              <a:rPr dirty="0" sz="900" spc="114">
                <a:solidFill>
                  <a:srgbClr val="777777"/>
                </a:solidFill>
                <a:latin typeface="Times New Roman"/>
                <a:cs typeface="Times New Roman"/>
              </a:rPr>
              <a:t>C</a:t>
            </a:r>
            <a:r>
              <a:rPr dirty="0" sz="900" spc="20">
                <a:solidFill>
                  <a:srgbClr val="4F4F4F"/>
                </a:solidFill>
                <a:latin typeface="Times New Roman"/>
                <a:cs typeface="Times New Roman"/>
              </a:rPr>
              <a:t>h  </a:t>
            </a:r>
            <a:r>
              <a:rPr dirty="0" sz="900" spc="340">
                <a:solidFill>
                  <a:srgbClr val="777777"/>
                </a:solidFill>
                <a:latin typeface="Times New Roman"/>
                <a:cs typeface="Times New Roman"/>
              </a:rPr>
              <a:t>A  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(</a:t>
            </a:r>
            <a:r>
              <a:rPr dirty="0" sz="900" spc="280">
                <a:solidFill>
                  <a:srgbClr val="777777"/>
                </a:solidFill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  <a:p>
            <a:pPr marL="12700" marR="13970" indent="8890">
              <a:lnSpc>
                <a:spcPts val="1000"/>
              </a:lnSpc>
              <a:spcBef>
                <a:spcPts val="430"/>
              </a:spcBef>
            </a:pPr>
            <a:r>
              <a:rPr dirty="0" sz="900" spc="114">
                <a:solidFill>
                  <a:srgbClr val="626262"/>
                </a:solidFill>
                <a:latin typeface="Times New Roman"/>
                <a:cs typeface="Times New Roman"/>
              </a:rPr>
              <a:t>Pr  </a:t>
            </a: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gr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84841" y="6105364"/>
            <a:ext cx="21462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60">
                <a:solidFill>
                  <a:srgbClr val="777777"/>
                </a:solidFill>
                <a:latin typeface="Times New Roman"/>
                <a:cs typeface="Times New Roman"/>
              </a:rPr>
              <a:t>AI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88958" y="6232081"/>
            <a:ext cx="23495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45">
                <a:solidFill>
                  <a:srgbClr val="777777"/>
                </a:solidFill>
                <a:latin typeface="Times New Roman"/>
                <a:cs typeface="Times New Roman"/>
              </a:rPr>
              <a:t>(vv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81741" y="6358799"/>
            <a:ext cx="2482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20">
                <a:solidFill>
                  <a:srgbClr val="777777"/>
                </a:solidFill>
                <a:latin typeface="Times New Roman"/>
                <a:cs typeface="Times New Roman"/>
              </a:rPr>
              <a:t>Gu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84606" y="6485516"/>
            <a:ext cx="1663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626262"/>
                </a:solidFill>
                <a:latin typeface="Times New Roman"/>
                <a:cs typeface="Times New Roman"/>
              </a:rPr>
              <a:t>th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69028" y="6620153"/>
            <a:ext cx="2165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As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75439" y="6738949"/>
            <a:ext cx="24765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0">
                <a:solidFill>
                  <a:srgbClr val="626262"/>
                </a:solidFill>
                <a:latin typeface="Times New Roman"/>
                <a:cs typeface="Times New Roman"/>
              </a:rPr>
              <a:t>J</a:t>
            </a:r>
            <a:r>
              <a:rPr dirty="0" sz="900" spc="70">
                <a:solidFill>
                  <a:srgbClr val="626262"/>
                </a:solidFill>
                <a:latin typeface="Times New Roman"/>
                <a:cs typeface="Times New Roman"/>
              </a:rPr>
              <a:t>u</a:t>
            </a:r>
            <a:r>
              <a:rPr dirty="0" sz="900" spc="250">
                <a:solidFill>
                  <a:srgbClr val="777777"/>
                </a:solidFill>
                <a:latin typeface="Times New Roman"/>
                <a:cs typeface="Times New Roman"/>
              </a:rPr>
              <a:t>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38345" y="6921107"/>
            <a:ext cx="221615" cy="417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 indent="37465">
              <a:lnSpc>
                <a:spcPts val="1000"/>
              </a:lnSpc>
              <a:spcBef>
                <a:spcPts val="204"/>
              </a:spcBef>
            </a:pPr>
            <a:r>
              <a:rPr dirty="0" sz="900" spc="165">
                <a:solidFill>
                  <a:srgbClr val="777777"/>
                </a:solidFill>
                <a:latin typeface="Times New Roman"/>
                <a:cs typeface="Times New Roman"/>
              </a:rPr>
              <a:t>Pr  </a:t>
            </a:r>
            <a:r>
              <a:rPr dirty="0" sz="900" spc="105">
                <a:solidFill>
                  <a:srgbClr val="777777"/>
                </a:solidFill>
                <a:latin typeface="Times New Roman"/>
                <a:cs typeface="Times New Roman"/>
              </a:rPr>
              <a:t>d </a:t>
            </a:r>
            <a:r>
              <a:rPr dirty="0" sz="900" spc="90">
                <a:solidFill>
                  <a:srgbClr val="777777"/>
                </a:solidFill>
                <a:latin typeface="Times New Roman"/>
                <a:cs typeface="Times New Roman"/>
              </a:rPr>
              <a:t>e  </a:t>
            </a:r>
            <a:r>
              <a:rPr dirty="0" sz="900" spc="5">
                <a:solidFill>
                  <a:srgbClr val="777777"/>
                </a:solidFill>
                <a:latin typeface="Times New Roman"/>
                <a:cs typeface="Times New Roman"/>
              </a:rPr>
              <a:t>to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76700" y="7309178"/>
            <a:ext cx="2298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0">
                <a:solidFill>
                  <a:srgbClr val="777777"/>
                </a:solidFill>
                <a:latin typeface="Times New Roman"/>
                <a:cs typeface="Times New Roman"/>
              </a:rPr>
              <a:t>tee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67990" y="7435895"/>
            <a:ext cx="2165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77777"/>
                </a:solidFill>
                <a:latin typeface="Times New Roman"/>
                <a:cs typeface="Times New Roman"/>
              </a:rPr>
              <a:t>Ba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67775" y="7568992"/>
            <a:ext cx="2203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90">
                <a:solidFill>
                  <a:srgbClr val="777777"/>
                </a:solidFill>
                <a:latin typeface="Times New Roman"/>
                <a:cs typeface="Times New Roman"/>
              </a:rPr>
              <a:t>Lo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45986" y="7689329"/>
            <a:ext cx="2101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75">
                <a:solidFill>
                  <a:srgbClr val="777777"/>
                </a:solidFill>
                <a:latin typeface="Times New Roman"/>
                <a:cs typeface="Times New Roman"/>
              </a:rPr>
              <a:t>.AJ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53214" y="7808127"/>
            <a:ext cx="2413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0">
                <a:solidFill>
                  <a:srgbClr val="777777"/>
                </a:solidFill>
                <a:latin typeface="Times New Roman"/>
                <a:cs typeface="Times New Roman"/>
              </a:rPr>
              <a:t>Ap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60199" y="7998203"/>
            <a:ext cx="23367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40">
                <a:solidFill>
                  <a:srgbClr val="626262"/>
                </a:solidFill>
                <a:latin typeface="Times New Roman"/>
                <a:cs typeface="Times New Roman"/>
              </a:rPr>
              <a:t>Pre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50114" y="8131299"/>
            <a:ext cx="234315" cy="6559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700" marR="5080" indent="6985">
              <a:lnSpc>
                <a:spcPct val="91200"/>
              </a:lnSpc>
              <a:spcBef>
                <a:spcPts val="190"/>
              </a:spcBef>
            </a:pPr>
            <a:r>
              <a:rPr dirty="0" sz="850" spc="125" b="1">
                <a:solidFill>
                  <a:srgbClr val="626262"/>
                </a:solidFill>
                <a:latin typeface="Times New Roman"/>
                <a:cs typeface="Times New Roman"/>
              </a:rPr>
              <a:t>ass  </a:t>
            </a:r>
            <a:r>
              <a:rPr dirty="0" sz="900" spc="150">
                <a:solidFill>
                  <a:srgbClr val="777777"/>
                </a:solidFill>
                <a:latin typeface="Times New Roman"/>
                <a:cs typeface="Times New Roman"/>
              </a:rPr>
              <a:t>tiv  </a:t>
            </a:r>
            <a:r>
              <a:rPr dirty="0" sz="900" spc="250">
                <a:solidFill>
                  <a:srgbClr val="626262"/>
                </a:solidFill>
                <a:latin typeface="Times New Roman"/>
                <a:cs typeface="Times New Roman"/>
              </a:rPr>
              <a:t>Ba  </a:t>
            </a:r>
            <a:r>
              <a:rPr dirty="0" sz="900" spc="170">
                <a:solidFill>
                  <a:srgbClr val="777777"/>
                </a:solidFill>
                <a:latin typeface="Times New Roman"/>
                <a:cs typeface="Times New Roman"/>
              </a:rPr>
              <a:t>oft  </a:t>
            </a:r>
            <a:r>
              <a:rPr dirty="0" sz="900" spc="240">
                <a:solidFill>
                  <a:srgbClr val="777777"/>
                </a:solidFill>
                <a:latin typeface="Times New Roman"/>
                <a:cs typeface="Times New Roman"/>
              </a:rPr>
              <a:t>No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51418" y="8820324"/>
            <a:ext cx="2349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14" b="1">
                <a:solidFill>
                  <a:srgbClr val="626262"/>
                </a:solidFill>
                <a:latin typeface="Times New Roman"/>
                <a:cs typeface="Times New Roman"/>
              </a:rPr>
              <a:t>Pre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54584" y="8940661"/>
            <a:ext cx="2425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626262"/>
                </a:solidFill>
                <a:latin typeface="Times New Roman"/>
                <a:cs typeface="Times New Roman"/>
              </a:rPr>
              <a:t>pre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75054" y="9436090"/>
            <a:ext cx="30607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350" b="1">
                <a:solidFill>
                  <a:srgbClr val="4F4F4F"/>
                </a:solidFill>
                <a:latin typeface="Times New Roman"/>
                <a:cs typeface="Times New Roman"/>
              </a:rPr>
              <a:t>2</a:t>
            </a:r>
            <a:r>
              <a:rPr dirty="0" sz="1300" spc="235" b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1300" spc="195" b="1">
                <a:solidFill>
                  <a:srgbClr val="777777"/>
                </a:solidFill>
                <a:latin typeface="Times New Roman"/>
                <a:cs typeface="Times New Roman"/>
              </a:rPr>
              <a:t>l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39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399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66577" y="855340"/>
            <a:ext cx="5606415" cy="0"/>
          </a:xfrm>
          <a:custGeom>
            <a:avLst/>
            <a:gdLst/>
            <a:ahLst/>
            <a:cxnLst/>
            <a:rect l="l" t="t" r="r" b="b"/>
            <a:pathLst>
              <a:path w="5606415" h="0">
                <a:moveTo>
                  <a:pt x="0" y="0"/>
                </a:moveTo>
                <a:lnTo>
                  <a:pt x="560582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3083" y="9440429"/>
            <a:ext cx="5479415" cy="0"/>
          </a:xfrm>
          <a:custGeom>
            <a:avLst/>
            <a:gdLst/>
            <a:ahLst/>
            <a:cxnLst/>
            <a:rect l="l" t="t" r="r" b="b"/>
            <a:pathLst>
              <a:path w="5479415" h="0">
                <a:moveTo>
                  <a:pt x="0" y="0"/>
                </a:moveTo>
                <a:lnTo>
                  <a:pt x="5479316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96269" y="575786"/>
            <a:ext cx="27660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5">
                <a:solidFill>
                  <a:srgbClr val="7C7C7C"/>
                </a:solidFill>
                <a:latin typeface="Times New Roman"/>
                <a:cs typeface="Times New Roman"/>
              </a:rPr>
              <a:t>CENTER</a:t>
            </a:r>
            <a:r>
              <a:rPr dirty="0" sz="850" spc="18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6B6B6B"/>
                </a:solidFill>
                <a:latin typeface="Times New Roman"/>
                <a:cs typeface="Times New Roman"/>
              </a:rPr>
              <a:t>FOR.</a:t>
            </a:r>
            <a:r>
              <a:rPr dirty="0" sz="850" spc="-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6B6B6B"/>
                </a:solidFill>
                <a:latin typeface="Times New Roman"/>
                <a:cs typeface="Times New Roman"/>
              </a:rPr>
              <a:t>STUDIES</a:t>
            </a:r>
            <a:r>
              <a:rPr dirty="0" sz="850" spc="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6B6B6B"/>
                </a:solidFill>
                <a:latin typeface="Times New Roman"/>
                <a:cs typeface="Times New Roman"/>
              </a:rPr>
              <a:t>IN</a:t>
            </a:r>
            <a:r>
              <a:rPr dirty="0" sz="850" spc="204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6B6B6B"/>
                </a:solidFill>
                <a:latin typeface="Times New Roman"/>
                <a:cs typeface="Times New Roman"/>
              </a:rPr>
              <a:t>DEMOGR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8147" y="1385149"/>
            <a:ext cx="3249930" cy="9791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545">
              <a:lnSpc>
                <a:spcPts val="1040"/>
              </a:lnSpc>
              <a:spcBef>
                <a:spcPts val="105"/>
              </a:spcBef>
            </a:pP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1natory</a:t>
            </a:r>
            <a:r>
              <a:rPr dirty="0" sz="900" spc="-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faccor</a:t>
            </a:r>
            <a:r>
              <a:rPr dirty="0" sz="900" spc="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C7C7C"/>
                </a:solidFill>
                <a:latin typeface="Times New Roman"/>
                <a:cs typeface="Times New Roman"/>
              </a:rPr>
              <a:t>analysis"'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(with</a:t>
            </a:r>
            <a:r>
              <a:rPr dirty="0" sz="900" spc="-1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360">
                <a:solidFill>
                  <a:srgbClr val="7C7C7C"/>
                </a:solidFill>
                <a:latin typeface="Times New Roman"/>
                <a:cs typeface="Times New Roman"/>
              </a:rPr>
              <a:t>Q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.D</a:t>
            </a:r>
            <a:r>
              <a:rPr dirty="0" sz="900" spc="225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dirty="0" sz="900" spc="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6B6B6B"/>
                </a:solidFill>
                <a:latin typeface="Times New Roman"/>
                <a:cs typeface="Times New Roman"/>
              </a:rPr>
              <a:t>Tran,</a:t>
            </a:r>
            <a:endParaRPr sz="900">
              <a:latin typeface="Times New Roman"/>
              <a:cs typeface="Times New Roman"/>
            </a:endParaRPr>
          </a:p>
          <a:p>
            <a:pPr marL="48260" marR="5080" indent="5080">
              <a:lnSpc>
                <a:spcPts val="1000"/>
              </a:lnSpc>
              <a:spcBef>
                <a:spcPts val="55"/>
              </a:spcBef>
            </a:pP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M.J.</a:t>
            </a:r>
            <a:r>
              <a:rPr dirty="0" sz="900" spc="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85">
                <a:solidFill>
                  <a:srgbClr val="7C7C7C"/>
                </a:solidFill>
                <a:latin typeface="Times New Roman"/>
                <a:cs typeface="Times New Roman"/>
              </a:rPr>
              <a:t>Lohr</a:t>
            </a:r>
            <a:r>
              <a:rPr dirty="0" sz="900" spc="8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C7C7C"/>
                </a:solidFill>
                <a:latin typeface="Times New Roman"/>
                <a:cs typeface="Times New Roman"/>
              </a:rPr>
              <a:t>and</a:t>
            </a:r>
            <a:r>
              <a:rPr dirty="0" sz="900" spc="-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r>
              <a:rPr dirty="0" sz="900" spc="270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r>
              <a:rPr dirty="0" sz="900" spc="114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G</a:t>
            </a:r>
            <a:r>
              <a:rPr dirty="0" sz="900" spc="110">
                <a:solidFill>
                  <a:srgbClr val="565656"/>
                </a:solidFill>
                <a:latin typeface="Times New Roman"/>
                <a:cs typeface="Times New Roman"/>
              </a:rPr>
              <a:t>il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c</a:t>
            </a:r>
            <a:r>
              <a:rPr dirty="0" sz="900" spc="110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r</a:t>
            </a:r>
            <a:r>
              <a:rPr dirty="0" sz="900" spc="2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ist:)at:the</a:t>
            </a:r>
            <a:r>
              <a:rPr dirty="0" sz="90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A</a:t>
            </a:r>
            <a:r>
              <a:rPr dirty="0" sz="900" spc="220">
                <a:solidFill>
                  <a:srgbClr val="AAAAA8"/>
                </a:solidFill>
                <a:latin typeface="Times New Roman"/>
                <a:cs typeface="Times New Roman"/>
              </a:rPr>
              <a:t>.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medcao 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Sociological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C7C7C"/>
                </a:solidFill>
                <a:latin typeface="Times New Roman"/>
                <a:cs typeface="Times New Roman"/>
              </a:rPr>
              <a:t>Sodecy</a:t>
            </a:r>
            <a:r>
              <a:rPr dirty="0" sz="900" spc="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meetings,</a:t>
            </a:r>
            <a:r>
              <a:rPr dirty="0" sz="900" spc="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August:</a:t>
            </a:r>
            <a:r>
              <a:rPr dirty="0" sz="900" spc="-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565656"/>
                </a:solidFill>
                <a:latin typeface="Times New Roman"/>
                <a:cs typeface="Times New Roman"/>
              </a:rPr>
              <a:t>1</a:t>
            </a:r>
            <a:r>
              <a:rPr dirty="0" sz="900" spc="245">
                <a:solidFill>
                  <a:srgbClr val="7C7C7C"/>
                </a:solidFill>
                <a:latin typeface="Times New Roman"/>
                <a:cs typeface="Times New Roman"/>
              </a:rPr>
              <a:t>99</a:t>
            </a:r>
            <a:r>
              <a:rPr dirty="0" sz="900" spc="-7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1</a:t>
            </a:r>
            <a:r>
              <a:rPr dirty="0" sz="900" spc="-1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7C7C7C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48260" marR="236854" indent="-36195">
              <a:lnSpc>
                <a:spcPct val="94300"/>
              </a:lnSpc>
              <a:spcBef>
                <a:spcPts val="334"/>
              </a:spcBef>
            </a:pPr>
            <a:r>
              <a:rPr dirty="0" sz="900" spc="130">
                <a:solidFill>
                  <a:srgbClr val="6B6B6B"/>
                </a:solidFill>
                <a:latin typeface="Times New Roman"/>
                <a:cs typeface="Times New Roman"/>
              </a:rPr>
              <a:t>Pr </a:t>
            </a:r>
            <a:r>
              <a:rPr dirty="0" sz="900" spc="145">
                <a:solidFill>
                  <a:srgbClr val="6B6B6B"/>
                </a:solidFill>
                <a:latin typeface="Times New Roman"/>
                <a:cs typeface="Times New Roman"/>
              </a:rPr>
              <a:t>esen</a:t>
            </a:r>
            <a:r>
              <a:rPr dirty="0" sz="900" spc="145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sz="900" spc="145">
                <a:solidFill>
                  <a:srgbClr val="7C7C7C"/>
                </a:solidFill>
                <a:latin typeface="Times New Roman"/>
                <a:cs typeface="Times New Roman"/>
              </a:rPr>
              <a:t>ced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"Predicting </a:t>
            </a:r>
            <a:r>
              <a:rPr dirty="0" sz="900" spc="290">
                <a:solidFill>
                  <a:srgbClr val="7C7C7C"/>
                </a:solidFill>
                <a:latin typeface="Times New Roman"/>
                <a:cs typeface="Times New Roman"/>
              </a:rPr>
              <a:t>condom </a:t>
            </a: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use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in </a:t>
            </a:r>
            <a:r>
              <a:rPr dirty="0" sz="900" spc="254">
                <a:solidFill>
                  <a:srgbClr val="7C7C7C"/>
                </a:solidFill>
                <a:latin typeface="Times New Roman"/>
                <a:cs typeface="Times New Roman"/>
              </a:rPr>
              <a:t>an  </a:t>
            </a:r>
            <a:r>
              <a:rPr dirty="0" sz="900" spc="345">
                <a:solidFill>
                  <a:srgbClr val="7C7C7C"/>
                </a:solidFill>
                <a:latin typeface="Times New Roman"/>
                <a:cs typeface="Times New Roman"/>
              </a:rPr>
              <a:t>STD </a:t>
            </a:r>
            <a:r>
              <a:rPr dirty="0" sz="900" spc="140">
                <a:solidFill>
                  <a:srgbClr val="7C7C7C"/>
                </a:solidFill>
                <a:latin typeface="Times New Roman"/>
                <a:cs typeface="Times New Roman"/>
              </a:rPr>
              <a:t>clinicp 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op</a:t>
            </a:r>
            <a:r>
              <a:rPr dirty="0" sz="900" spc="195">
                <a:solidFill>
                  <a:srgbClr val="565656"/>
                </a:solidFill>
                <a:latin typeface="Times New Roman"/>
                <a:cs typeface="Times New Roman"/>
              </a:rPr>
              <a:t>ulatio </a:t>
            </a:r>
            <a:r>
              <a:rPr dirty="0" sz="900" spc="24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900" spc="240">
                <a:solidFill>
                  <a:srgbClr val="7C7C7C"/>
                </a:solidFill>
                <a:latin typeface="Times New Roman"/>
                <a:cs typeface="Times New Roman"/>
              </a:rPr>
              <a:t>" 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("-".it:h </a:t>
            </a:r>
            <a:r>
              <a:rPr dirty="0" sz="900" spc="25">
                <a:solidFill>
                  <a:srgbClr val="7C7C7C"/>
                </a:solidFill>
                <a:latin typeface="Times New Roman"/>
                <a:cs typeface="Times New Roman"/>
              </a:rPr>
              <a:t>S. </a:t>
            </a:r>
            <a:r>
              <a:rPr dirty="0" sz="900" spc="50">
                <a:solidFill>
                  <a:srgbClr val="6B6B6B"/>
                </a:solidFill>
                <a:latin typeface="Times New Roman"/>
                <a:cs typeface="Times New Roman"/>
              </a:rPr>
              <a:t>B 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ak 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er </a:t>
            </a:r>
            <a:r>
              <a:rPr dirty="0" sz="900" spc="15">
                <a:solidFill>
                  <a:srgbClr val="979595"/>
                </a:solidFill>
                <a:latin typeface="Times New Roman"/>
                <a:cs typeface="Times New Roman"/>
              </a:rPr>
              <a:t>, </a:t>
            </a:r>
            <a:r>
              <a:rPr dirty="0" sz="900" spc="30">
                <a:solidFill>
                  <a:srgbClr val="7C7C7C"/>
                </a:solidFill>
                <a:latin typeface="Times New Roman"/>
                <a:cs typeface="Times New Roman"/>
              </a:rPr>
              <a:t>D. 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Morrison)</a:t>
            </a:r>
            <a:r>
              <a:rPr dirty="0" sz="900" spc="1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at</a:t>
            </a:r>
            <a:r>
              <a:rPr dirty="0" sz="900" spc="12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the</a:t>
            </a:r>
            <a:r>
              <a:rPr dirty="0" sz="900" spc="12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6B6B6B"/>
                </a:solidFill>
                <a:latin typeface="Times New Roman"/>
                <a:cs typeface="Times New Roman"/>
              </a:rPr>
              <a:t>Amcdcan</a:t>
            </a:r>
            <a:r>
              <a:rPr dirty="0" sz="9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C7C7C"/>
                </a:solidFill>
                <a:latin typeface="Times New Roman"/>
                <a:cs typeface="Times New Roman"/>
              </a:rPr>
              <a:t>P</a:t>
            </a: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C7C7C"/>
                </a:solidFill>
                <a:latin typeface="Times New Roman"/>
                <a:cs typeface="Times New Roman"/>
              </a:rPr>
              <a:t>sycho</a:t>
            </a:r>
            <a:r>
              <a:rPr dirty="0" sz="900" spc="145">
                <a:solidFill>
                  <a:srgbClr val="565656"/>
                </a:solidFill>
                <a:latin typeface="Times New Roman"/>
                <a:cs typeface="Times New Roman"/>
              </a:rPr>
              <a:t>lo</a:t>
            </a:r>
            <a:r>
              <a:rPr dirty="0" sz="900" spc="145">
                <a:solidFill>
                  <a:srgbClr val="7C7C7C"/>
                </a:solidFill>
                <a:latin typeface="Times New Roman"/>
                <a:cs typeface="Times New Roman"/>
              </a:rPr>
              <a:t>g</a:t>
            </a:r>
            <a:r>
              <a:rPr dirty="0" sz="900" spc="26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cal 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Association </a:t>
            </a:r>
            <a:r>
              <a:rPr dirty="0" sz="900" spc="210">
                <a:solidFill>
                  <a:srgbClr val="7C7C7C"/>
                </a:solidFill>
                <a:latin typeface="Times New Roman"/>
                <a:cs typeface="Times New Roman"/>
              </a:rPr>
              <a:t>meetings,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August </a:t>
            </a:r>
            <a:r>
              <a:rPr dirty="0" sz="900" spc="165">
                <a:solidFill>
                  <a:srgbClr val="7C7C7C"/>
                </a:solidFill>
                <a:latin typeface="Times New Roman"/>
                <a:cs typeface="Times New Roman"/>
              </a:rPr>
              <a:t>199</a:t>
            </a:r>
            <a:r>
              <a:rPr dirty="0" sz="900" spc="-4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C7C7C"/>
                </a:solidFill>
                <a:latin typeface="Times New Roman"/>
                <a:cs typeface="Times New Roman"/>
              </a:rPr>
              <a:t>1</a:t>
            </a:r>
            <a:r>
              <a:rPr dirty="0" sz="900" spc="229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5296" y="2349607"/>
            <a:ext cx="18065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295">
                <a:solidFill>
                  <a:srgbClr val="7C7C7C"/>
                </a:solidFill>
                <a:latin typeface="Times New Roman"/>
                <a:cs typeface="Times New Roman"/>
              </a:rPr>
              <a:t>"AIDS</a:t>
            </a:r>
            <a:r>
              <a:rPr dirty="0" sz="900" spc="-1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7C7C7C"/>
                </a:solidFill>
                <a:latin typeface="Arial"/>
                <a:cs typeface="Arial"/>
              </a:rPr>
              <a:t>an.cl </a:t>
            </a:r>
            <a:r>
              <a:rPr dirty="0" sz="900" spc="-55">
                <a:solidFill>
                  <a:srgbClr val="7C7C7C"/>
                </a:solidFill>
                <a:latin typeface="Times New Roman"/>
                <a:cs typeface="Times New Roman"/>
              </a:rPr>
              <a:t>STD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0899" y="2375126"/>
            <a:ext cx="9328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70">
                <a:solidFill>
                  <a:srgbClr val="6B6B6B"/>
                </a:solidFill>
                <a:latin typeface="Times New Roman"/>
                <a:cs typeface="Times New Roman"/>
              </a:rPr>
              <a:t>risk</a:t>
            </a:r>
            <a:r>
              <a:rPr dirty="0" sz="900" spc="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behavior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3118" y="2501843"/>
            <a:ext cx="2806065" cy="2984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2225" marR="5080" indent="-10160">
              <a:lnSpc>
                <a:spcPts val="1060"/>
              </a:lnSpc>
              <a:spcBef>
                <a:spcPts val="155"/>
              </a:spcBef>
            </a:pPr>
            <a:r>
              <a:rPr dirty="0" sz="900" spc="85">
                <a:solidFill>
                  <a:srgbClr val="6B6B6B"/>
                </a:solidFill>
                <a:latin typeface="Times New Roman"/>
                <a:cs typeface="Times New Roman"/>
              </a:rPr>
              <a:t>aroo,.,_g </a:t>
            </a: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juvcniJc </a:t>
            </a:r>
            <a:r>
              <a:rPr dirty="0" sz="850" spc="120">
                <a:solidFill>
                  <a:srgbClr val="6B6B6B"/>
                </a:solidFill>
                <a:latin typeface="Times New Roman"/>
                <a:cs typeface="Times New Roman"/>
              </a:rPr>
              <a:t>jail </a:t>
            </a: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clinic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clients"</a:t>
            </a:r>
            <a:r>
              <a:rPr dirty="0" sz="900" spc="-8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6B6B6B"/>
                </a:solidFill>
                <a:latin typeface="Times New Roman"/>
                <a:cs typeface="Times New Roman"/>
              </a:rPr>
              <a:t>(VV1th  </a:t>
            </a:r>
            <a:r>
              <a:rPr dirty="0" sz="900" spc="65">
                <a:solidFill>
                  <a:srgbClr val="565656"/>
                </a:solidFill>
                <a:latin typeface="Times New Roman"/>
                <a:cs typeface="Times New Roman"/>
              </a:rPr>
              <a:t>D 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.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Moxrison,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C.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Lowery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and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S.</a:t>
            </a:r>
            <a:r>
              <a:rPr dirty="0" sz="900" spc="3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Baker)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1025" y="2763198"/>
            <a:ext cx="3256279" cy="11537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3495" marR="227329" indent="-11430">
              <a:lnSpc>
                <a:spcPts val="1000"/>
              </a:lnSpc>
              <a:spcBef>
                <a:spcPts val="204"/>
              </a:spcBef>
            </a:pPr>
            <a:r>
              <a:rPr dirty="0" sz="900" spc="170">
                <a:solidFill>
                  <a:srgbClr val="6B6B6B"/>
                </a:solidFill>
                <a:latin typeface="Times New Roman"/>
                <a:cs typeface="Times New Roman"/>
              </a:rPr>
              <a:t>at </a:t>
            </a: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the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AmericanP </a:t>
            </a:r>
            <a:r>
              <a:rPr dirty="0" sz="900" spc="105">
                <a:solidFill>
                  <a:srgbClr val="7C7C7C"/>
                </a:solidFill>
                <a:latin typeface="Times New Roman"/>
                <a:cs typeface="Times New Roman"/>
              </a:rPr>
              <a:t>syc</a:t>
            </a:r>
            <a:r>
              <a:rPr dirty="0" sz="900" spc="105">
                <a:solidFill>
                  <a:srgbClr val="565656"/>
                </a:solidFill>
                <a:latin typeface="Times New Roman"/>
                <a:cs typeface="Times New Roman"/>
              </a:rPr>
              <a:t>h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o</a:t>
            </a:r>
            <a:r>
              <a:rPr dirty="0" sz="900" spc="190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ogical</a:t>
            </a:r>
            <a:r>
              <a:rPr dirty="0" sz="900" spc="-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Association 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n,eetings,Augu.st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B6B6B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19685" marR="5080" indent="-5080">
              <a:lnSpc>
                <a:spcPct val="93800"/>
              </a:lnSpc>
              <a:spcBef>
                <a:spcPts val="335"/>
              </a:spcBef>
            </a:pP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315">
                <a:solidFill>
                  <a:srgbClr val="7C7C7C"/>
                </a:solidFill>
                <a:latin typeface="Times New Roman"/>
                <a:cs typeface="Times New Roman"/>
              </a:rPr>
              <a:t>"Drug </a:t>
            </a:r>
            <a:r>
              <a:rPr dirty="0" sz="900" spc="20">
                <a:solidFill>
                  <a:srgbClr val="6B6B6B"/>
                </a:solidFill>
                <a:latin typeface="Times New Roman"/>
                <a:cs typeface="Times New Roman"/>
              </a:rPr>
              <a:t>use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a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1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"&gt;.d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sexual </a:t>
            </a:r>
            <a:r>
              <a:rPr dirty="0" sz="900" spc="170">
                <a:solidFill>
                  <a:srgbClr val="6B6B6B"/>
                </a:solidFill>
                <a:latin typeface="Times New Roman"/>
                <a:cs typeface="Times New Roman"/>
              </a:rPr>
              <a:t>lisk 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taking </a:t>
            </a: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00" spc="165">
                <a:solidFill>
                  <a:srgbClr val="6B6B6B"/>
                </a:solidFill>
                <a:latin typeface="Times New Roman"/>
                <a:cs typeface="Times New Roman"/>
              </a:rPr>
              <a:t>in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a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sample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900" spc="265">
                <a:solidFill>
                  <a:srgbClr val="6B6B6B"/>
                </a:solidFill>
                <a:latin typeface="Times New Roman"/>
                <a:cs typeface="Times New Roman"/>
              </a:rPr>
              <a:t>high </a:t>
            </a:r>
            <a:r>
              <a:rPr dirty="0" sz="900" spc="170">
                <a:solidFill>
                  <a:srgbClr val="6B6B6B"/>
                </a:solidFill>
                <a:latin typeface="Times New Roman"/>
                <a:cs typeface="Times New Roman"/>
              </a:rPr>
              <a:t>risk 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adolescent </a:t>
            </a:r>
            <a:r>
              <a:rPr dirty="0" sz="900" spc="305">
                <a:solidFill>
                  <a:srgbClr val="7C7C7C"/>
                </a:solidFill>
                <a:latin typeface="Times New Roman"/>
                <a:cs typeface="Times New Roman"/>
              </a:rPr>
              <a:t>women" 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(with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S. 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Butler,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M.J. </a:t>
            </a:r>
            <a:r>
              <a:rPr dirty="0" sz="900" spc="280">
                <a:solidFill>
                  <a:srgbClr val="7C7C7C"/>
                </a:solidFill>
                <a:latin typeface="Times New Roman"/>
                <a:cs typeface="Times New Roman"/>
              </a:rPr>
              <a:t>Lob</a:t>
            </a:r>
            <a:r>
              <a:rPr dirty="0" sz="900" spc="280">
                <a:solidFill>
                  <a:srgbClr val="565656"/>
                </a:solidFill>
                <a:latin typeface="Times New Roman"/>
                <a:cs typeface="Times New Roman"/>
              </a:rPr>
              <a:t>x </a:t>
            </a:r>
            <a:r>
              <a:rPr dirty="0" sz="900" spc="260">
                <a:solidFill>
                  <a:srgbClr val="7C7C7C"/>
                </a:solidFill>
                <a:latin typeface="Times New Roman"/>
                <a:cs typeface="Times New Roman"/>
              </a:rPr>
              <a:t>and </a:t>
            </a:r>
            <a:r>
              <a:rPr dirty="0" sz="900" spc="235">
                <a:solidFill>
                  <a:srgbClr val="7C7C7C"/>
                </a:solidFill>
                <a:latin typeface="Times New Roman"/>
                <a:cs typeface="Times New Roman"/>
              </a:rPr>
              <a:t>L</a:t>
            </a:r>
            <a:r>
              <a:rPr dirty="0" sz="900" spc="235">
                <a:solidFill>
                  <a:srgbClr val="565656"/>
                </a:solidFill>
                <a:latin typeface="Times New Roman"/>
                <a:cs typeface="Times New Roman"/>
              </a:rPr>
              <a:t>. </a:t>
            </a:r>
            <a:r>
              <a:rPr dirty="0" sz="900" spc="90">
                <a:solidFill>
                  <a:srgbClr val="6B6B6B"/>
                </a:solidFill>
                <a:latin typeface="Times New Roman"/>
                <a:cs typeface="Times New Roman"/>
              </a:rPr>
              <a:t>Gilcru--ist)  at 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the </a:t>
            </a:r>
            <a:r>
              <a:rPr dirty="0" sz="900" spc="190">
                <a:solidFill>
                  <a:srgbClr val="6B6B6B"/>
                </a:solidFill>
                <a:latin typeface="Times New Roman"/>
                <a:cs typeface="Times New Roman"/>
              </a:rPr>
              <a:t>Society </a:t>
            </a:r>
            <a:r>
              <a:rPr dirty="0" sz="900" spc="180">
                <a:solidFill>
                  <a:srgbClr val="6B6B6B"/>
                </a:solidFill>
                <a:latin typeface="Times New Roman"/>
                <a:cs typeface="Times New Roman"/>
              </a:rPr>
              <a:t>for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in 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C</a:t>
            </a:r>
            <a:r>
              <a:rPr dirty="0" sz="900" spc="204">
                <a:solidFill>
                  <a:srgbClr val="565656"/>
                </a:solidFill>
                <a:latin typeface="Times New Roman"/>
                <a:cs typeface="Times New Roman"/>
              </a:rPr>
              <a:t>hild </a:t>
            </a:r>
            <a:r>
              <a:rPr dirty="0" sz="900" spc="-45">
                <a:solidFill>
                  <a:srgbClr val="6B6B6B"/>
                </a:solidFill>
                <a:latin typeface="Times New Roman"/>
                <a:cs typeface="Times New Roman"/>
              </a:rPr>
              <a:t>D&lt;-..-vel </a:t>
            </a:r>
            <a:r>
              <a:rPr dirty="0" sz="900" spc="-15">
                <a:solidFill>
                  <a:srgbClr val="6B6B6B"/>
                </a:solidFill>
                <a:latin typeface="Times New Roman"/>
                <a:cs typeface="Times New Roman"/>
              </a:rPr>
              <a:t>op </a:t>
            </a:r>
            <a:r>
              <a:rPr dirty="0" sz="900" spc="-10">
                <a:solidFill>
                  <a:srgbClr val="979595"/>
                </a:solidFill>
                <a:latin typeface="Times New Roman"/>
                <a:cs typeface="Times New Roman"/>
              </a:rPr>
              <a:t>­  </a:t>
            </a:r>
            <a:r>
              <a:rPr dirty="0" sz="900" spc="-20">
                <a:solidFill>
                  <a:srgbClr val="565656"/>
                </a:solidFill>
                <a:latin typeface="Times New Roman"/>
                <a:cs typeface="Times New Roman"/>
              </a:rPr>
              <a:t>m </a:t>
            </a:r>
            <a:r>
              <a:rPr dirty="0" sz="900" spc="-15">
                <a:solidFill>
                  <a:srgbClr val="7C7C7C"/>
                </a:solidFill>
                <a:latin typeface="Times New Roman"/>
                <a:cs typeface="Times New Roman"/>
              </a:rPr>
              <a:t>e n </a:t>
            </a:r>
            <a:r>
              <a:rPr dirty="0" sz="900" spc="-10">
                <a:solidFill>
                  <a:srgbClr val="7C7C7C"/>
                </a:solidFill>
                <a:latin typeface="Times New Roman"/>
                <a:cs typeface="Times New Roman"/>
              </a:rPr>
              <a:t>t,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Apru</a:t>
            </a:r>
            <a:r>
              <a:rPr dirty="0" sz="900" spc="13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6B6B6B"/>
                </a:solidFill>
                <a:latin typeface="Times New Roman"/>
                <a:cs typeface="Times New Roman"/>
              </a:rPr>
              <a:t>199)..</a:t>
            </a:r>
            <a:endParaRPr sz="9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290"/>
              </a:spcBef>
            </a:pPr>
            <a:r>
              <a:rPr dirty="0" sz="900" spc="190">
                <a:solidFill>
                  <a:srgbClr val="6B6B6B"/>
                </a:solidFill>
                <a:latin typeface="Times New Roman"/>
                <a:cs typeface="Times New Roman"/>
              </a:rPr>
              <a:t>Presenced 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"Ado</a:t>
            </a:r>
            <a:r>
              <a:rPr dirty="0" sz="900" spc="110">
                <a:solidFill>
                  <a:srgbClr val="565656"/>
                </a:solidFill>
                <a:latin typeface="Times New Roman"/>
                <a:cs typeface="Times New Roman"/>
              </a:rPr>
              <a:t>le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s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cen </a:t>
            </a:r>
            <a:r>
              <a:rPr dirty="0" sz="900" spc="175">
                <a:solidFill>
                  <a:srgbClr val="7C7C7C"/>
                </a:solidFill>
                <a:latin typeface="Times New Roman"/>
                <a:cs typeface="Times New Roman"/>
              </a:rPr>
              <a:t>t:friendships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duriL"&gt;.g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4521" y="3887813"/>
            <a:ext cx="3130550" cy="979169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1120" marR="5080" indent="-58419">
              <a:lnSpc>
                <a:spcPts val="1000"/>
              </a:lnSpc>
              <a:spcBef>
                <a:spcPts val="204"/>
              </a:spcBef>
            </a:pP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p 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r 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eg </a:t>
            </a:r>
            <a:r>
              <a:rPr dirty="0" sz="900" spc="25">
                <a:solidFill>
                  <a:srgbClr val="7C7C7C"/>
                </a:solidFill>
                <a:latin typeface="Times New Roman"/>
                <a:cs typeface="Times New Roman"/>
              </a:rPr>
              <a:t>n 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an </a:t>
            </a:r>
            <a:r>
              <a:rPr dirty="0" sz="900" spc="-10">
                <a:solidFill>
                  <a:srgbClr val="C3C3C3"/>
                </a:solidFill>
                <a:latin typeface="Times New Roman"/>
                <a:cs typeface="Times New Roman"/>
              </a:rPr>
              <a:t>.</a:t>
            </a:r>
            <a:r>
              <a:rPr dirty="0" sz="900" spc="-10">
                <a:solidFill>
                  <a:srgbClr val="7C7C7C"/>
                </a:solidFill>
                <a:latin typeface="Times New Roman"/>
                <a:cs typeface="Times New Roman"/>
              </a:rPr>
              <a:t>cy 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and </a:t>
            </a:r>
            <a:r>
              <a:rPr dirty="0" sz="900" spc="25">
                <a:solidFill>
                  <a:srgbClr val="7C7C7C"/>
                </a:solidFill>
                <a:latin typeface="Times New Roman"/>
                <a:cs typeface="Times New Roman"/>
              </a:rPr>
              <a:t>e 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ar </a:t>
            </a:r>
            <a:r>
              <a:rPr dirty="0" sz="900" spc="50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50">
                <a:solidFill>
                  <a:srgbClr val="7C7C7C"/>
                </a:solidFill>
                <a:latin typeface="Times New Roman"/>
                <a:cs typeface="Times New Roman"/>
              </a:rPr>
              <a:t>y </a:t>
            </a:r>
            <a:r>
              <a:rPr dirty="0" sz="900" spc="235">
                <a:solidFill>
                  <a:srgbClr val="6B6B6B"/>
                </a:solidFill>
                <a:latin typeface="Times New Roman"/>
                <a:cs typeface="Times New Roman"/>
              </a:rPr>
              <a:t>parenting"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(with </a:t>
            </a:r>
            <a:r>
              <a:rPr dirty="0" sz="900" spc="240">
                <a:solidFill>
                  <a:srgbClr val="7C7C7C"/>
                </a:solidFill>
                <a:latin typeface="Times New Roman"/>
                <a:cs typeface="Times New Roman"/>
              </a:rPr>
              <a:t>M.J.  </a:t>
            </a:r>
            <a:r>
              <a:rPr dirty="0" sz="850" spc="295">
                <a:solidFill>
                  <a:srgbClr val="7C7C7C"/>
                </a:solidFill>
                <a:latin typeface="Arial"/>
                <a:cs typeface="Arial"/>
              </a:rPr>
              <a:t>Lohr) 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at:cheSociety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for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170">
                <a:solidFill>
                  <a:srgbClr val="565656"/>
                </a:solidFill>
                <a:latin typeface="Times New Roman"/>
                <a:cs typeface="Times New Roman"/>
              </a:rPr>
              <a:t>in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Child  </a:t>
            </a: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Development, </a:t>
            </a:r>
            <a:r>
              <a:rPr dirty="0" sz="900" spc="-40">
                <a:solidFill>
                  <a:srgbClr val="7C7C7C"/>
                </a:solidFill>
                <a:latin typeface="Times New Roman"/>
                <a:cs typeface="Times New Roman"/>
              </a:rPr>
              <a:t>Apr </a:t>
            </a:r>
            <a:r>
              <a:rPr dirty="0" sz="900" spc="145">
                <a:solidFill>
                  <a:srgbClr val="565656"/>
                </a:solidFill>
                <a:latin typeface="Times New Roman"/>
                <a:cs typeface="Times New Roman"/>
              </a:rPr>
              <a:t>il</a:t>
            </a:r>
            <a:r>
              <a:rPr dirty="0" sz="900" spc="-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6B6B6B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55244" marR="146050" indent="29209">
              <a:lnSpc>
                <a:spcPct val="94300"/>
              </a:lnSpc>
              <a:spcBef>
                <a:spcPts val="325"/>
              </a:spcBef>
              <a:tabLst>
                <a:tab pos="2654300" algn="l"/>
              </a:tabLst>
            </a:pP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" </a:t>
            </a:r>
            <a:r>
              <a:rPr dirty="0" sz="900" spc="235">
                <a:solidFill>
                  <a:srgbClr val="7C7C7C"/>
                </a:solidFill>
                <a:latin typeface="Times New Roman"/>
                <a:cs typeface="Times New Roman"/>
              </a:rPr>
              <a:t>Know</a:t>
            </a:r>
            <a:r>
              <a:rPr dirty="0" sz="900" spc="235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235">
                <a:solidFill>
                  <a:srgbClr val="7C7C7C"/>
                </a:solidFill>
                <a:latin typeface="Times New Roman"/>
                <a:cs typeface="Times New Roman"/>
              </a:rPr>
              <a:t>edge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o:FSTDs</a:t>
            </a:r>
            <a:r>
              <a:rPr dirty="0" sz="900" spc="-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an</a:t>
            </a:r>
            <a:r>
              <a:rPr dirty="0" sz="900" spc="150">
                <a:solidFill>
                  <a:srgbClr val="565656"/>
                </a:solidFill>
                <a:latin typeface="Times New Roman"/>
                <a:cs typeface="Times New Roman"/>
              </a:rPr>
              <a:t>d </a:t>
            </a:r>
            <a:r>
              <a:rPr dirty="0" sz="900" spc="150">
                <a:solidFill>
                  <a:srgbClr val="6B6B6B"/>
                </a:solidFill>
                <a:latin typeface="Times New Roman"/>
                <a:cs typeface="Times New Roman"/>
              </a:rPr>
              <a:t>risk  </a:t>
            </a:r>
            <a:r>
              <a:rPr dirty="0" sz="900" spc="200">
                <a:solidFill>
                  <a:srgbClr val="565656"/>
                </a:solidFill>
                <a:latin typeface="Times New Roman"/>
                <a:cs typeface="Times New Roman"/>
              </a:rPr>
              <a:t>b</a:t>
            </a:r>
            <a:r>
              <a:rPr dirty="0" sz="900" spc="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eh</a:t>
            </a:r>
            <a:r>
              <a:rPr dirty="0" sz="900" spc="-8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avior</a:t>
            </a:r>
            <a:r>
              <a:rPr dirty="0" sz="900" spc="1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C7C7C"/>
                </a:solidFill>
                <a:latin typeface="Times New Roman"/>
                <a:cs typeface="Times New Roman"/>
              </a:rPr>
              <a:t>an,ong</a:t>
            </a:r>
            <a:r>
              <a:rPr dirty="0" sz="900" spc="7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ado</a:t>
            </a:r>
            <a:r>
              <a:rPr dirty="0" sz="900" spc="190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escen</a:t>
            </a:r>
            <a:r>
              <a:rPr dirty="0" sz="900" spc="-10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ts"</a:t>
            </a:r>
            <a:r>
              <a:rPr dirty="0" sz="900" spc="2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-105">
                <a:solidFill>
                  <a:srgbClr val="7C7C7C"/>
                </a:solidFill>
                <a:latin typeface="Times New Roman"/>
                <a:cs typeface="Times New Roman"/>
              </a:rPr>
              <a:t>(VV1t</a:t>
            </a:r>
            <a:r>
              <a:rPr dirty="0" sz="900" spc="-105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r>
              <a:rPr dirty="0" sz="900" spc="-105">
                <a:solidFill>
                  <a:srgbClr val="7C7C7C"/>
                </a:solidFill>
                <a:latin typeface="Times New Roman"/>
                <a:cs typeface="Times New Roman"/>
              </a:rPr>
              <a:t>:	</a:t>
            </a:r>
            <a:r>
              <a:rPr dirty="0" sz="900" spc="-85">
                <a:solidFill>
                  <a:srgbClr val="6B6B6B"/>
                </a:solidFill>
                <a:latin typeface="Times New Roman"/>
                <a:cs typeface="Times New Roman"/>
              </a:rPr>
              <a:t>D.  </a:t>
            </a:r>
            <a:r>
              <a:rPr dirty="0" sz="900" spc="229">
                <a:solidFill>
                  <a:srgbClr val="6B6B6B"/>
                </a:solidFill>
                <a:latin typeface="Times New Roman"/>
                <a:cs typeface="Times New Roman"/>
              </a:rPr>
              <a:t>Morrison </a:t>
            </a:r>
            <a:r>
              <a:rPr dirty="0" sz="900" spc="240">
                <a:solidFill>
                  <a:srgbClr val="7C7C7C"/>
                </a:solidFill>
                <a:latin typeface="Times New Roman"/>
                <a:cs typeface="Times New Roman"/>
              </a:rPr>
              <a:t>and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S. </a:t>
            </a:r>
            <a:r>
              <a:rPr dirty="0" sz="900" spc="75">
                <a:solidFill>
                  <a:srgbClr val="6B6B6B"/>
                </a:solidFill>
                <a:latin typeface="Times New Roman"/>
                <a:cs typeface="Times New Roman"/>
              </a:rPr>
              <a:t>Bak 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c </a:t>
            </a:r>
            <a:r>
              <a:rPr dirty="0" sz="900" spc="-30">
                <a:solidFill>
                  <a:srgbClr val="6B6B6B"/>
                </a:solidFill>
                <a:latin typeface="Times New Roman"/>
                <a:cs typeface="Times New Roman"/>
              </a:rPr>
              <a:t>1</a:t>
            </a:r>
            <a:r>
              <a:rPr dirty="0" sz="900" spc="-30">
                <a:solidFill>
                  <a:srgbClr val="3B3B3B"/>
                </a:solidFill>
                <a:latin typeface="Times New Roman"/>
                <a:cs typeface="Times New Roman"/>
              </a:rPr>
              <a:t>·</a:t>
            </a:r>
            <a:r>
              <a:rPr dirty="0" sz="900" spc="-30">
                <a:solidFill>
                  <a:srgbClr val="7C7C7C"/>
                </a:solidFill>
                <a:latin typeface="Times New Roman"/>
                <a:cs typeface="Times New Roman"/>
              </a:rPr>
              <a:t>) </a:t>
            </a:r>
            <a:r>
              <a:rPr dirty="0" sz="900" spc="20">
                <a:solidFill>
                  <a:srgbClr val="6B6B6B"/>
                </a:solidFill>
                <a:latin typeface="Times New Roman"/>
                <a:cs typeface="Times New Roman"/>
              </a:rPr>
              <a:t>at the </a:t>
            </a:r>
            <a:r>
              <a:rPr dirty="0" sz="900" spc="25">
                <a:solidFill>
                  <a:srgbClr val="7C7C7C"/>
                </a:solidFill>
                <a:latin typeface="Times New Roman"/>
                <a:cs typeface="Times New Roman"/>
              </a:rPr>
              <a:t>a 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n n u </a:t>
            </a:r>
            <a:r>
              <a:rPr dirty="0" sz="900" spc="15">
                <a:solidFill>
                  <a:srgbClr val="565656"/>
                </a:solidFill>
                <a:latin typeface="Times New Roman"/>
                <a:cs typeface="Times New Roman"/>
              </a:rPr>
              <a:t>al 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Psychosocial</a:t>
            </a:r>
            <a:r>
              <a:rPr dirty="0" sz="900" spc="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vVorkshop,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B6B6B"/>
                </a:solidFill>
                <a:latin typeface="Times New Roman"/>
                <a:cs typeface="Times New Roman"/>
              </a:rPr>
              <a:t>March</a:t>
            </a:r>
            <a:r>
              <a:rPr dirty="0" sz="900" spc="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B6B6B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2652" y="4877791"/>
            <a:ext cx="3255010" cy="412369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1905">
              <a:lnSpc>
                <a:spcPct val="94300"/>
              </a:lnSpc>
              <a:spcBef>
                <a:spcPts val="165"/>
              </a:spcBef>
            </a:pPr>
            <a:r>
              <a:rPr dirty="0" sz="900" spc="145">
                <a:solidFill>
                  <a:srgbClr val="6B6B6B"/>
                </a:solidFill>
                <a:latin typeface="Times New Roman"/>
                <a:cs typeface="Times New Roman"/>
              </a:rPr>
              <a:t>P1·eseoted </a:t>
            </a:r>
            <a:r>
              <a:rPr dirty="0" sz="900" spc="175">
                <a:solidFill>
                  <a:srgbClr val="7C7C7C"/>
                </a:solidFill>
                <a:latin typeface="Times New Roman"/>
                <a:cs typeface="Times New Roman"/>
              </a:rPr>
              <a:t>"Beliefs </a:t>
            </a:r>
            <a:r>
              <a:rPr dirty="0" sz="900" spc="270">
                <a:solidFill>
                  <a:srgbClr val="7C7C7C"/>
                </a:solidFill>
                <a:latin typeface="Times New Roman"/>
                <a:cs typeface="Times New Roman"/>
              </a:rPr>
              <a:t>about </a:t>
            </a:r>
            <a:r>
              <a:rPr dirty="0" sz="900" spc="135">
                <a:solidFill>
                  <a:srgbClr val="7C7C7C"/>
                </a:solidFill>
                <a:latin typeface="Times New Roman"/>
                <a:cs typeface="Times New Roman"/>
              </a:rPr>
              <a:t>con</a:t>
            </a:r>
            <a:r>
              <a:rPr dirty="0" sz="900" spc="135">
                <a:solidFill>
                  <a:srgbClr val="565656"/>
                </a:solidFill>
                <a:latin typeface="Times New Roman"/>
                <a:cs typeface="Times New Roman"/>
              </a:rPr>
              <a:t>d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o 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m </a:t>
            </a:r>
            <a:r>
              <a:rPr dirty="0" sz="900" spc="20">
                <a:solidFill>
                  <a:srgbClr val="6B6B6B"/>
                </a:solidFill>
                <a:latin typeface="Times New Roman"/>
                <a:cs typeface="Times New Roman"/>
              </a:rPr>
              <a:t>use </a:t>
            </a:r>
            <a:r>
              <a:rPr dirty="0" sz="900" spc="295">
                <a:solidFill>
                  <a:srgbClr val="7C7C7C"/>
                </a:solidFill>
                <a:latin typeface="Times New Roman"/>
                <a:cs typeface="Times New Roman"/>
              </a:rPr>
              <a:t>among  </a:t>
            </a:r>
            <a:r>
              <a:rPr dirty="0" sz="900" spc="165">
                <a:solidFill>
                  <a:srgbClr val="7C7C7C"/>
                </a:solidFill>
                <a:latin typeface="Times New Roman"/>
                <a:cs typeface="Times New Roman"/>
              </a:rPr>
              <a:t>adolescent:s </a:t>
            </a:r>
            <a:r>
              <a:rPr dirty="0" sz="800" spc="140">
                <a:solidFill>
                  <a:srgbClr val="565656"/>
                </a:solidFill>
                <a:latin typeface="Arial"/>
                <a:cs typeface="Arial"/>
              </a:rPr>
              <a:t>in </a:t>
            </a:r>
            <a:r>
              <a:rPr dirty="0" sz="900" spc="204">
                <a:solidFill>
                  <a:srgbClr val="565656"/>
                </a:solidFill>
                <a:latin typeface="Times New Roman"/>
                <a:cs typeface="Times New Roman"/>
              </a:rPr>
              <a:t>d </a:t>
            </a:r>
            <a:r>
              <a:rPr dirty="0" sz="900" spc="200">
                <a:solidFill>
                  <a:srgbClr val="565656"/>
                </a:solidFill>
                <a:latin typeface="Times New Roman"/>
                <a:cs typeface="Times New Roman"/>
              </a:rPr>
              <a:t>et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ention </a:t>
            </a: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"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(wich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D. </a:t>
            </a:r>
            <a:r>
              <a:rPr dirty="0" sz="900" spc="229">
                <a:solidFill>
                  <a:srgbClr val="6B6B6B"/>
                </a:solidFill>
                <a:latin typeface="Times New Roman"/>
                <a:cs typeface="Times New Roman"/>
              </a:rPr>
              <a:t>Morrison 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and 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S.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Baker)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at:</a:t>
            </a:r>
            <a:r>
              <a:rPr dirty="0" sz="900" spc="200">
                <a:solidFill>
                  <a:srgbClr val="565656"/>
                </a:solidFill>
                <a:latin typeface="Times New Roman"/>
                <a:cs typeface="Times New Roman"/>
              </a:rPr>
              <a:t>th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e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annual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Psychosocial  </a:t>
            </a: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Workshop,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Marc</a:t>
            </a:r>
            <a:r>
              <a:rPr dirty="0" sz="900" spc="180">
                <a:solidFill>
                  <a:srgbClr val="565656"/>
                </a:solidFill>
                <a:latin typeface="Times New Roman"/>
                <a:cs typeface="Times New Roman"/>
              </a:rPr>
              <a:t>h </a:t>
            </a:r>
            <a:r>
              <a:rPr dirty="0" sz="900" spc="185">
                <a:solidFill>
                  <a:srgbClr val="565656"/>
                </a:solidFill>
                <a:latin typeface="Times New Roman"/>
                <a:cs typeface="Times New Roman"/>
              </a:rPr>
              <a:t>199</a:t>
            </a:r>
            <a:r>
              <a:rPr dirty="0" sz="900" spc="-1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1.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05"/>
              </a:spcBef>
            </a:pPr>
            <a:r>
              <a:rPr dirty="0" sz="850" spc="265" b="1">
                <a:solidFill>
                  <a:srgbClr val="6B6B6B"/>
                </a:solidFill>
                <a:latin typeface="Times New Roman"/>
                <a:cs typeface="Times New Roman"/>
              </a:rPr>
              <a:t>Avery</a:t>
            </a:r>
            <a:r>
              <a:rPr dirty="0" sz="850" spc="90" b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>
                <a:solidFill>
                  <a:srgbClr val="565656"/>
                </a:solidFill>
                <a:latin typeface="Times New Roman"/>
                <a:cs typeface="Times New Roman"/>
              </a:rPr>
              <a:t>.M.</a:t>
            </a:r>
            <a:r>
              <a:rPr dirty="0" sz="850" spc="-1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95" b="1">
                <a:solidFill>
                  <a:srgbClr val="6B6B6B"/>
                </a:solidFill>
                <a:latin typeface="Times New Roman"/>
                <a:cs typeface="Times New Roman"/>
              </a:rPr>
              <a:t>Guest</a:t>
            </a:r>
            <a:endParaRPr sz="850">
              <a:latin typeface="Times New Roman"/>
              <a:cs typeface="Times New Roman"/>
            </a:endParaRPr>
          </a:p>
          <a:p>
            <a:pPr marL="22225">
              <a:lnSpc>
                <a:spcPct val="100000"/>
              </a:lnSpc>
              <a:spcBef>
                <a:spcPts val="300"/>
              </a:spcBef>
            </a:pP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Edit:or </a:t>
            </a:r>
            <a:r>
              <a:rPr dirty="0" sz="900" spc="180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900" spc="240" i="1">
                <a:solidFill>
                  <a:srgbClr val="6B6B6B"/>
                </a:solidFill>
                <a:latin typeface="Times New Roman"/>
                <a:cs typeface="Times New Roman"/>
              </a:rPr>
              <a:t>De </a:t>
            </a:r>
            <a:r>
              <a:rPr dirty="0" sz="900" spc="180" i="1">
                <a:solidFill>
                  <a:srgbClr val="6B6B6B"/>
                </a:solidFill>
                <a:latin typeface="Times New Roman"/>
                <a:cs typeface="Times New Roman"/>
              </a:rPr>
              <a:t>nography,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1 </a:t>
            </a: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99 </a:t>
            </a:r>
            <a:r>
              <a:rPr dirty="0" sz="900" spc="40">
                <a:solidFill>
                  <a:srgbClr val="7C7C7C"/>
                </a:solidFill>
                <a:latin typeface="Times New Roman"/>
                <a:cs typeface="Times New Roman"/>
              </a:rPr>
              <a:t>0-p </a:t>
            </a:r>
            <a:r>
              <a:rPr dirty="0" sz="900" spc="30">
                <a:solidFill>
                  <a:srgbClr val="7C7C7C"/>
                </a:solidFill>
                <a:latin typeface="Times New Roman"/>
                <a:cs typeface="Times New Roman"/>
              </a:rPr>
              <a:t>r </a:t>
            </a:r>
            <a:r>
              <a:rPr dirty="0" sz="900" spc="35">
                <a:solidFill>
                  <a:srgbClr val="7C7C7C"/>
                </a:solidFill>
                <a:latin typeface="Times New Roman"/>
                <a:cs typeface="Times New Roman"/>
              </a:rPr>
              <a:t>es </a:t>
            </a:r>
            <a:r>
              <a:rPr dirty="0" sz="900" spc="40">
                <a:solidFill>
                  <a:srgbClr val="7C7C7C"/>
                </a:solidFill>
                <a:latin typeface="Times New Roman"/>
                <a:cs typeface="Times New Roman"/>
              </a:rPr>
              <a:t>e </a:t>
            </a:r>
            <a:r>
              <a:rPr dirty="0" sz="900" spc="-85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900" spc="-85">
                <a:solidFill>
                  <a:srgbClr val="7C7C7C"/>
                </a:solidFill>
                <a:latin typeface="Times New Roman"/>
                <a:cs typeface="Times New Roman"/>
              </a:rPr>
              <a:t>t</a:t>
            </a:r>
            <a:r>
              <a:rPr dirty="0" sz="900" spc="-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7940" marR="147955" indent="1905">
              <a:lnSpc>
                <a:spcPts val="1060"/>
              </a:lnSpc>
              <a:spcBef>
                <a:spcPts val="345"/>
              </a:spcBef>
            </a:pP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Board</a:t>
            </a:r>
            <a:r>
              <a:rPr dirty="0" sz="900" spc="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of</a:t>
            </a:r>
            <a:r>
              <a:rPr dirty="0" sz="900" spc="10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6B6B6B"/>
                </a:solidFill>
                <a:latin typeface="Times New Roman"/>
                <a:cs typeface="Times New Roman"/>
              </a:rPr>
              <a:t>Dir.cct:ors,</a:t>
            </a:r>
            <a:r>
              <a:rPr dirty="0" sz="900" spc="130">
                <a:solidFill>
                  <a:srgbClr val="7C7C7C"/>
                </a:solidFill>
                <a:latin typeface="Times New Roman"/>
                <a:cs typeface="Times New Roman"/>
              </a:rPr>
              <a:t>P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op</a:t>
            </a:r>
            <a:r>
              <a:rPr dirty="0" sz="900" spc="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C7C7C"/>
                </a:solidFill>
                <a:latin typeface="Times New Roman"/>
                <a:cs typeface="Times New Roman"/>
              </a:rPr>
              <a:t>ulatio</a:t>
            </a:r>
            <a:r>
              <a:rPr dirty="0" sz="900" spc="-2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900" spc="1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Association 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of.Arrlerica,1993-95.</a:t>
            </a:r>
            <a:endParaRPr sz="900">
              <a:latin typeface="Times New Roman"/>
              <a:cs typeface="Times New Roman"/>
            </a:endParaRPr>
          </a:p>
          <a:p>
            <a:pPr marL="34290">
              <a:lnSpc>
                <a:spcPct val="100000"/>
              </a:lnSpc>
              <a:spcBef>
                <a:spcPts val="320"/>
              </a:spcBef>
            </a:pPr>
            <a:r>
              <a:rPr dirty="0" sz="900" spc="260" b="1">
                <a:solidFill>
                  <a:srgbClr val="6B6B6B"/>
                </a:solidFill>
                <a:latin typeface="Times New Roman"/>
                <a:cs typeface="Times New Roman"/>
              </a:rPr>
              <a:t>Susan </a:t>
            </a:r>
            <a:r>
              <a:rPr dirty="0" sz="900" spc="229" b="1">
                <a:solidFill>
                  <a:srgbClr val="6B6B6B"/>
                </a:solidFill>
                <a:latin typeface="Times New Roman"/>
                <a:cs typeface="Times New Roman"/>
              </a:rPr>
              <a:t>B.</a:t>
            </a:r>
            <a:r>
              <a:rPr dirty="0" sz="900" spc="-15" b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80" b="1">
                <a:solidFill>
                  <a:srgbClr val="6B6B6B"/>
                </a:solidFill>
                <a:latin typeface="Times New Roman"/>
                <a:cs typeface="Times New Roman"/>
              </a:rPr>
              <a:t>Hanley</a:t>
            </a:r>
            <a:endParaRPr sz="900">
              <a:latin typeface="Times New Roman"/>
              <a:cs typeface="Times New Roman"/>
            </a:endParaRPr>
          </a:p>
          <a:p>
            <a:pPr marL="45720">
              <a:lnSpc>
                <a:spcPts val="1040"/>
              </a:lnSpc>
              <a:spcBef>
                <a:spcPts val="295"/>
              </a:spcBef>
            </a:pP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Editor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of</a:t>
            </a:r>
            <a:r>
              <a:rPr dirty="0" sz="900" spc="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80" i="1">
                <a:solidFill>
                  <a:srgbClr val="6B6B6B"/>
                </a:solidFill>
                <a:latin typeface="Times New Roman"/>
                <a:cs typeface="Times New Roman"/>
              </a:rPr>
              <a:t>Jou,·nai</a:t>
            </a:r>
            <a:r>
              <a:rPr dirty="0" sz="900" spc="65" i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00" i="1">
                <a:solidFill>
                  <a:srgbClr val="6B6B6B"/>
                </a:solidFill>
                <a:latin typeface="Times New Roman"/>
                <a:cs typeface="Times New Roman"/>
              </a:rPr>
              <a:t>ofJapanese</a:t>
            </a:r>
            <a:r>
              <a:rPr dirty="0" sz="900" spc="95" i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70" i="1">
                <a:solidFill>
                  <a:srgbClr val="7C7C7C"/>
                </a:solidFill>
                <a:latin typeface="Times New Roman"/>
                <a:cs typeface="Times New Roman"/>
              </a:rPr>
              <a:t>Sc,-,dies</a:t>
            </a:r>
            <a:r>
              <a:rPr dirty="0" sz="900" spc="70" i="1">
                <a:solidFill>
                  <a:srgbClr val="979595"/>
                </a:solidFill>
                <a:latin typeface="Times New Roman"/>
                <a:cs typeface="Times New Roman"/>
              </a:rPr>
              <a:t>,</a:t>
            </a:r>
            <a:endParaRPr sz="900">
              <a:latin typeface="Times New Roman"/>
              <a:cs typeface="Times New Roman"/>
            </a:endParaRPr>
          </a:p>
          <a:p>
            <a:pPr marL="42545">
              <a:lnSpc>
                <a:spcPts val="1040"/>
              </a:lnSpc>
            </a:pPr>
            <a:r>
              <a:rPr dirty="0" sz="900" spc="110">
                <a:solidFill>
                  <a:srgbClr val="565656"/>
                </a:solidFill>
                <a:latin typeface="Times New Roman"/>
                <a:cs typeface="Times New Roman"/>
              </a:rPr>
              <a:t>198 </a:t>
            </a:r>
            <a:r>
              <a:rPr dirty="0" sz="900" spc="35">
                <a:solidFill>
                  <a:srgbClr val="565656"/>
                </a:solidFill>
                <a:latin typeface="Times New Roman"/>
                <a:cs typeface="Times New Roman"/>
              </a:rPr>
              <a:t>6 </a:t>
            </a:r>
            <a:r>
              <a:rPr dirty="0" sz="900" spc="30">
                <a:solidFill>
                  <a:srgbClr val="7C7C7C"/>
                </a:solidFill>
                <a:latin typeface="Times New Roman"/>
                <a:cs typeface="Times New Roman"/>
              </a:rPr>
              <a:t>-p r </a:t>
            </a:r>
            <a:r>
              <a:rPr dirty="0" sz="900" spc="35">
                <a:solidFill>
                  <a:srgbClr val="7C7C7C"/>
                </a:solidFill>
                <a:latin typeface="Times New Roman"/>
                <a:cs typeface="Times New Roman"/>
              </a:rPr>
              <a:t>es </a:t>
            </a:r>
            <a:r>
              <a:rPr dirty="0" sz="900" spc="40">
                <a:solidFill>
                  <a:srgbClr val="7C7C7C"/>
                </a:solidFill>
                <a:latin typeface="Times New Roman"/>
                <a:cs typeface="Times New Roman"/>
              </a:rPr>
              <a:t>e</a:t>
            </a:r>
            <a:r>
              <a:rPr dirty="0" sz="900" spc="7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-135">
                <a:solidFill>
                  <a:srgbClr val="565656"/>
                </a:solidFill>
                <a:latin typeface="Times New Roman"/>
                <a:cs typeface="Times New Roman"/>
              </a:rPr>
              <a:t>,</a:t>
            </a:r>
            <a:r>
              <a:rPr dirty="0" sz="900" spc="-135">
                <a:solidFill>
                  <a:srgbClr val="7C7C7C"/>
                </a:solidFill>
                <a:latin typeface="Times New Roman"/>
                <a:cs typeface="Times New Roman"/>
              </a:rPr>
              <a:t>"&gt;.t.</a:t>
            </a:r>
            <a:endParaRPr sz="900">
              <a:latin typeface="Times New Roman"/>
              <a:cs typeface="Times New Roman"/>
            </a:endParaRPr>
          </a:p>
          <a:p>
            <a:pPr marL="33020" marR="205104" indent="12700">
              <a:lnSpc>
                <a:spcPct val="95300"/>
              </a:lnSpc>
              <a:spcBef>
                <a:spcPts val="340"/>
              </a:spcBef>
            </a:pP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Distinguished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Lecturer </a:t>
            </a:r>
            <a:r>
              <a:rPr dirty="0" sz="900" spc="75">
                <a:solidFill>
                  <a:srgbClr val="6B6B6B"/>
                </a:solidFill>
                <a:latin typeface="Times New Roman"/>
                <a:cs typeface="Times New Roman"/>
              </a:rPr>
              <a:t>fo</a:t>
            </a:r>
            <a:r>
              <a:rPr dirty="0" sz="900" spc="75">
                <a:solidFill>
                  <a:srgbClr val="C3C3C3"/>
                </a:solidFill>
                <a:latin typeface="Times New Roman"/>
                <a:cs typeface="Times New Roman"/>
              </a:rPr>
              <a:t>.</a:t>
            </a:r>
            <a:r>
              <a:rPr dirty="0" sz="900" spc="75">
                <a:solidFill>
                  <a:srgbClr val="6B6B6B"/>
                </a:solidFill>
                <a:latin typeface="Times New Roman"/>
                <a:cs typeface="Times New Roman"/>
              </a:rPr>
              <a:t>r </a:t>
            </a:r>
            <a:r>
              <a:rPr dirty="0" sz="900" spc="40">
                <a:solidFill>
                  <a:srgbClr val="6B6B6B"/>
                </a:solidFill>
                <a:latin typeface="Times New Roman"/>
                <a:cs typeface="Times New Roman"/>
              </a:rPr>
              <a:t>t.hc: </a:t>
            </a:r>
            <a:r>
              <a:rPr dirty="0" sz="900" spc="95">
                <a:solidFill>
                  <a:srgbClr val="7C7C7C"/>
                </a:solidFill>
                <a:latin typeface="Times New Roman"/>
                <a:cs typeface="Times New Roman"/>
              </a:rPr>
              <a:t>N </a:t>
            </a:r>
            <a:r>
              <a:rPr dirty="0" sz="900" spc="55">
                <a:solidFill>
                  <a:srgbClr val="7C7C7C"/>
                </a:solidFill>
                <a:latin typeface="Times New Roman"/>
                <a:cs typeface="Times New Roman"/>
              </a:rPr>
              <a:t>or </a:t>
            </a:r>
            <a:r>
              <a:rPr dirty="0" sz="900">
                <a:solidFill>
                  <a:srgbClr val="7C7C7C"/>
                </a:solidFill>
                <a:latin typeface="Times New Roman"/>
                <a:cs typeface="Times New Roman"/>
              </a:rPr>
              <a:t>t:h</a:t>
            </a:r>
            <a:r>
              <a:rPr dirty="0" sz="900">
                <a:solidFill>
                  <a:srgbClr val="C3C3C3"/>
                </a:solidFill>
                <a:latin typeface="Times New Roman"/>
                <a:cs typeface="Times New Roman"/>
              </a:rPr>
              <a:t>·</a:t>
            </a:r>
            <a:r>
              <a:rPr dirty="0" sz="900">
                <a:solidFill>
                  <a:srgbClr val="6B6B6B"/>
                </a:solidFill>
                <a:latin typeface="Times New Roman"/>
                <a:cs typeface="Times New Roman"/>
              </a:rPr>
              <a:t>w 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e </a:t>
            </a:r>
            <a:r>
              <a:rPr dirty="0" sz="900" spc="50">
                <a:solidFill>
                  <a:srgbClr val="6B6B6B"/>
                </a:solidFill>
                <a:latin typeface="Times New Roman"/>
                <a:cs typeface="Times New Roman"/>
              </a:rPr>
              <a:t>s 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t.  </a:t>
            </a:r>
            <a:r>
              <a:rPr dirty="0" sz="850" spc="200" b="1">
                <a:solidFill>
                  <a:srgbClr val="6B6B6B"/>
                </a:solidFill>
                <a:latin typeface="Times New Roman"/>
                <a:cs typeface="Times New Roman"/>
              </a:rPr>
              <a:t>Asia </a:t>
            </a:r>
            <a:r>
              <a:rPr dirty="0" sz="850" spc="-55" b="1">
                <a:solidFill>
                  <a:srgbClr val="7C7C7C"/>
                </a:solidFill>
                <a:latin typeface="Times New Roman"/>
                <a:cs typeface="Times New Roman"/>
              </a:rPr>
              <a:t>Co"\.-</a:t>
            </a:r>
            <a:r>
              <a:rPr dirty="0" sz="850" spc="-55" b="1">
                <a:solidFill>
                  <a:srgbClr val="565656"/>
                </a:solidFill>
                <a:latin typeface="Times New Roman"/>
                <a:cs typeface="Times New Roman"/>
              </a:rPr>
              <a:t>tn </a:t>
            </a:r>
            <a:r>
              <a:rPr dirty="0" sz="850" spc="-190" b="1">
                <a:solidFill>
                  <a:srgbClr val="565656"/>
                </a:solidFill>
                <a:latin typeface="Times New Roman"/>
                <a:cs typeface="Times New Roman"/>
              </a:rPr>
              <a:t>c </a:t>
            </a:r>
            <a:r>
              <a:rPr dirty="0" sz="850" spc="-120" b="1">
                <a:solidFill>
                  <a:srgbClr val="565656"/>
                </a:solidFill>
                <a:latin typeface="Times New Roman"/>
                <a:cs typeface="Times New Roman"/>
              </a:rPr>
              <a:t>i </a:t>
            </a:r>
            <a:r>
              <a:rPr dirty="0" sz="850" spc="15" b="1">
                <a:solidFill>
                  <a:srgbClr val="7C7C7C"/>
                </a:solidFill>
                <a:latin typeface="Times New Roman"/>
                <a:cs typeface="Times New Roman"/>
              </a:rPr>
              <a:t>J </a:t>
            </a:r>
            <a:r>
              <a:rPr dirty="0" sz="850" spc="10" b="1">
                <a:solidFill>
                  <a:srgbClr val="6B6B6B"/>
                </a:solidFill>
                <a:latin typeface="Times New Roman"/>
                <a:cs typeface="Times New Roman"/>
              </a:rPr>
              <a:t>of' </a:t>
            </a:r>
            <a:r>
              <a:rPr dirty="0" sz="900" spc="100" b="1">
                <a:solidFill>
                  <a:srgbClr val="6B6B6B"/>
                </a:solidFill>
                <a:latin typeface="Times New Roman"/>
                <a:cs typeface="Times New Roman"/>
              </a:rPr>
              <a:t>th.c </a:t>
            </a:r>
            <a:r>
              <a:rPr dirty="0" sz="900" spc="125" b="1">
                <a:solidFill>
                  <a:srgbClr val="6B6B6B"/>
                </a:solidFill>
                <a:latin typeface="Times New Roman"/>
                <a:cs typeface="Times New Roman"/>
              </a:rPr>
              <a:t>.Assochition. </a:t>
            </a:r>
            <a:r>
              <a:rPr dirty="0" sz="850" spc="140" b="1">
                <a:solidFill>
                  <a:srgbClr val="565656"/>
                </a:solidFill>
                <a:latin typeface="Times New Roman"/>
                <a:cs typeface="Times New Roman"/>
              </a:rPr>
              <a:t>For </a:t>
            </a:r>
            <a:r>
              <a:rPr dirty="0" sz="850" spc="20" b="1">
                <a:solidFill>
                  <a:srgbClr val="6B6B6B"/>
                </a:solidFill>
                <a:latin typeface="Times New Roman"/>
                <a:cs typeface="Times New Roman"/>
              </a:rPr>
              <a:t>A..sia.n.  </a:t>
            </a:r>
            <a:r>
              <a:rPr dirty="0" sz="900" spc="160">
                <a:solidFill>
                  <a:srgbClr val="6B6B6B"/>
                </a:solidFill>
                <a:latin typeface="Times New Roman"/>
                <a:cs typeface="Times New Roman"/>
              </a:rPr>
              <a:t>St:udies,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199()-91.</a:t>
            </a:r>
            <a:endParaRPr sz="900">
              <a:latin typeface="Times New Roman"/>
              <a:cs typeface="Times New Roman"/>
            </a:endParaRPr>
          </a:p>
          <a:p>
            <a:pPr marL="43815" marR="40005" indent="1905">
              <a:lnSpc>
                <a:spcPct val="94300"/>
              </a:lnSpc>
              <a:spcBef>
                <a:spcPts val="355"/>
              </a:spcBef>
            </a:pP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Presented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lectures</a:t>
            </a:r>
            <a:r>
              <a:rPr dirty="0" sz="900" spc="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6B6B6B"/>
                </a:solidFill>
                <a:latin typeface="Times New Roman"/>
                <a:cs typeface="Times New Roman"/>
              </a:rPr>
              <a:t>on</a:t>
            </a:r>
            <a:r>
              <a:rPr dirty="0" sz="900" spc="23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Japanese</a:t>
            </a:r>
            <a:r>
              <a:rPr dirty="0" sz="900" spc="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6B6B6B"/>
                </a:solidFill>
                <a:latin typeface="Times New Roman"/>
                <a:cs typeface="Times New Roman"/>
              </a:rPr>
              <a:t>social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6B6B6B"/>
                </a:solidFill>
                <a:latin typeface="Times New Roman"/>
                <a:cs typeface="Times New Roman"/>
              </a:rPr>
              <a:t>hist:ory  </a:t>
            </a:r>
            <a:r>
              <a:rPr dirty="0" sz="900" spc="125">
                <a:solidFill>
                  <a:srgbClr val="7C7C7C"/>
                </a:solidFill>
                <a:latin typeface="Times New Roman"/>
                <a:cs typeface="Times New Roman"/>
              </a:rPr>
              <a:t>at </a:t>
            </a:r>
            <a:r>
              <a:rPr dirty="0" sz="900" spc="270">
                <a:solidFill>
                  <a:srgbClr val="6B6B6B"/>
                </a:solidFill>
                <a:latin typeface="Times New Roman"/>
                <a:cs typeface="Times New Roman"/>
              </a:rPr>
              <a:t>John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Can·o</a:t>
            </a:r>
            <a:r>
              <a:rPr dirty="0" sz="900" spc="180">
                <a:solidFill>
                  <a:srgbClr val="565656"/>
                </a:solidFill>
                <a:latin typeface="Times New Roman"/>
                <a:cs typeface="Times New Roman"/>
              </a:rPr>
              <a:t>ll </a:t>
            </a:r>
            <a:r>
              <a:rPr dirty="0" sz="900" spc="150">
                <a:solidFill>
                  <a:srgbClr val="6B6B6B"/>
                </a:solidFill>
                <a:latin typeface="Times New Roman"/>
                <a:cs typeface="Times New Roman"/>
              </a:rPr>
              <a:t>U1uversicy,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Case 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W'est:er-n 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Reserve </a:t>
            </a:r>
            <a:r>
              <a:rPr dirty="0" sz="900" spc="190">
                <a:solidFill>
                  <a:srgbClr val="6B6B6B"/>
                </a:solidFill>
                <a:latin typeface="Times New Roman"/>
                <a:cs typeface="Times New Roman"/>
              </a:rPr>
              <a:t>University,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Oberlin 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Co</a:t>
            </a:r>
            <a:r>
              <a:rPr dirty="0" sz="900" spc="200">
                <a:solidFill>
                  <a:srgbClr val="565656"/>
                </a:solidFill>
                <a:latin typeface="Times New Roman"/>
                <a:cs typeface="Times New Roman"/>
              </a:rPr>
              <a:t>lleg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e, </a:t>
            </a:r>
            <a:r>
              <a:rPr dirty="0" sz="900" spc="235">
                <a:solidFill>
                  <a:srgbClr val="7C7C7C"/>
                </a:solidFill>
                <a:latin typeface="Times New Roman"/>
                <a:cs typeface="Times New Roman"/>
              </a:rPr>
              <a:t>and  </a:t>
            </a:r>
            <a:r>
              <a:rPr dirty="0" sz="900" spc="250">
                <a:solidFill>
                  <a:srgbClr val="6B6B6B"/>
                </a:solidFill>
                <a:latin typeface="Times New Roman"/>
                <a:cs typeface="Times New Roman"/>
              </a:rPr>
              <a:t>Kenyon </a:t>
            </a:r>
            <a:r>
              <a:rPr dirty="0" sz="900" spc="140">
                <a:solidFill>
                  <a:srgbClr val="7C7C7C"/>
                </a:solidFill>
                <a:latin typeface="Times New Roman"/>
                <a:cs typeface="Times New Roman"/>
              </a:rPr>
              <a:t>Co</a:t>
            </a:r>
            <a:r>
              <a:rPr dirty="0" sz="900" spc="140">
                <a:solidFill>
                  <a:srgbClr val="565656"/>
                </a:solidFill>
                <a:latin typeface="Times New Roman"/>
                <a:cs typeface="Times New Roman"/>
              </a:rPr>
              <a:t>U</a:t>
            </a:r>
            <a:r>
              <a:rPr dirty="0" sz="900" spc="140">
                <a:solidFill>
                  <a:srgbClr val="7C7C7C"/>
                </a:solidFill>
                <a:latin typeface="Times New Roman"/>
                <a:cs typeface="Times New Roman"/>
              </a:rPr>
              <a:t>eg </a:t>
            </a:r>
            <a:r>
              <a:rPr dirty="0" sz="900" spc="25">
                <a:solidFill>
                  <a:srgbClr val="7C7C7C"/>
                </a:solidFill>
                <a:latin typeface="Times New Roman"/>
                <a:cs typeface="Times New Roman"/>
              </a:rPr>
              <a:t>c </a:t>
            </a:r>
            <a:r>
              <a:rPr dirty="0" sz="900" spc="10">
                <a:solidFill>
                  <a:srgbClr val="7C7C7C"/>
                </a:solidFill>
                <a:latin typeface="Times New Roman"/>
                <a:cs typeface="Times New Roman"/>
              </a:rPr>
              <a:t>, </a:t>
            </a:r>
            <a:r>
              <a:rPr dirty="0" sz="900" spc="225">
                <a:solidFill>
                  <a:srgbClr val="6B6B6B"/>
                </a:solidFill>
                <a:latin typeface="Times New Roman"/>
                <a:cs typeface="Times New Roman"/>
              </a:rPr>
              <a:t>February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199</a:t>
            </a: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565656"/>
                </a:solidFill>
                <a:latin typeface="Times New Roman"/>
                <a:cs typeface="Times New Roman"/>
              </a:rPr>
              <a:t>1.</a:t>
            </a:r>
            <a:endParaRPr sz="900">
              <a:latin typeface="Times New Roman"/>
              <a:cs typeface="Times New Roman"/>
            </a:endParaRPr>
          </a:p>
          <a:p>
            <a:pPr marL="53340" marR="27305" indent="5715">
              <a:lnSpc>
                <a:spcPts val="1000"/>
              </a:lnSpc>
              <a:spcBef>
                <a:spcPts val="390"/>
              </a:spcBef>
            </a:pPr>
            <a:r>
              <a:rPr dirty="0" sz="900" spc="190">
                <a:solidFill>
                  <a:srgbClr val="6B6B6B"/>
                </a:solidFill>
                <a:latin typeface="Times New Roman"/>
                <a:cs typeface="Times New Roman"/>
              </a:rPr>
              <a:t>Oi:gaoizcd</a:t>
            </a:r>
            <a:r>
              <a:rPr dirty="0" sz="900" spc="15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a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6B6B6B"/>
                </a:solidFill>
                <a:latin typeface="Times New Roman"/>
                <a:cs typeface="Times New Roman"/>
              </a:rPr>
              <a:t>confei:encc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on</a:t>
            </a:r>
            <a:r>
              <a:rPr dirty="0" sz="900" spc="29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C7C7C"/>
                </a:solidFill>
                <a:latin typeface="Times New Roman"/>
                <a:cs typeface="Times New Roman"/>
              </a:rPr>
              <a:t>Gender</a:t>
            </a:r>
            <a:r>
              <a:rPr dirty="0" sz="900" spc="10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Issues</a:t>
            </a: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n  </a:t>
            </a:r>
            <a:r>
              <a:rPr dirty="0" sz="900" spc="125">
                <a:solidFill>
                  <a:srgbClr val="6B6B6B"/>
                </a:solidFill>
                <a:latin typeface="Times New Roman"/>
                <a:cs typeface="Times New Roman"/>
              </a:rPr>
              <a:t>Japal'l</a:t>
            </a:r>
            <a:r>
              <a:rPr dirty="0" sz="900" spc="10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Studies</a:t>
            </a:r>
            <a:r>
              <a:rPr dirty="0" sz="900" spc="-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held</a:t>
            </a:r>
            <a:r>
              <a:rPr dirty="0" sz="90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7C7C7C"/>
                </a:solidFill>
                <a:latin typeface="Times New Roman"/>
                <a:cs typeface="Times New Roman"/>
              </a:rPr>
              <a:t>a1:tlJc</a:t>
            </a:r>
            <a:r>
              <a:rPr dirty="0" sz="900" spc="11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7C7C7C"/>
                </a:solidFill>
                <a:latin typeface="Times New Roman"/>
                <a:cs typeface="Times New Roman"/>
              </a:rPr>
              <a:t>U</a:t>
            </a:r>
            <a:r>
              <a:rPr dirty="0" sz="900" spc="100">
                <a:solidFill>
                  <a:srgbClr val="565656"/>
                </a:solidFill>
                <a:latin typeface="Times New Roman"/>
                <a:cs typeface="Times New Roman"/>
              </a:rPr>
              <a:t>n.iv</a:t>
            </a:r>
            <a:r>
              <a:rPr dirty="0" sz="900" spc="100">
                <a:solidFill>
                  <a:srgbClr val="7C7C7C"/>
                </a:solidFill>
                <a:latin typeface="Times New Roman"/>
                <a:cs typeface="Times New Roman"/>
              </a:rPr>
              <a:t>crs</a:t>
            </a:r>
            <a:r>
              <a:rPr dirty="0" sz="900" spc="1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r>
              <a:rPr dirty="0" sz="900" spc="-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t:y</a:t>
            </a:r>
            <a:r>
              <a:rPr dirty="0" sz="900" spc="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6B6B6B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  <a:p>
            <a:pPr marL="54610">
              <a:lnSpc>
                <a:spcPts val="975"/>
              </a:lnSpc>
              <a:tabLst>
                <a:tab pos="1823720" algn="l"/>
              </a:tabLst>
            </a:pPr>
            <a:r>
              <a:rPr dirty="0" sz="900" spc="75">
                <a:solidFill>
                  <a:srgbClr val="6B6B6B"/>
                </a:solidFill>
                <a:latin typeface="Times New Roman"/>
                <a:cs typeface="Times New Roman"/>
              </a:rPr>
              <a:t>W </a:t>
            </a:r>
            <a:r>
              <a:rPr dirty="0" sz="900" spc="35">
                <a:solidFill>
                  <a:srgbClr val="6B6B6B"/>
                </a:solidFill>
                <a:latin typeface="Times New Roman"/>
                <a:cs typeface="Times New Roman"/>
              </a:rPr>
              <a:t>a 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sh </a:t>
            </a:r>
            <a:r>
              <a:rPr dirty="0" sz="900" spc="-185">
                <a:solidFill>
                  <a:srgbClr val="6B6B6B"/>
                </a:solidFill>
                <a:latin typeface="Times New Roman"/>
                <a:cs typeface="Times New Roman"/>
              </a:rPr>
              <a:t>J</a:t>
            </a:r>
            <a:r>
              <a:rPr dirty="0" sz="900" spc="-185">
                <a:solidFill>
                  <a:srgbClr val="C3C3C3"/>
                </a:solidFill>
                <a:latin typeface="Times New Roman"/>
                <a:cs typeface="Times New Roman"/>
              </a:rPr>
              <a:t>_</a:t>
            </a:r>
            <a:r>
              <a:rPr dirty="0" sz="900" spc="-185">
                <a:solidFill>
                  <a:srgbClr val="565656"/>
                </a:solidFill>
                <a:latin typeface="Times New Roman"/>
                <a:cs typeface="Times New Roman"/>
              </a:rPr>
              <a:t>ng                        </a:t>
            </a:r>
            <a:r>
              <a:rPr dirty="0" sz="900" spc="-160">
                <a:solidFill>
                  <a:srgbClr val="7C7C7C"/>
                </a:solidFill>
                <a:latin typeface="Times New Roman"/>
                <a:cs typeface="Times New Roman"/>
              </a:rPr>
              <a:t>t:o            </a:t>
            </a:r>
            <a:r>
              <a:rPr dirty="0" sz="900" spc="-220">
                <a:solidFill>
                  <a:srgbClr val="565656"/>
                </a:solidFill>
                <a:latin typeface="Times New Roman"/>
                <a:cs typeface="Times New Roman"/>
              </a:rPr>
              <a:t>n                                                                                               </a:t>
            </a:r>
            <a:r>
              <a:rPr dirty="0" sz="900" spc="-110">
                <a:solidFill>
                  <a:srgbClr val="7C7C7C"/>
                </a:solidFill>
                <a:latin typeface="Times New Roman"/>
                <a:cs typeface="Times New Roman"/>
              </a:rPr>
              <a:t>,     </a:t>
            </a:r>
            <a:r>
              <a:rPr dirty="0" sz="900" spc="-275">
                <a:solidFill>
                  <a:srgbClr val="6B6B6B"/>
                </a:solidFill>
                <a:latin typeface="Times New Roman"/>
                <a:cs typeface="Times New Roman"/>
              </a:rPr>
              <a:t>Ap</a:t>
            </a:r>
            <a:r>
              <a:rPr dirty="0" sz="900" spc="3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-150">
                <a:solidFill>
                  <a:srgbClr val="3B3B3B"/>
                </a:solidFill>
                <a:latin typeface="Times New Roman"/>
                <a:cs typeface="Times New Roman"/>
              </a:rPr>
              <a:t>r           </a:t>
            </a:r>
            <a:r>
              <a:rPr dirty="0" sz="900" spc="-125">
                <a:solidFill>
                  <a:srgbClr val="6B6B6B"/>
                </a:solidFill>
                <a:latin typeface="Times New Roman"/>
                <a:cs typeface="Times New Roman"/>
              </a:rPr>
              <a:t>il    </a:t>
            </a:r>
            <a:r>
              <a:rPr dirty="0" sz="900" spc="-150">
                <a:solidFill>
                  <a:srgbClr val="AAAAA8"/>
                </a:solidFill>
                <a:latin typeface="Times New Roman"/>
                <a:cs typeface="Times New Roman"/>
              </a:rPr>
              <a:t>-     </a:t>
            </a:r>
            <a:r>
              <a:rPr dirty="0" sz="900" spc="-110">
                <a:solidFill>
                  <a:srgbClr val="AAAAA8"/>
                </a:solidFill>
                <a:latin typeface="Times New Roman"/>
                <a:cs typeface="Times New Roman"/>
              </a:rPr>
              <a:t> </a:t>
            </a:r>
            <a:r>
              <a:rPr dirty="0" sz="900" spc="-395">
                <a:solidFill>
                  <a:srgbClr val="6B6B6B"/>
                </a:solidFill>
                <a:latin typeface="Times New Roman"/>
                <a:cs typeface="Times New Roman"/>
              </a:rPr>
              <a:t>M</a:t>
            </a:r>
            <a:r>
              <a:rPr dirty="0" sz="900" spc="5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-210">
                <a:solidFill>
                  <a:srgbClr val="6B6B6B"/>
                </a:solidFill>
                <a:latin typeface="Times New Roman"/>
                <a:cs typeface="Times New Roman"/>
              </a:rPr>
              <a:t>ay	</a:t>
            </a:r>
            <a:r>
              <a:rPr dirty="0" sz="900" spc="175">
                <a:solidFill>
                  <a:srgbClr val="7C7C7C"/>
                </a:solidFill>
                <a:latin typeface="Times New Roman"/>
                <a:cs typeface="Times New Roman"/>
              </a:rPr>
              <a:t>l.99l..</a:t>
            </a:r>
            <a:endParaRPr sz="900">
              <a:latin typeface="Times New Roman"/>
              <a:cs typeface="Times New Roman"/>
            </a:endParaRPr>
          </a:p>
          <a:p>
            <a:pPr marL="67945" marR="64769" indent="-5715">
              <a:lnSpc>
                <a:spcPts val="1000"/>
              </a:lnSpc>
              <a:spcBef>
                <a:spcPts val="455"/>
              </a:spcBef>
            </a:pPr>
            <a:r>
              <a:rPr dirty="0" sz="900" spc="250">
                <a:solidFill>
                  <a:srgbClr val="565656"/>
                </a:solidFill>
                <a:latin typeface="Times New Roman"/>
                <a:cs typeface="Times New Roman"/>
              </a:rPr>
              <a:t>Mcn,b </a:t>
            </a:r>
            <a:r>
              <a:rPr dirty="0" sz="900" spc="-20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900" spc="-20">
                <a:solidFill>
                  <a:srgbClr val="7C7C7C"/>
                </a:solidFill>
                <a:latin typeface="Times New Roman"/>
                <a:cs typeface="Times New Roman"/>
              </a:rPr>
              <a:t>i:- </a:t>
            </a:r>
            <a:r>
              <a:rPr dirty="0" sz="900" spc="-135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panel </a:t>
            </a:r>
            <a:r>
              <a:rPr dirty="0" sz="900" spc="180">
                <a:solidFill>
                  <a:srgbClr val="6B6B6B"/>
                </a:solidFill>
                <a:latin typeface="Times New Roman"/>
                <a:cs typeface="Times New Roman"/>
              </a:rPr>
              <a:t>to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review </a:t>
            </a:r>
            <a:r>
              <a:rPr dirty="0" sz="900" spc="280">
                <a:solidFill>
                  <a:srgbClr val="7C7C7C"/>
                </a:solidFill>
                <a:latin typeface="Times New Roman"/>
                <a:cs typeface="Times New Roman"/>
              </a:rPr>
              <a:t>NEH </a:t>
            </a:r>
            <a:r>
              <a:rPr dirty="0" sz="900" spc="70">
                <a:solidFill>
                  <a:srgbClr val="7C7C7C"/>
                </a:solidFill>
                <a:latin typeface="Times New Roman"/>
                <a:cs typeface="Times New Roman"/>
              </a:rPr>
              <a:t>Ch </a:t>
            </a:r>
            <a:r>
              <a:rPr dirty="0" sz="900" spc="15">
                <a:solidFill>
                  <a:srgbClr val="7C7C7C"/>
                </a:solidFill>
                <a:latin typeface="Times New Roman"/>
                <a:cs typeface="Times New Roman"/>
              </a:rPr>
              <a:t>all </a:t>
            </a:r>
            <a:r>
              <a:rPr dirty="0" sz="900" spc="-65">
                <a:solidFill>
                  <a:srgbClr val="7C7C7C"/>
                </a:solidFill>
                <a:latin typeface="Times New Roman"/>
                <a:cs typeface="Times New Roman"/>
              </a:rPr>
              <a:t>c.n</a:t>
            </a:r>
            <a:r>
              <a:rPr dirty="0" sz="900" spc="-65">
                <a:solidFill>
                  <a:srgbClr val="6B6B6B"/>
                </a:solidFill>
                <a:latin typeface="Times New Roman"/>
                <a:cs typeface="Times New Roman"/>
              </a:rPr>
              <a:t>g</a:t>
            </a:r>
            <a:r>
              <a:rPr dirty="0" sz="900" spc="-65">
                <a:solidFill>
                  <a:srgbClr val="C3C3C3"/>
                </a:solidFill>
                <a:latin typeface="Times New Roman"/>
                <a:cs typeface="Times New Roman"/>
              </a:rPr>
              <a:t>. 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e 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Grants,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6B6B6B"/>
                </a:solidFill>
                <a:latin typeface="Times New Roman"/>
                <a:cs typeface="Times New Roman"/>
              </a:rPr>
              <a:t>Washington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6B6B6B"/>
                </a:solidFill>
                <a:latin typeface="Times New Roman"/>
                <a:cs typeface="Times New Roman"/>
              </a:rPr>
              <a:t>D.C</a:t>
            </a:r>
            <a:r>
              <a:rPr dirty="0" sz="900" spc="250">
                <a:solidFill>
                  <a:srgbClr val="979595"/>
                </a:solidFill>
                <a:latin typeface="Times New Roman"/>
                <a:cs typeface="Times New Roman"/>
              </a:rPr>
              <a:t>.</a:t>
            </a:r>
            <a:r>
              <a:rPr dirty="0" sz="900" spc="250">
                <a:solidFill>
                  <a:srgbClr val="7C7C7C"/>
                </a:solidFill>
                <a:latin typeface="Times New Roman"/>
                <a:cs typeface="Times New Roman"/>
              </a:rPr>
              <a:t>,</a:t>
            </a:r>
            <a:r>
              <a:rPr dirty="0" sz="900" spc="5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July</a:t>
            </a:r>
            <a:r>
              <a:rPr dirty="0" sz="900" spc="1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6B6B6B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69215" marR="97155" indent="-7620">
              <a:lnSpc>
                <a:spcPct val="92400"/>
              </a:lnSpc>
              <a:spcBef>
                <a:spcPts val="415"/>
              </a:spcBef>
            </a:pP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Present:cd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paper </a:t>
            </a:r>
            <a:r>
              <a:rPr dirty="0" sz="900" spc="250">
                <a:solidFill>
                  <a:srgbClr val="6B6B6B"/>
                </a:solidFill>
                <a:latin typeface="Times New Roman"/>
                <a:cs typeface="Times New Roman"/>
              </a:rPr>
              <a:t>on </a:t>
            </a:r>
            <a:r>
              <a:rPr dirty="0" sz="900" spc="114">
                <a:solidFill>
                  <a:srgbClr val="6B6B6B"/>
                </a:solidFill>
                <a:latin typeface="Times New Roman"/>
                <a:cs typeface="Times New Roman"/>
              </a:rPr>
              <a:t>t:he </a:t>
            </a:r>
            <a:r>
              <a:rPr dirty="0" sz="900" spc="85">
                <a:solidFill>
                  <a:srgbClr val="7C7C7C"/>
                </a:solidFill>
                <a:latin typeface="Times New Roman"/>
                <a:cs typeface="Times New Roman"/>
              </a:rPr>
              <a:t>effeci:: </a:t>
            </a:r>
            <a:r>
              <a:rPr dirty="0" sz="900" spc="105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900" spc="229">
                <a:solidFill>
                  <a:srgbClr val="6B6B6B"/>
                </a:solidFill>
                <a:latin typeface="Times New Roman"/>
                <a:cs typeface="Times New Roman"/>
              </a:rPr>
              <a:t>high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land  </a:t>
            </a: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process </a:t>
            </a:r>
            <a:r>
              <a:rPr dirty="0" sz="900" spc="229">
                <a:solidFill>
                  <a:srgbClr val="7C7C7C"/>
                </a:solidFill>
                <a:latin typeface="Times New Roman"/>
                <a:cs typeface="Times New Roman"/>
              </a:rPr>
              <a:t>on </a:t>
            </a:r>
            <a:r>
              <a:rPr dirty="0" sz="900" spc="140">
                <a:solidFill>
                  <a:srgbClr val="565656"/>
                </a:solidFill>
                <a:latin typeface="Times New Roman"/>
                <a:cs typeface="Times New Roman"/>
              </a:rPr>
              <a:t>li</a:t>
            </a:r>
            <a:r>
              <a:rPr dirty="0" sz="900" spc="140">
                <a:solidFill>
                  <a:srgbClr val="7C7C7C"/>
                </a:solidFill>
                <a:latin typeface="Times New Roman"/>
                <a:cs typeface="Times New Roman"/>
              </a:rPr>
              <a:t>festyles </a:t>
            </a:r>
            <a:r>
              <a:rPr dirty="0" sz="900" spc="150">
                <a:solidFill>
                  <a:srgbClr val="6B6B6B"/>
                </a:solidFill>
                <a:latin typeface="Times New Roman"/>
                <a:cs typeface="Times New Roman"/>
              </a:rPr>
              <a:t>at: 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t</a:t>
            </a:r>
            <a:r>
              <a:rPr dirty="0" sz="900" spc="100">
                <a:solidFill>
                  <a:srgbClr val="979595"/>
                </a:solidFill>
                <a:latin typeface="Times New Roman"/>
                <a:cs typeface="Times New Roman"/>
              </a:rPr>
              <a:t>:</a:t>
            </a:r>
            <a:r>
              <a:rPr dirty="0" sz="900" spc="100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r>
              <a:rPr dirty="0" sz="900" spc="100">
                <a:solidFill>
                  <a:srgbClr val="7C7C7C"/>
                </a:solidFill>
                <a:latin typeface="Times New Roman"/>
                <a:cs typeface="Times New Roman"/>
              </a:rPr>
              <a:t>e </a:t>
            </a:r>
            <a:r>
              <a:rPr dirty="0" sz="900" spc="155">
                <a:solidFill>
                  <a:srgbClr val="7C7C7C"/>
                </a:solidFill>
                <a:latin typeface="Times New Roman"/>
                <a:cs typeface="Times New Roman"/>
              </a:rPr>
              <a:t>Confe</a:t>
            </a:r>
            <a:r>
              <a:rPr dirty="0" sz="900" spc="155">
                <a:solidFill>
                  <a:srgbClr val="3B3B3B"/>
                </a:solidFill>
                <a:latin typeface="Times New Roman"/>
                <a:cs typeface="Times New Roman"/>
              </a:rPr>
              <a:t>,·</a:t>
            </a:r>
            <a:r>
              <a:rPr dirty="0" sz="900" spc="155">
                <a:solidFill>
                  <a:srgbClr val="6B6B6B"/>
                </a:solidFill>
                <a:latin typeface="Times New Roman"/>
                <a:cs typeface="Times New Roman"/>
              </a:rPr>
              <a:t>e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nce </a:t>
            </a:r>
            <a:r>
              <a:rPr dirty="0" sz="900" spc="229">
                <a:solidFill>
                  <a:srgbClr val="7C7C7C"/>
                </a:solidFill>
                <a:latin typeface="Times New Roman"/>
                <a:cs typeface="Times New Roman"/>
              </a:rPr>
              <a:t>on  </a:t>
            </a:r>
            <a:r>
              <a:rPr dirty="0" sz="900" spc="260">
                <a:solidFill>
                  <a:srgbClr val="6B6B6B"/>
                </a:solidFill>
                <a:latin typeface="Times New Roman"/>
                <a:cs typeface="Times New Roman"/>
              </a:rPr>
              <a:t>Land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Issues 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i</a:t>
            </a:r>
            <a:r>
              <a:rPr dirty="0" sz="900" spc="25">
                <a:solidFill>
                  <a:srgbClr val="D4D4D4"/>
                </a:solidFill>
                <a:latin typeface="Times New Roman"/>
                <a:cs typeface="Times New Roman"/>
              </a:rPr>
              <a:t>.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n </a:t>
            </a:r>
            <a:r>
              <a:rPr dirty="0" sz="900" spc="155">
                <a:solidFill>
                  <a:srgbClr val="565656"/>
                </a:solidFill>
                <a:latin typeface="Times New Roman"/>
                <a:cs typeface="Times New Roman"/>
              </a:rPr>
              <a:t>Japan.</a:t>
            </a:r>
            <a:r>
              <a:rPr dirty="0" sz="900" spc="155">
                <a:solidFill>
                  <a:srgbClr val="7C7C7C"/>
                </a:solidFill>
                <a:latin typeface="Times New Roman"/>
                <a:cs typeface="Times New Roman"/>
              </a:rPr>
              <a:t>:P </a:t>
            </a:r>
            <a:r>
              <a:rPr dirty="0" sz="900" spc="229">
                <a:solidFill>
                  <a:srgbClr val="7C7C7C"/>
                </a:solidFill>
                <a:latin typeface="Times New Roman"/>
                <a:cs typeface="Times New Roman"/>
              </a:rPr>
              <a:t>o </a:t>
            </a:r>
            <a:r>
              <a:rPr dirty="0" sz="900" spc="130">
                <a:solidFill>
                  <a:srgbClr val="565656"/>
                </a:solidFill>
                <a:latin typeface="Times New Roman"/>
                <a:cs typeface="Times New Roman"/>
              </a:rPr>
              <a:t>litical,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Econoniie,  </a:t>
            </a:r>
            <a:r>
              <a:rPr dirty="0" sz="900" spc="260">
                <a:solidFill>
                  <a:srgbClr val="6B6B6B"/>
                </a:solidFill>
                <a:latin typeface="Times New Roman"/>
                <a:cs typeface="Times New Roman"/>
              </a:rPr>
              <a:t>and</a:t>
            </a:r>
            <a:r>
              <a:rPr dirty="0" sz="900" spc="260">
                <a:solidFill>
                  <a:srgbClr val="7C7C7C"/>
                </a:solidFill>
                <a:latin typeface="Times New Roman"/>
                <a:cs typeface="Times New Roman"/>
              </a:rPr>
              <a:t>S</a:t>
            </a:r>
            <a:r>
              <a:rPr dirty="0" sz="900" spc="1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ocia</a:t>
            </a:r>
            <a:r>
              <a:rPr dirty="0" sz="900" spc="185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Dimens</a:t>
            </a:r>
            <a:r>
              <a:rPr dirty="0" sz="900" spc="225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900" spc="225">
                <a:solidFill>
                  <a:srgbClr val="6B6B6B"/>
                </a:solidFill>
                <a:latin typeface="Times New Roman"/>
                <a:cs typeface="Times New Roman"/>
              </a:rPr>
              <a:t>ons,</a:t>
            </a:r>
            <a:r>
              <a:rPr dirty="0" sz="900" spc="1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6B6B6B"/>
                </a:solidFill>
                <a:latin typeface="Times New Roman"/>
                <a:cs typeface="Times New Roman"/>
              </a:rPr>
              <a:t>held</a:t>
            </a:r>
            <a:r>
              <a:rPr dirty="0" sz="900" spc="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at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6B6B6B"/>
                </a:solidFill>
                <a:latin typeface="Times New Roman"/>
                <a:cs typeface="Times New Roman"/>
              </a:rPr>
              <a:t>t:be</a:t>
            </a:r>
            <a:r>
              <a:rPr dirty="0" sz="900" spc="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Univer­  </a:t>
            </a: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sity</a:t>
            </a:r>
            <a:r>
              <a:rPr dirty="0" sz="900" spc="4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of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C7C7C"/>
                </a:solidFill>
                <a:latin typeface="Times New Roman"/>
                <a:cs typeface="Times New Roman"/>
              </a:rPr>
              <a:t>Washingt:o</a:t>
            </a:r>
            <a:r>
              <a:rPr dirty="0" sz="900" spc="-8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,</a:t>
            </a: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Septc.,nber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1.991.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9337" y="1361388"/>
            <a:ext cx="21259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C7C7C"/>
                </a:solidFill>
                <a:latin typeface="Times New Roman"/>
                <a:cs typeface="Times New Roman"/>
              </a:rPr>
              <a:t>Attended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the</a:t>
            </a:r>
            <a:r>
              <a:rPr dirty="0" sz="900" spc="1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C7C7C"/>
                </a:solidFill>
                <a:latin typeface="Times New Roman"/>
                <a:cs typeface="Times New Roman"/>
              </a:rPr>
              <a:t>St:an.ford</a:t>
            </a:r>
            <a:r>
              <a:rPr dirty="0" sz="900" spc="10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co</a:t>
            </a:r>
            <a:r>
              <a:rPr dirty="0" sz="900" spc="-8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C7C7C"/>
                </a:solidFill>
                <a:latin typeface="Times New Roman"/>
                <a:cs typeface="Times New Roman"/>
              </a:rPr>
              <a:t>nfer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5150" y="1488107"/>
            <a:ext cx="2058670" cy="2984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1270">
              <a:lnSpc>
                <a:spcPts val="1060"/>
              </a:lnSpc>
              <a:spcBef>
                <a:spcPts val="155"/>
              </a:spcBef>
            </a:pPr>
            <a:r>
              <a:rPr dirty="0" sz="900" spc="245">
                <a:solidFill>
                  <a:srgbClr val="7C7C7C"/>
                </a:solidFill>
                <a:latin typeface="Times New Roman"/>
                <a:cs typeface="Times New Roman"/>
              </a:rPr>
              <a:t>"Teaching</a:t>
            </a:r>
            <a:r>
              <a:rPr dirty="0" sz="900" spc="-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C7C7C"/>
                </a:solidFill>
                <a:latin typeface="Times New Roman"/>
                <a:cs typeface="Times New Roman"/>
              </a:rPr>
              <a:t>and</a:t>
            </a:r>
            <a:r>
              <a:rPr dirty="0" sz="900" spc="1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C7C7C"/>
                </a:solidFill>
                <a:latin typeface="Times New Roman"/>
                <a:cs typeface="Times New Roman"/>
              </a:rPr>
              <a:t>Learning</a:t>
            </a:r>
            <a:r>
              <a:rPr dirty="0" sz="900" spc="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in</a:t>
            </a:r>
            <a:r>
              <a:rPr dirty="0" sz="900" spc="4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J  </a:t>
            </a:r>
            <a:r>
              <a:rPr dirty="0" sz="900" spc="160">
                <a:solidFill>
                  <a:srgbClr val="7C7C7C"/>
                </a:solidFill>
                <a:latin typeface="Times New Roman"/>
                <a:cs typeface="Times New Roman"/>
              </a:rPr>
              <a:t>April</a:t>
            </a:r>
            <a:r>
              <a:rPr dirty="0" sz="900" spc="1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B6B6B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2133" y="1796980"/>
            <a:ext cx="208915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Participated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in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a </a:t>
            </a:r>
            <a:r>
              <a:rPr dirty="0" sz="900" spc="180">
                <a:solidFill>
                  <a:srgbClr val="6B6B6B"/>
                </a:solidFill>
                <a:latin typeface="Times New Roman"/>
                <a:cs typeface="Times New Roman"/>
              </a:rPr>
              <a:t>public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p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ane</a:t>
            </a:r>
            <a:r>
              <a:rPr dirty="0" sz="900" spc="200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9726" y="1923697"/>
            <a:ext cx="195833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40">
                <a:solidFill>
                  <a:srgbClr val="7C7C7C"/>
                </a:solidFill>
                <a:latin typeface="Times New Roman"/>
                <a:cs typeface="Times New Roman"/>
              </a:rPr>
              <a:t>environ.ine</a:t>
            </a:r>
            <a:r>
              <a:rPr dirty="0" sz="900" spc="140">
                <a:solidFill>
                  <a:srgbClr val="C3C3C3"/>
                </a:solidFill>
                <a:latin typeface="Times New Roman"/>
                <a:cs typeface="Times New Roman"/>
              </a:rPr>
              <a:t>.</a:t>
            </a:r>
            <a:r>
              <a:rPr dirty="0" sz="900" spc="140">
                <a:solidFill>
                  <a:srgbClr val="6B6B6B"/>
                </a:solidFill>
                <a:latin typeface="Times New Roman"/>
                <a:cs typeface="Times New Roman"/>
              </a:rPr>
              <a:t>ncal</a:t>
            </a:r>
            <a:r>
              <a:rPr dirty="0" sz="900" spc="1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p</a:t>
            </a:r>
            <a:r>
              <a:rPr dirty="0" sz="900" spc="-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C7C7C"/>
                </a:solidFill>
                <a:latin typeface="Times New Roman"/>
                <a:cs typeface="Times New Roman"/>
              </a:rPr>
              <a:t>rob</a:t>
            </a:r>
            <a:r>
              <a:rPr dirty="0" sz="90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125">
                <a:solidFill>
                  <a:srgbClr val="7C7C7C"/>
                </a:solidFill>
                <a:latin typeface="Times New Roman"/>
                <a:cs typeface="Times New Roman"/>
              </a:rPr>
              <a:t>e</a:t>
            </a:r>
            <a:r>
              <a:rPr dirty="0" sz="900" spc="-11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C7C7C"/>
                </a:solidFill>
                <a:latin typeface="Times New Roman"/>
                <a:cs typeface="Times New Roman"/>
              </a:rPr>
              <a:t>ms</a:t>
            </a:r>
            <a:r>
              <a:rPr dirty="0" sz="900" spc="27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60797" y="2050414"/>
            <a:ext cx="21266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70">
                <a:solidFill>
                  <a:srgbClr val="6B6B6B"/>
                </a:solidFill>
                <a:latin typeface="Times New Roman"/>
                <a:cs typeface="Times New Roman"/>
              </a:rPr>
              <a:t>F </a:t>
            </a:r>
            <a:r>
              <a:rPr dirty="0" sz="900" spc="-80">
                <a:solidFill>
                  <a:srgbClr val="6B6B6B"/>
                </a:solidFill>
                <a:latin typeface="Times New Roman"/>
                <a:cs typeface="Times New Roman"/>
              </a:rPr>
              <a:t>uk</a:t>
            </a:r>
            <a:r>
              <a:rPr dirty="0" sz="900" spc="-80">
                <a:solidFill>
                  <a:srgbClr val="AAAAA8"/>
                </a:solidFill>
                <a:latin typeface="Times New Roman"/>
                <a:cs typeface="Times New Roman"/>
              </a:rPr>
              <a:t>. 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u ok </a:t>
            </a:r>
            <a:r>
              <a:rPr dirty="0" sz="900" spc="20">
                <a:solidFill>
                  <a:srgbClr val="6B6B6B"/>
                </a:solidFill>
                <a:latin typeface="Times New Roman"/>
                <a:cs typeface="Times New Roman"/>
              </a:rPr>
              <a:t>a, 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Japan,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sponsored</a:t>
            </a:r>
            <a:r>
              <a:rPr dirty="0" sz="900" spc="-1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02133" y="2177131"/>
            <a:ext cx="20935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C7C7C"/>
                </a:solidFill>
                <a:latin typeface="Times New Roman"/>
                <a:cs typeface="Times New Roman"/>
              </a:rPr>
              <a:t>Fukuoka </a:t>
            </a:r>
            <a:r>
              <a:rPr dirty="0" sz="900" spc="220">
                <a:solidFill>
                  <a:srgbClr val="6B6B6B"/>
                </a:solidFill>
                <a:latin typeface="Times New Roman"/>
                <a:cs typeface="Times New Roman"/>
              </a:rPr>
              <a:t>Branch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(Japan</a:t>
            </a:r>
            <a:r>
              <a:rPr dirty="0" sz="900" spc="-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Publ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7862" y="2303848"/>
            <a:ext cx="20612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0675" algn="l"/>
                <a:tab pos="596900" algn="l"/>
              </a:tabLst>
            </a:pPr>
            <a:r>
              <a:rPr dirty="0" sz="900" spc="-35">
                <a:solidFill>
                  <a:srgbClr val="7C7C7C"/>
                </a:solidFill>
                <a:latin typeface="Times New Roman"/>
                <a:cs typeface="Times New Roman"/>
              </a:rPr>
              <a:t>and	che	</a:t>
            </a:r>
            <a:r>
              <a:rPr dirty="0" sz="900" spc="275">
                <a:solidFill>
                  <a:srgbClr val="7C7C7C"/>
                </a:solidFill>
                <a:latin typeface="Times New Roman"/>
                <a:cs typeface="Times New Roman"/>
              </a:rPr>
              <a:t>Club</a:t>
            </a:r>
            <a:r>
              <a:rPr dirty="0" sz="900" spc="-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of</a:t>
            </a:r>
            <a:r>
              <a:rPr dirty="0" sz="900" spc="3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7C7C7C"/>
                </a:solidFill>
                <a:latin typeface="Times New Roman"/>
                <a:cs typeface="Times New Roman"/>
              </a:rPr>
              <a:t>Ron-,_e</a:t>
            </a:r>
            <a:r>
              <a:rPr dirty="0" sz="900" spc="5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Con.f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68704" y="2438485"/>
            <a:ext cx="7213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C7C7C"/>
                </a:solidFill>
                <a:latin typeface="Times New Roman"/>
                <a:cs typeface="Times New Roman"/>
              </a:rPr>
              <a:t>F</a:t>
            </a:r>
            <a:r>
              <a:rPr dirty="0" sz="900" spc="10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7C7C7C"/>
                </a:solidFill>
                <a:latin typeface="Times New Roman"/>
                <a:cs typeface="Times New Roman"/>
              </a:rPr>
              <a:t>ukuo</a:t>
            </a:r>
            <a:r>
              <a:rPr dirty="0" sz="900" spc="-5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-5">
                <a:solidFill>
                  <a:srgbClr val="7C7C7C"/>
                </a:solidFill>
                <a:latin typeface="Times New Roman"/>
                <a:cs typeface="Times New Roman"/>
              </a:rPr>
              <a:t>&lt;c'&lt;&gt;</a:t>
            </a:r>
            <a:r>
              <a:rPr dirty="0" sz="900" spc="-5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4766" y="2591410"/>
            <a:ext cx="2075814" cy="921385"/>
          </a:xfrm>
          <a:prstGeom prst="rect">
            <a:avLst/>
          </a:prstGeom>
        </p:spPr>
        <p:txBody>
          <a:bodyPr wrap="square" lIns="0" tIns="48894" rIns="0" bIns="0" rtlCol="0" vert="horz">
            <a:spAutoFit/>
          </a:bodyPr>
          <a:lstStyle/>
          <a:p>
            <a:pPr algn="just" marL="21590">
              <a:lnSpc>
                <a:spcPct val="100000"/>
              </a:lnSpc>
              <a:spcBef>
                <a:spcPts val="384"/>
              </a:spcBef>
            </a:pPr>
            <a:r>
              <a:rPr dirty="0" sz="850" spc="170" b="1">
                <a:solidFill>
                  <a:srgbClr val="6B6B6B"/>
                </a:solidFill>
                <a:latin typeface="Times New Roman"/>
                <a:cs typeface="Times New Roman"/>
              </a:rPr>
              <a:t>St:evan</a:t>
            </a:r>
            <a:r>
              <a:rPr dirty="0" sz="850" spc="180" b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229" b="1">
                <a:solidFill>
                  <a:srgbClr val="6B6B6B"/>
                </a:solidFill>
                <a:latin typeface="Times New Roman"/>
                <a:cs typeface="Times New Roman"/>
              </a:rPr>
              <a:t>Harrell</a:t>
            </a:r>
            <a:endParaRPr sz="850">
              <a:latin typeface="Times New Roman"/>
              <a:cs typeface="Times New Roman"/>
            </a:endParaRPr>
          </a:p>
          <a:p>
            <a:pPr algn="just" marL="20320" marR="16510" indent="-8255">
              <a:lnSpc>
                <a:spcPts val="1000"/>
              </a:lnSpc>
              <a:spcBef>
                <a:spcPts val="400"/>
              </a:spcBef>
            </a:pP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Served </a:t>
            </a:r>
            <a:r>
              <a:rPr dirty="0" sz="900" spc="240">
                <a:solidFill>
                  <a:srgbClr val="7C7C7C"/>
                </a:solidFill>
                <a:latin typeface="Times New Roman"/>
                <a:cs typeface="Times New Roman"/>
              </a:rPr>
              <a:t>on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the </a:t>
            </a:r>
            <a:r>
              <a:rPr dirty="0" sz="900" spc="90">
                <a:solidFill>
                  <a:srgbClr val="7C7C7C"/>
                </a:solidFill>
                <a:latin typeface="Times New Roman"/>
                <a:cs typeface="Times New Roman"/>
              </a:rPr>
              <a:t>G</a:t>
            </a:r>
            <a:r>
              <a:rPr dirty="0" sz="900" spc="90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r>
              <a:rPr dirty="0" sz="900" spc="90">
                <a:solidFill>
                  <a:srgbClr val="3B3B3B"/>
                </a:solidFill>
                <a:latin typeface="Times New Roman"/>
                <a:cs typeface="Times New Roman"/>
              </a:rPr>
              <a:t>·</a:t>
            </a:r>
            <a:r>
              <a:rPr dirty="0" sz="900" spc="90">
                <a:solidFill>
                  <a:srgbClr val="6B6B6B"/>
                </a:solidFill>
                <a:latin typeface="Times New Roman"/>
                <a:cs typeface="Times New Roman"/>
              </a:rPr>
              <a:t>ant:s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Selecti  </a:t>
            </a:r>
            <a:r>
              <a:rPr dirty="0" sz="900" spc="254">
                <a:solidFill>
                  <a:srgbClr val="7C7C7C"/>
                </a:solidFill>
                <a:latin typeface="Times New Roman"/>
                <a:cs typeface="Times New Roman"/>
              </a:rPr>
              <a:t>Committee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for</a:t>
            </a:r>
            <a:r>
              <a:rPr dirty="0" sz="900" spc="-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6B6B6B"/>
                </a:solidFill>
                <a:latin typeface="Times New Roman"/>
                <a:cs typeface="Times New Roman"/>
              </a:rPr>
              <a:t>t:he</a:t>
            </a:r>
            <a:r>
              <a:rPr dirty="0" sz="900" spc="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Internaci  </a:t>
            </a: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Predissertation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F </a:t>
            </a:r>
            <a:r>
              <a:rPr dirty="0" sz="900" spc="105">
                <a:solidFill>
                  <a:srgbClr val="7C7C7C"/>
                </a:solidFill>
                <a:latin typeface="Times New Roman"/>
                <a:cs typeface="Times New Roman"/>
              </a:rPr>
              <a:t>el</a:t>
            </a:r>
            <a:r>
              <a:rPr dirty="0" sz="900" spc="105">
                <a:solidFill>
                  <a:srgbClr val="3B3B3B"/>
                </a:solidFill>
                <a:latin typeface="Times New Roman"/>
                <a:cs typeface="Times New Roman"/>
              </a:rPr>
              <a:t>l</a:t>
            </a:r>
            <a:r>
              <a:rPr dirty="0" sz="900" spc="105">
                <a:solidFill>
                  <a:srgbClr val="7C7C7C"/>
                </a:solidFill>
                <a:latin typeface="Times New Roman"/>
                <a:cs typeface="Times New Roman"/>
              </a:rPr>
              <a:t>owshpi</a:t>
            </a:r>
            <a:r>
              <a:rPr dirty="0" sz="900" spc="43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320">
                <a:solidFill>
                  <a:srgbClr val="6B6B6B"/>
                </a:solidFill>
                <a:latin typeface="Times New Roman"/>
                <a:cs typeface="Times New Roman"/>
              </a:rPr>
              <a:t>P  </a:t>
            </a:r>
            <a:r>
              <a:rPr dirty="0" sz="900" spc="180">
                <a:solidFill>
                  <a:srgbClr val="7C7C7C"/>
                </a:solidFill>
                <a:latin typeface="Times New Roman"/>
                <a:cs typeface="Times New Roman"/>
              </a:rPr>
              <a:t>Social </a:t>
            </a:r>
            <a:r>
              <a:rPr dirty="0" sz="900" spc="200">
                <a:solidFill>
                  <a:srgbClr val="7C7C7C"/>
                </a:solidFill>
                <a:latin typeface="Times New Roman"/>
                <a:cs typeface="Times New Roman"/>
              </a:rPr>
              <a:t>Science 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Researc</a:t>
            </a:r>
            <a:r>
              <a:rPr dirty="0" sz="900" spc="150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r>
              <a:rPr dirty="0" sz="900" spc="3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95">
                <a:solidFill>
                  <a:srgbClr val="7C7C7C"/>
                </a:solidFill>
                <a:latin typeface="Times New Roman"/>
                <a:cs typeface="Times New Roman"/>
              </a:rPr>
              <a:t>Cou</a:t>
            </a:r>
            <a:endParaRPr sz="900">
              <a:latin typeface="Times New Roman"/>
              <a:cs typeface="Times New Roman"/>
            </a:endParaRPr>
          </a:p>
          <a:p>
            <a:pPr algn="just" marL="33655">
              <a:lnSpc>
                <a:spcPct val="100000"/>
              </a:lnSpc>
              <a:spcBef>
                <a:spcPts val="265"/>
              </a:spcBef>
            </a:pPr>
            <a:r>
              <a:rPr dirty="0" sz="900" spc="45">
                <a:solidFill>
                  <a:srgbClr val="6B6B6B"/>
                </a:solidFill>
                <a:latin typeface="Times New Roman"/>
                <a:cs typeface="Times New Roman"/>
              </a:rPr>
              <a:t>Prese.t"&gt;.'tcd 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papers </a:t>
            </a: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at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tbe</a:t>
            </a:r>
            <a:r>
              <a:rPr dirty="0" sz="900" spc="114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Asso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20580" y="3483902"/>
            <a:ext cx="20605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Studies, </a:t>
            </a:r>
            <a:r>
              <a:rPr dirty="0" sz="900" spc="114">
                <a:solidFill>
                  <a:srgbClr val="7C7C7C"/>
                </a:solidFill>
                <a:latin typeface="Times New Roman"/>
                <a:cs typeface="Times New Roman"/>
              </a:rPr>
              <a:t>Un.ivc:rsity </a:t>
            </a:r>
            <a:r>
              <a:rPr dirty="0" sz="900" spc="125">
                <a:solidFill>
                  <a:srgbClr val="7C7C7C"/>
                </a:solidFill>
                <a:latin typeface="Times New Roman"/>
                <a:cs typeface="Times New Roman"/>
              </a:rPr>
              <a:t>of</a:t>
            </a:r>
            <a:r>
              <a:rPr dirty="0" sz="900" spc="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C7C7C"/>
                </a:solidFill>
                <a:latin typeface="Times New Roman"/>
                <a:cs typeface="Times New Roman"/>
              </a:rPr>
              <a:t>British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34907" y="3610619"/>
            <a:ext cx="20701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>
                <a:solidFill>
                  <a:srgbClr val="6B6B6B"/>
                </a:solidFill>
                <a:latin typeface="Times New Roman"/>
                <a:cs typeface="Times New Roman"/>
              </a:rPr>
              <a:t>University</a:t>
            </a:r>
            <a:r>
              <a:rPr dirty="0" sz="90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of</a:t>
            </a:r>
            <a:r>
              <a:rPr dirty="0" sz="900" spc="11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California,</a:t>
            </a:r>
            <a:r>
              <a:rPr dirty="0" sz="900" spc="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6B6B6B"/>
                </a:solidFill>
                <a:latin typeface="Times New Roman"/>
                <a:cs typeface="Times New Roman"/>
              </a:rPr>
              <a:t>Dav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1009" y="3756344"/>
            <a:ext cx="2047875" cy="67500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900" spc="220" b="1">
                <a:solidFill>
                  <a:srgbClr val="6B6B6B"/>
                </a:solidFill>
                <a:latin typeface="Times New Roman"/>
                <a:cs typeface="Times New Roman"/>
              </a:rPr>
              <a:t>Charles</a:t>
            </a:r>
            <a:r>
              <a:rPr dirty="0" sz="900" spc="100" b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0" b="1">
                <a:solidFill>
                  <a:srgbClr val="6B6B6B"/>
                </a:solidFill>
                <a:latin typeface="Times New Roman"/>
                <a:cs typeface="Times New Roman"/>
              </a:rPr>
              <a:t>Hirsctunan</a:t>
            </a:r>
            <a:endParaRPr sz="900">
              <a:latin typeface="Times New Roman"/>
              <a:cs typeface="Times New Roman"/>
            </a:endParaRPr>
          </a:p>
          <a:p>
            <a:pPr marL="20955" marR="5080" indent="-6350">
              <a:lnSpc>
                <a:spcPts val="1000"/>
              </a:lnSpc>
              <a:spcBef>
                <a:spcPts val="390"/>
              </a:spcBef>
            </a:pPr>
            <a:r>
              <a:rPr dirty="0" sz="900" spc="260">
                <a:solidFill>
                  <a:srgbClr val="7C7C7C"/>
                </a:solidFill>
                <a:latin typeface="Times New Roman"/>
                <a:cs typeface="Times New Roman"/>
              </a:rPr>
              <a:t>Board</a:t>
            </a:r>
            <a:r>
              <a:rPr dirty="0" sz="900" spc="-9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o£Dixecto•·s,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Populati  </a:t>
            </a:r>
            <a:r>
              <a:rPr dirty="0" sz="900" spc="270">
                <a:solidFill>
                  <a:srgbClr val="6B6B6B"/>
                </a:solidFill>
                <a:latin typeface="Times New Roman"/>
                <a:cs typeface="Times New Roman"/>
              </a:rPr>
              <a:t>ofAmclica,1992-l.994.</a:t>
            </a:r>
            <a:endParaRPr sz="9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270"/>
              </a:spcBef>
            </a:pP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Social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Sciences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and</a:t>
            </a:r>
            <a:r>
              <a:rPr dirty="0" sz="900" spc="-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Populati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50261" y="4402601"/>
            <a:ext cx="20707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tion</a:t>
            </a:r>
            <a:r>
              <a:rPr dirty="0" sz="900" spc="195">
                <a:solidFill>
                  <a:srgbClr val="979595"/>
                </a:solidFill>
                <a:latin typeface="Times New Roman"/>
                <a:cs typeface="Times New Roman"/>
              </a:rPr>
              <a:t>,</a:t>
            </a:r>
            <a:r>
              <a:rPr dirty="0" sz="900" spc="80">
                <a:solidFill>
                  <a:srgbClr val="97959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C7C7C"/>
                </a:solidFill>
                <a:latin typeface="Times New Roman"/>
                <a:cs typeface="Times New Roman"/>
              </a:rPr>
              <a:t>National</a:t>
            </a:r>
            <a:r>
              <a:rPr dirty="0" sz="900" spc="8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6B6B6B"/>
                </a:solidFill>
                <a:latin typeface="Times New Roman"/>
                <a:cs typeface="Times New Roman"/>
              </a:rPr>
              <a:t>Institutes</a:t>
            </a:r>
            <a:r>
              <a:rPr dirty="0" sz="900" spc="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of'H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46822" y="4529320"/>
            <a:ext cx="14909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15">
                <a:solidFill>
                  <a:srgbClr val="6B6B6B"/>
                </a:solidFill>
                <a:latin typeface="Times New Roman"/>
                <a:cs typeface="Times New Roman"/>
              </a:rPr>
              <a:t>91;</a:t>
            </a:r>
            <a:r>
              <a:rPr dirty="0" sz="900" spc="-1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Chair,</a:t>
            </a:r>
            <a:r>
              <a:rPr dirty="0" sz="900" spc="-2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C7C7C"/>
                </a:solidFill>
                <a:latin typeface="Times New Roman"/>
                <a:cs typeface="Times New Roman"/>
              </a:rPr>
              <a:t>1989</a:t>
            </a:r>
            <a:r>
              <a:rPr dirty="0" sz="900" spc="245">
                <a:solidFill>
                  <a:srgbClr val="979595"/>
                </a:solidFill>
                <a:latin typeface="Times New Roman"/>
                <a:cs typeface="Times New Roman"/>
              </a:rPr>
              <a:t>-</a:t>
            </a:r>
            <a:r>
              <a:rPr dirty="0" sz="900" spc="245">
                <a:solidFill>
                  <a:srgbClr val="6B6B6B"/>
                </a:solidFill>
                <a:latin typeface="Times New Roman"/>
                <a:cs typeface="Times New Roman"/>
              </a:rPr>
              <a:t>9</a:t>
            </a:r>
            <a:r>
              <a:rPr dirty="0" sz="900" spc="5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6B6B6B"/>
                </a:solidFill>
                <a:latin typeface="Times New Roman"/>
                <a:cs typeface="Times New Roman"/>
              </a:rPr>
              <a:t>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41094" y="4703555"/>
            <a:ext cx="204723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Jo</a:t>
            </a:r>
            <a:r>
              <a:rPr dirty="0" sz="900" spc="195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n</a:t>
            </a:r>
            <a:r>
              <a:rPr dirty="0" sz="900" spc="-8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t</a:t>
            </a:r>
            <a:r>
              <a:rPr dirty="0" sz="900" spc="6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7C7C7C"/>
                </a:solidFill>
                <a:latin typeface="Times New Roman"/>
                <a:cs typeface="Times New Roman"/>
              </a:rPr>
              <a:t>Advs</a:t>
            </a:r>
            <a:r>
              <a:rPr dirty="0" sz="900" spc="125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r>
              <a:rPr dirty="0" sz="900" spc="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C7C7C"/>
                </a:solidFill>
                <a:latin typeface="Times New Roman"/>
                <a:cs typeface="Times New Roman"/>
              </a:rPr>
              <a:t>ory</a:t>
            </a:r>
            <a:r>
              <a:rPr dirty="0" sz="900" spc="-2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C7C7C"/>
                </a:solidFill>
                <a:latin typeface="Times New Roman"/>
                <a:cs typeface="Times New Roman"/>
              </a:rPr>
              <a:t>Co</a:t>
            </a:r>
            <a:r>
              <a:rPr dirty="0" sz="900" spc="20">
                <a:solidFill>
                  <a:srgbClr val="3B3B3B"/>
                </a:solidFill>
                <a:latin typeface="Times New Roman"/>
                <a:cs typeface="Times New Roman"/>
              </a:rPr>
              <a:t>,</a:t>
            </a:r>
            <a:r>
              <a:rPr dirty="0" sz="900" spc="20">
                <a:solidFill>
                  <a:srgbClr val="6B6B6B"/>
                </a:solidFill>
                <a:latin typeface="Times New Roman"/>
                <a:cs typeface="Times New Roman"/>
              </a:rPr>
              <a:t>,:,n"&gt;.icre</a:t>
            </a:r>
            <a:r>
              <a:rPr dirty="0" sz="900" spc="1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-75">
                <a:solidFill>
                  <a:srgbClr val="6B6B6B"/>
                </a:solidFill>
                <a:latin typeface="Times New Roman"/>
                <a:cs typeface="Times New Roman"/>
              </a:rPr>
              <a:t>e  </a:t>
            </a:r>
            <a:r>
              <a:rPr dirty="0" sz="900" spc="-80">
                <a:solidFill>
                  <a:srgbClr val="7C7C7C"/>
                </a:solidFill>
                <a:latin typeface="Times New Roman"/>
                <a:cs typeface="Times New Roman"/>
              </a:rPr>
              <a:t>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53922" y="4830273"/>
            <a:ext cx="2025014" cy="29845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11430">
              <a:lnSpc>
                <a:spcPts val="1060"/>
              </a:lnSpc>
              <a:spcBef>
                <a:spcPts val="155"/>
              </a:spcBef>
            </a:pPr>
            <a:r>
              <a:rPr dirty="0" sz="900" spc="195">
                <a:solidFill>
                  <a:srgbClr val="6B6B6B"/>
                </a:solidFill>
                <a:latin typeface="Times New Roman"/>
                <a:cs typeface="Times New Roman"/>
              </a:rPr>
              <a:t>Progra,ns,</a:t>
            </a:r>
            <a:r>
              <a:rPr dirty="0" sz="900" spc="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C7C7C"/>
                </a:solidFill>
                <a:latin typeface="Times New Roman"/>
                <a:cs typeface="Times New Roman"/>
              </a:rPr>
              <a:t>Social</a:t>
            </a:r>
            <a:r>
              <a:rPr dirty="0" sz="900" spc="7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B6B6B"/>
                </a:solidFill>
                <a:latin typeface="Times New Roman"/>
                <a:cs typeface="Times New Roman"/>
              </a:rPr>
              <a:t>Science</a:t>
            </a:r>
            <a:r>
              <a:rPr dirty="0" sz="900" spc="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C7C7C"/>
                </a:solidFill>
                <a:latin typeface="Times New Roman"/>
                <a:cs typeface="Times New Roman"/>
              </a:rPr>
              <a:t>Re  </a:t>
            </a:r>
            <a:r>
              <a:rPr dirty="0" sz="900" spc="295">
                <a:solidFill>
                  <a:srgbClr val="6B6B6B"/>
                </a:solidFill>
                <a:latin typeface="Times New Roman"/>
                <a:cs typeface="Times New Roman"/>
              </a:rPr>
              <a:t>1991-94.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50496" y="5139146"/>
            <a:ext cx="20358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75">
                <a:solidFill>
                  <a:srgbClr val="7C7C7C"/>
                </a:solidFill>
                <a:latin typeface="Times New Roman"/>
                <a:cs typeface="Times New Roman"/>
              </a:rPr>
              <a:t>AbeFc.llowsh.ip</a:t>
            </a:r>
            <a:r>
              <a:rPr dirty="0" sz="900" spc="13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C7C7C"/>
                </a:solidFill>
                <a:latin typeface="Times New Roman"/>
                <a:cs typeface="Times New Roman"/>
              </a:rPr>
              <a:t>Con,n,ittcc,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58403" y="5237351"/>
            <a:ext cx="2017395" cy="809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350">
              <a:lnSpc>
                <a:spcPct val="127000"/>
              </a:lnSpc>
              <a:spcBef>
                <a:spcPts val="100"/>
              </a:spcBef>
            </a:pPr>
            <a:r>
              <a:rPr dirty="0" sz="900" spc="200">
                <a:solidFill>
                  <a:srgbClr val="6B6B6B"/>
                </a:solidFill>
                <a:latin typeface="Times New Roman"/>
                <a:cs typeface="Times New Roman"/>
              </a:rPr>
              <a:t>Research </a:t>
            </a:r>
            <a:r>
              <a:rPr dirty="0" sz="900" spc="220">
                <a:solidFill>
                  <a:srgbClr val="7C7C7C"/>
                </a:solidFill>
                <a:latin typeface="Times New Roman"/>
                <a:cs typeface="Times New Roman"/>
              </a:rPr>
              <a:t>Council,</a:t>
            </a:r>
            <a:r>
              <a:rPr dirty="0" sz="900" spc="4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7C7C7C"/>
                </a:solidFill>
                <a:latin typeface="Times New Roman"/>
                <a:cs typeface="Times New Roman"/>
              </a:rPr>
              <a:t>l.992-94 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Associate </a:t>
            </a: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Edit:or,</a:t>
            </a:r>
            <a:r>
              <a:rPr dirty="0" sz="90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225" i="1">
                <a:solidFill>
                  <a:srgbClr val="6B6B6B"/>
                </a:solidFill>
                <a:latin typeface="Times New Roman"/>
                <a:cs typeface="Times New Roman"/>
              </a:rPr>
              <a:t>Demograp</a:t>
            </a:r>
            <a:endParaRPr sz="85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30"/>
              </a:spcBef>
            </a:pPr>
            <a:r>
              <a:rPr dirty="0" sz="850" spc="140" b="1">
                <a:solidFill>
                  <a:srgbClr val="6B6B6B"/>
                </a:solidFill>
                <a:latin typeface="Times New Roman"/>
                <a:cs typeface="Times New Roman"/>
              </a:rPr>
              <a:t>prescnt..</a:t>
            </a:r>
            <a:endParaRPr sz="850">
              <a:latin typeface="Times New Roman"/>
              <a:cs typeface="Times New Roman"/>
            </a:endParaRPr>
          </a:p>
          <a:p>
            <a:pPr marL="19050">
              <a:lnSpc>
                <a:spcPts val="1040"/>
              </a:lnSpc>
              <a:spcBef>
                <a:spcPts val="300"/>
              </a:spcBef>
            </a:pPr>
            <a:r>
              <a:rPr dirty="0" sz="900" spc="155">
                <a:solidFill>
                  <a:srgbClr val="6B6B6B"/>
                </a:solidFill>
                <a:latin typeface="Times New Roman"/>
                <a:cs typeface="Times New Roman"/>
              </a:rPr>
              <a:t>Editoria.l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Advisory </a:t>
            </a: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Board,</a:t>
            </a:r>
            <a:r>
              <a:rPr dirty="0" sz="900" spc="-1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305" i="1">
                <a:solidFill>
                  <a:srgbClr val="7C7C7C"/>
                </a:solidFill>
                <a:latin typeface="Times New Roman"/>
                <a:cs typeface="Times New Roman"/>
              </a:rPr>
              <a:t>P</a:t>
            </a:r>
            <a:endParaRPr sz="850">
              <a:latin typeface="Times New Roman"/>
              <a:cs typeface="Times New Roman"/>
            </a:endParaRPr>
          </a:p>
          <a:p>
            <a:pPr marL="23495">
              <a:lnSpc>
                <a:spcPts val="1040"/>
              </a:lnSpc>
            </a:pPr>
            <a:r>
              <a:rPr dirty="0" sz="900" spc="295">
                <a:solidFill>
                  <a:srgbClr val="6B6B6B"/>
                </a:solidFill>
                <a:latin typeface="Times New Roman"/>
                <a:cs typeface="Times New Roman"/>
              </a:rPr>
              <a:t>1991-93.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64928" y="6057846"/>
            <a:ext cx="203453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5">
                <a:solidFill>
                  <a:srgbClr val="7C7C7C"/>
                </a:solidFill>
                <a:latin typeface="Times New Roman"/>
                <a:cs typeface="Times New Roman"/>
              </a:rPr>
              <a:t>Edit:oria</a:t>
            </a:r>
            <a:r>
              <a:rPr dirty="0" sz="900" spc="155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900" spc="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6B6B6B"/>
                </a:solidFill>
                <a:latin typeface="Times New Roman"/>
                <a:cs typeface="Times New Roman"/>
              </a:rPr>
              <a:t>Board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979595"/>
                </a:solidFill>
                <a:latin typeface="Times New Roman"/>
                <a:cs typeface="Times New Roman"/>
              </a:rPr>
              <a:t>,</a:t>
            </a:r>
            <a:r>
              <a:rPr dirty="0" sz="900" spc="35">
                <a:solidFill>
                  <a:srgbClr val="979595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Westview</a:t>
            </a:r>
            <a:r>
              <a:rPr dirty="0" sz="900" spc="1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C7C7C"/>
                </a:solidFill>
                <a:latin typeface="Times New Roman"/>
                <a:cs typeface="Times New Roman"/>
              </a:rPr>
              <a:t>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60112" y="6192482"/>
            <a:ext cx="20358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0">
                <a:solidFill>
                  <a:srgbClr val="6B6B6B"/>
                </a:solidFill>
                <a:latin typeface="Times New Roman"/>
                <a:cs typeface="Times New Roman"/>
              </a:rPr>
              <a:t>Social </a:t>
            </a:r>
            <a:r>
              <a:rPr dirty="0" sz="900" spc="145">
                <a:solidFill>
                  <a:srgbClr val="7C7C7C"/>
                </a:solidFill>
                <a:latin typeface="Times New Roman"/>
                <a:cs typeface="Times New Roman"/>
              </a:rPr>
              <a:t>I </a:t>
            </a:r>
            <a:r>
              <a:rPr dirty="0" sz="900" spc="-70">
                <a:solidFill>
                  <a:srgbClr val="7C7C7C"/>
                </a:solidFill>
                <a:latin typeface="Times New Roman"/>
                <a:cs typeface="Times New Roman"/>
              </a:rPr>
              <a:t>neq </a:t>
            </a: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u </a:t>
            </a:r>
            <a:r>
              <a:rPr dirty="0" sz="900" spc="40">
                <a:solidFill>
                  <a:srgbClr val="7C7C7C"/>
                </a:solidFill>
                <a:latin typeface="Times New Roman"/>
                <a:cs typeface="Times New Roman"/>
              </a:rPr>
              <a:t>a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li </a:t>
            </a:r>
            <a:r>
              <a:rPr dirty="0" sz="900" spc="30">
                <a:solidFill>
                  <a:srgbClr val="565656"/>
                </a:solidFill>
                <a:latin typeface="Times New Roman"/>
                <a:cs typeface="Times New Roman"/>
              </a:rPr>
              <a:t>ty </a:t>
            </a:r>
            <a:r>
              <a:rPr dirty="0" sz="900" spc="20">
                <a:solidFill>
                  <a:srgbClr val="565656"/>
                </a:solidFill>
                <a:latin typeface="Times New Roman"/>
                <a:cs typeface="Times New Roman"/>
              </a:rPr>
              <a:t>, </a:t>
            </a:r>
            <a:r>
              <a:rPr dirty="0" sz="900" spc="45">
                <a:solidFill>
                  <a:srgbClr val="7C7C7C"/>
                </a:solidFill>
                <a:latin typeface="Times New Roman"/>
                <a:cs typeface="Times New Roman"/>
              </a:rPr>
              <a:t>19 8 8 </a:t>
            </a:r>
            <a:r>
              <a:rPr dirty="0" sz="900">
                <a:solidFill>
                  <a:srgbClr val="979595"/>
                </a:solidFill>
                <a:latin typeface="Times New Roman"/>
                <a:cs typeface="Times New Roman"/>
              </a:rPr>
              <a:t>-</a:t>
            </a:r>
            <a:r>
              <a:rPr dirty="0" sz="900">
                <a:solidFill>
                  <a:srgbClr val="6B6B6B"/>
                </a:solidFill>
                <a:latin typeface="Times New Roman"/>
                <a:cs typeface="Times New Roman"/>
              </a:rPr>
              <a:t>p</a:t>
            </a:r>
            <a:r>
              <a:rPr dirty="0" sz="900" spc="1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6B6B6B"/>
                </a:solidFill>
                <a:latin typeface="Times New Roman"/>
                <a:cs typeface="Times New Roman"/>
              </a:rPr>
              <a:t>r.es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70886" y="6366719"/>
            <a:ext cx="1990089" cy="598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9050" marR="5080" indent="-6985">
              <a:lnSpc>
                <a:spcPct val="95300"/>
              </a:lnSpc>
              <a:spcBef>
                <a:spcPts val="155"/>
              </a:spcBef>
            </a:pPr>
            <a:r>
              <a:rPr dirty="0" sz="900" spc="229">
                <a:solidFill>
                  <a:srgbClr val="7C7C7C"/>
                </a:solidFill>
                <a:latin typeface="Times New Roman"/>
                <a:cs typeface="Times New Roman"/>
              </a:rPr>
              <a:t>Chair,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Section </a:t>
            </a:r>
            <a:r>
              <a:rPr dirty="0" sz="900" spc="229">
                <a:solidFill>
                  <a:srgbClr val="7C7C7C"/>
                </a:solidFill>
                <a:latin typeface="Times New Roman"/>
                <a:cs typeface="Times New Roman"/>
              </a:rPr>
              <a:t>on </a:t>
            </a:r>
            <a:r>
              <a:rPr dirty="0" sz="900" spc="105">
                <a:solidFill>
                  <a:srgbClr val="6B6B6B"/>
                </a:solidFill>
                <a:latin typeface="Times New Roman"/>
                <a:cs typeface="Times New Roman"/>
              </a:rPr>
              <a:t>,:he</a:t>
            </a:r>
            <a:r>
              <a:rPr dirty="0" sz="900" spc="-1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Socio  </a:t>
            </a:r>
            <a:r>
              <a:rPr dirty="0" sz="900" spc="25" b="1">
                <a:solidFill>
                  <a:srgbClr val="7C7C7C"/>
                </a:solidFill>
                <a:latin typeface="Times New Roman"/>
                <a:cs typeface="Times New Roman"/>
              </a:rPr>
              <a:t>cio </a:t>
            </a:r>
            <a:r>
              <a:rPr dirty="0" sz="900" spc="40" b="1">
                <a:solidFill>
                  <a:srgbClr val="7C7C7C"/>
                </a:solidFill>
                <a:latin typeface="Times New Roman"/>
                <a:cs typeface="Times New Roman"/>
              </a:rPr>
              <a:t>n </a:t>
            </a:r>
            <a:r>
              <a:rPr dirty="0" sz="900" spc="15" b="1">
                <a:solidFill>
                  <a:srgbClr val="979595"/>
                </a:solidFill>
                <a:latin typeface="Times New Roman"/>
                <a:cs typeface="Times New Roman"/>
              </a:rPr>
              <a:t>., </a:t>
            </a:r>
            <a:r>
              <a:rPr dirty="0" sz="900" spc="50" b="1">
                <a:solidFill>
                  <a:srgbClr val="7C7C7C"/>
                </a:solidFill>
                <a:latin typeface="Times New Roman"/>
                <a:cs typeface="Times New Roman"/>
              </a:rPr>
              <a:t>A </a:t>
            </a:r>
            <a:r>
              <a:rPr dirty="0" sz="900" spc="-75" b="1">
                <a:solidFill>
                  <a:srgbClr val="565656"/>
                </a:solidFill>
                <a:latin typeface="Times New Roman"/>
                <a:cs typeface="Times New Roman"/>
              </a:rPr>
              <a:t>.-n </a:t>
            </a:r>
            <a:r>
              <a:rPr dirty="0" sz="900" spc="-90" b="1">
                <a:solidFill>
                  <a:srgbClr val="7C7C7C"/>
                </a:solidFill>
                <a:latin typeface="Times New Roman"/>
                <a:cs typeface="Times New Roman"/>
              </a:rPr>
              <a:t>c </a:t>
            </a:r>
            <a:r>
              <a:rPr dirty="0" sz="900" spc="-80" b="1">
                <a:solidFill>
                  <a:srgbClr val="7C7C7C"/>
                </a:solidFill>
                <a:latin typeface="Times New Roman"/>
                <a:cs typeface="Times New Roman"/>
              </a:rPr>
              <a:t>ric </a:t>
            </a:r>
            <a:r>
              <a:rPr dirty="0" sz="900" spc="-105" b="1">
                <a:solidFill>
                  <a:srgbClr val="7C7C7C"/>
                </a:solidFill>
                <a:latin typeface="Times New Roman"/>
                <a:cs typeface="Times New Roman"/>
              </a:rPr>
              <a:t>an </a:t>
            </a:r>
            <a:r>
              <a:rPr dirty="0" sz="900" spc="-110" b="1">
                <a:solidFill>
                  <a:srgbClr val="7C7C7C"/>
                </a:solidFill>
                <a:latin typeface="Times New Roman"/>
                <a:cs typeface="Times New Roman"/>
              </a:rPr>
              <a:t>S </a:t>
            </a:r>
            <a:r>
              <a:rPr dirty="0" sz="900" spc="-100" b="1">
                <a:solidFill>
                  <a:srgbClr val="7C7C7C"/>
                </a:solidFill>
                <a:latin typeface="Times New Roman"/>
                <a:cs typeface="Times New Roman"/>
              </a:rPr>
              <a:t>o </a:t>
            </a:r>
            <a:r>
              <a:rPr dirty="0" sz="900" spc="-90" b="1">
                <a:solidFill>
                  <a:srgbClr val="7C7C7C"/>
                </a:solidFill>
                <a:latin typeface="Times New Roman"/>
                <a:cs typeface="Times New Roman"/>
              </a:rPr>
              <a:t>c </a:t>
            </a:r>
            <a:r>
              <a:rPr dirty="0" sz="900" spc="-80" b="1">
                <a:solidFill>
                  <a:srgbClr val="7C7C7C"/>
                </a:solidFill>
                <a:latin typeface="Times New Roman"/>
                <a:cs typeface="Times New Roman"/>
              </a:rPr>
              <a:t>io </a:t>
            </a:r>
            <a:r>
              <a:rPr dirty="0" sz="900" spc="-55" b="1">
                <a:solidFill>
                  <a:srgbClr val="565656"/>
                </a:solidFill>
                <a:latin typeface="Times New Roman"/>
                <a:cs typeface="Times New Roman"/>
              </a:rPr>
              <a:t>l </a:t>
            </a:r>
            <a:r>
              <a:rPr dirty="0" sz="900" spc="-100" b="1">
                <a:solidFill>
                  <a:srgbClr val="7C7C7C"/>
                </a:solidFill>
                <a:latin typeface="Times New Roman"/>
                <a:cs typeface="Times New Roman"/>
              </a:rPr>
              <a:t>o </a:t>
            </a:r>
            <a:r>
              <a:rPr dirty="0" sz="900" spc="-80" b="1">
                <a:solidFill>
                  <a:srgbClr val="7C7C7C"/>
                </a:solidFill>
                <a:latin typeface="Times New Roman"/>
                <a:cs typeface="Times New Roman"/>
              </a:rPr>
              <a:t>gi </a:t>
            </a:r>
            <a:r>
              <a:rPr dirty="0" sz="900" spc="-90" b="1">
                <a:solidFill>
                  <a:srgbClr val="7C7C7C"/>
                </a:solidFill>
                <a:latin typeface="Times New Roman"/>
                <a:cs typeface="Times New Roman"/>
              </a:rPr>
              <a:t>c </a:t>
            </a:r>
            <a:r>
              <a:rPr dirty="0" sz="900" spc="-80" b="1">
                <a:solidFill>
                  <a:srgbClr val="7C7C7C"/>
                </a:solidFill>
                <a:latin typeface="Times New Roman"/>
                <a:cs typeface="Times New Roman"/>
              </a:rPr>
              <a:t>al  </a:t>
            </a: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199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1</a:t>
            </a:r>
            <a:r>
              <a:rPr dirty="0" sz="900" spc="215">
                <a:solidFill>
                  <a:srgbClr val="979595"/>
                </a:solidFill>
                <a:latin typeface="Times New Roman"/>
                <a:cs typeface="Times New Roman"/>
              </a:rPr>
              <a:t>-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92</a:t>
            </a:r>
            <a:r>
              <a:rPr dirty="0" sz="900" spc="13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290"/>
              </a:spcBef>
            </a:pPr>
            <a:r>
              <a:rPr dirty="0" sz="900" spc="295" b="1">
                <a:solidFill>
                  <a:srgbClr val="6B6B6B"/>
                </a:solidFill>
                <a:latin typeface="Times New Roman"/>
                <a:cs typeface="Times New Roman"/>
              </a:rPr>
              <a:t>David</a:t>
            </a:r>
            <a:r>
              <a:rPr dirty="0" sz="900" spc="-15" b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305" b="1">
                <a:solidFill>
                  <a:srgbClr val="6B6B6B"/>
                </a:solidFill>
                <a:latin typeface="Times New Roman"/>
                <a:cs typeface="Times New Roman"/>
              </a:rPr>
              <a:t>C</a:t>
            </a:r>
            <a:r>
              <a:rPr dirty="0" sz="900" spc="305" b="1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r>
              <a:rPr dirty="0" sz="900" spc="100" b="1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900" spc="330" b="1">
                <a:solidFill>
                  <a:srgbClr val="7C7C7C"/>
                </a:solidFill>
                <a:latin typeface="Times New Roman"/>
                <a:cs typeface="Times New Roman"/>
              </a:rPr>
              <a:t>Hodge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79022" y="6976545"/>
            <a:ext cx="20167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Geograp</a:t>
            </a:r>
            <a:r>
              <a:rPr dirty="0" sz="900" spc="195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r>
              <a:rPr dirty="0" sz="900" spc="195">
                <a:solidFill>
                  <a:srgbClr val="7C7C7C"/>
                </a:solidFill>
                <a:latin typeface="Times New Roman"/>
                <a:cs typeface="Times New Roman"/>
              </a:rPr>
              <a:t>y </a:t>
            </a:r>
            <a:r>
              <a:rPr dirty="0" sz="900" spc="285">
                <a:solidFill>
                  <a:srgbClr val="6B6B6B"/>
                </a:solidFill>
                <a:latin typeface="Times New Roman"/>
                <a:cs typeface="Times New Roman"/>
              </a:rPr>
              <a:t>and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Regional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S</a:t>
            </a:r>
            <a:r>
              <a:rPr dirty="0" sz="900" spc="15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73831" y="7109643"/>
            <a:ext cx="202565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45" b="1">
                <a:solidFill>
                  <a:srgbClr val="6B6B6B"/>
                </a:solidFill>
                <a:latin typeface="Times New Roman"/>
                <a:cs typeface="Times New Roman"/>
              </a:rPr>
              <a:t>:Revie"'-v </a:t>
            </a:r>
            <a:r>
              <a:rPr dirty="0" sz="850" spc="185" b="1">
                <a:solidFill>
                  <a:srgbClr val="6B6B6B"/>
                </a:solidFill>
                <a:latin typeface="Times New Roman"/>
                <a:cs typeface="Times New Roman"/>
              </a:rPr>
              <a:t>Panel, </a:t>
            </a:r>
            <a:r>
              <a:rPr dirty="0" sz="850" spc="215" b="1">
                <a:solidFill>
                  <a:srgbClr val="6B6B6B"/>
                </a:solidFill>
                <a:latin typeface="Times New Roman"/>
                <a:cs typeface="Times New Roman"/>
              </a:rPr>
              <a:t>National</a:t>
            </a:r>
            <a:r>
              <a:rPr dirty="0" sz="850" spc="30" b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7C7C7C"/>
                </a:solidFill>
                <a:latin typeface="Times New Roman"/>
                <a:cs typeface="Times New Roman"/>
              </a:rPr>
              <a:t>Scie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81085" y="7201469"/>
            <a:ext cx="2003425" cy="111887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17145">
              <a:lnSpc>
                <a:spcPct val="100000"/>
              </a:lnSpc>
              <a:spcBef>
                <a:spcPts val="390"/>
              </a:spcBef>
            </a:pPr>
            <a:r>
              <a:rPr dirty="0" sz="900" spc="165">
                <a:solidFill>
                  <a:srgbClr val="565656"/>
                </a:solidFill>
                <a:latin typeface="Times New Roman"/>
                <a:cs typeface="Times New Roman"/>
              </a:rPr>
              <a:t>199 </a:t>
            </a:r>
            <a:r>
              <a:rPr dirty="0" sz="900" spc="204">
                <a:solidFill>
                  <a:srgbClr val="565656"/>
                </a:solidFill>
                <a:latin typeface="Times New Roman"/>
                <a:cs typeface="Times New Roman"/>
              </a:rPr>
              <a:t>1</a:t>
            </a:r>
            <a:r>
              <a:rPr dirty="0" sz="900" spc="204">
                <a:solidFill>
                  <a:srgbClr val="979595"/>
                </a:solidFill>
                <a:latin typeface="Times New Roman"/>
                <a:cs typeface="Times New Roman"/>
              </a:rPr>
              <a:t>- </a:t>
            </a:r>
            <a:r>
              <a:rPr dirty="0" sz="900" spc="165">
                <a:solidFill>
                  <a:srgbClr val="6B6B6B"/>
                </a:solidFill>
                <a:latin typeface="Times New Roman"/>
                <a:cs typeface="Times New Roman"/>
              </a:rPr>
              <a:t>199</a:t>
            </a:r>
            <a:r>
              <a:rPr dirty="0" sz="900" spc="-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6B6B6B"/>
                </a:solidFill>
                <a:latin typeface="Times New Roman"/>
                <a:cs typeface="Times New Roman"/>
              </a:rPr>
              <a:t>3.</a:t>
            </a:r>
            <a:endParaRPr sz="9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5300"/>
              </a:lnSpc>
              <a:spcBef>
                <a:spcPts val="340"/>
              </a:spcBef>
            </a:pPr>
            <a:r>
              <a:rPr dirty="0" sz="900" spc="240">
                <a:solidFill>
                  <a:srgbClr val="6B6B6B"/>
                </a:solidFill>
                <a:latin typeface="Times New Roman"/>
                <a:cs typeface="Times New Roman"/>
              </a:rPr>
              <a:t>Washington</a:t>
            </a:r>
            <a:r>
              <a:rPr dirty="0" sz="90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State</a:t>
            </a:r>
            <a:r>
              <a:rPr dirty="0" sz="900" spc="6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C7C7C"/>
                </a:solidFill>
                <a:latin typeface="Times New Roman"/>
                <a:cs typeface="Times New Roman"/>
              </a:rPr>
              <a:t>Expert</a:t>
            </a:r>
            <a:r>
              <a:rPr dirty="0" sz="900" spc="2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6B6B6B"/>
                </a:solidFill>
                <a:latin typeface="Times New Roman"/>
                <a:cs typeface="Times New Roman"/>
              </a:rPr>
              <a:t>R  </a:t>
            </a:r>
            <a:r>
              <a:rPr dirty="0" sz="900" spc="305">
                <a:solidFill>
                  <a:srgbClr val="6B6B6B"/>
                </a:solidFill>
                <a:latin typeface="Times New Roman"/>
                <a:cs typeface="Times New Roman"/>
              </a:rPr>
              <a:t>High</a:t>
            </a:r>
            <a:r>
              <a:rPr dirty="0" sz="900" spc="-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C7C7C"/>
                </a:solidFill>
                <a:latin typeface="Times New Roman"/>
                <a:cs typeface="Times New Roman"/>
              </a:rPr>
              <a:t>Capacicy </a:t>
            </a:r>
            <a:r>
              <a:rPr dirty="0" sz="900" spc="204">
                <a:solidFill>
                  <a:srgbClr val="7C7C7C"/>
                </a:solidFill>
                <a:latin typeface="Times New Roman"/>
                <a:cs typeface="Times New Roman"/>
              </a:rPr>
              <a:t>Transporeati  </a:t>
            </a:r>
            <a:r>
              <a:rPr dirty="0" sz="900" spc="260">
                <a:solidFill>
                  <a:srgbClr val="6B6B6B"/>
                </a:solidFill>
                <a:latin typeface="Times New Roman"/>
                <a:cs typeface="Times New Roman"/>
              </a:rPr>
              <a:t>1989</a:t>
            </a:r>
            <a:r>
              <a:rPr dirty="0" sz="900" spc="260">
                <a:solidFill>
                  <a:srgbClr val="979595"/>
                </a:solidFill>
                <a:latin typeface="Times New Roman"/>
                <a:cs typeface="Times New Roman"/>
              </a:rPr>
              <a:t>-</a:t>
            </a:r>
            <a:r>
              <a:rPr dirty="0" sz="900" spc="85">
                <a:solidFill>
                  <a:srgbClr val="979595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prescnt</a:t>
            </a:r>
            <a:r>
              <a:rPr dirty="0" sz="900" spc="190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algn="just" marL="20320">
              <a:lnSpc>
                <a:spcPct val="100000"/>
              </a:lnSpc>
              <a:spcBef>
                <a:spcPts val="405"/>
              </a:spcBef>
            </a:pPr>
            <a:r>
              <a:rPr dirty="0" sz="850" spc="300" b="1">
                <a:solidFill>
                  <a:srgbClr val="6B6B6B"/>
                </a:solidFill>
                <a:latin typeface="Times New Roman"/>
                <a:cs typeface="Times New Roman"/>
              </a:rPr>
              <a:t>Lucy</a:t>
            </a:r>
            <a:r>
              <a:rPr dirty="0" sz="850" spc="65" b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229" b="1">
                <a:solidFill>
                  <a:srgbClr val="6B6B6B"/>
                </a:solidFill>
                <a:latin typeface="Times New Roman"/>
                <a:cs typeface="Times New Roman"/>
              </a:rPr>
              <a:t>7arosz</a:t>
            </a:r>
            <a:endParaRPr sz="850">
              <a:latin typeface="Times New Roman"/>
              <a:cs typeface="Times New Roman"/>
            </a:endParaRPr>
          </a:p>
          <a:p>
            <a:pPr algn="just" marL="21590">
              <a:lnSpc>
                <a:spcPts val="1040"/>
              </a:lnSpc>
              <a:spcBef>
                <a:spcPts val="305"/>
              </a:spcBef>
            </a:pPr>
            <a:r>
              <a:rPr dirty="0" sz="900" spc="190">
                <a:solidFill>
                  <a:srgbClr val="6B6B6B"/>
                </a:solidFill>
                <a:latin typeface="Times New Roman"/>
                <a:cs typeface="Times New Roman"/>
              </a:rPr>
              <a:t>Associate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C7C7C"/>
                </a:solidFill>
                <a:latin typeface="Times New Roman"/>
                <a:cs typeface="Times New Roman"/>
              </a:rPr>
              <a:t>Editor</a:t>
            </a:r>
            <a:r>
              <a:rPr dirty="0" sz="900" spc="8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6B6B6B"/>
                </a:solidFill>
                <a:latin typeface="Times New Roman"/>
                <a:cs typeface="Times New Roman"/>
              </a:rPr>
              <a:t>for</a:t>
            </a:r>
            <a:r>
              <a:rPr dirty="0" sz="90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30" i="1">
                <a:solidFill>
                  <a:srgbClr val="7C7C7C"/>
                </a:solidFill>
                <a:latin typeface="Times New Roman"/>
                <a:cs typeface="Times New Roman"/>
              </a:rPr>
              <a:t>Soc:i&amp;t:y</a:t>
            </a:r>
            <a:endParaRPr sz="850">
              <a:latin typeface="Times New Roman"/>
              <a:cs typeface="Times New Roman"/>
            </a:endParaRPr>
          </a:p>
          <a:p>
            <a:pPr algn="just" marL="41910">
              <a:lnSpc>
                <a:spcPts val="1040"/>
              </a:lnSpc>
            </a:pPr>
            <a:r>
              <a:rPr dirty="0" sz="900" spc="155" b="1" i="1">
                <a:solidFill>
                  <a:srgbClr val="6B6B6B"/>
                </a:solidFill>
                <a:latin typeface="Times New Roman"/>
                <a:cs typeface="Times New Roman"/>
              </a:rPr>
              <a:t>R</a:t>
            </a:r>
            <a:r>
              <a:rPr dirty="0" sz="900" spc="-45" b="1" i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-25" b="1" i="1">
                <a:solidFill>
                  <a:srgbClr val="6B6B6B"/>
                </a:solidFill>
                <a:latin typeface="Times New Roman"/>
                <a:cs typeface="Times New Roman"/>
              </a:rPr>
              <a:t>eso, </a:t>
            </a:r>
            <a:r>
              <a:rPr dirty="0" sz="900" spc="-35" b="1" i="1">
                <a:solidFill>
                  <a:srgbClr val="6B6B6B"/>
                </a:solidFill>
                <a:latin typeface="Times New Roman"/>
                <a:cs typeface="Times New Roman"/>
              </a:rPr>
              <a:t>u</a:t>
            </a:r>
            <a:r>
              <a:rPr dirty="0" sz="900" spc="-35" b="1" i="1">
                <a:solidFill>
                  <a:srgbClr val="AAAAA8"/>
                </a:solidFill>
                <a:latin typeface="Times New Roman"/>
                <a:cs typeface="Times New Roman"/>
              </a:rPr>
              <a:t>:</a:t>
            </a:r>
            <a:r>
              <a:rPr dirty="0" sz="900" spc="-35" b="1" i="1">
                <a:solidFill>
                  <a:srgbClr val="6B6B6B"/>
                </a:solidFill>
                <a:latin typeface="Times New Roman"/>
                <a:cs typeface="Times New Roman"/>
              </a:rPr>
              <a:t>r </a:t>
            </a:r>
            <a:r>
              <a:rPr dirty="0" sz="900" spc="25" b="1" i="1">
                <a:solidFill>
                  <a:srgbClr val="6B6B6B"/>
                </a:solidFill>
                <a:latin typeface="Times New Roman"/>
                <a:cs typeface="Times New Roman"/>
              </a:rPr>
              <a:t>ces.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98160" y="8330835"/>
            <a:ext cx="20300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>
                <a:solidFill>
                  <a:srgbClr val="6B6B6B"/>
                </a:solidFill>
                <a:latin typeface="Times New Roman"/>
                <a:cs typeface="Times New Roman"/>
              </a:rPr>
              <a:t>University </a:t>
            </a:r>
            <a:r>
              <a:rPr dirty="0" sz="900" spc="215">
                <a:solidFill>
                  <a:srgbClr val="7C7C7C"/>
                </a:solidFill>
                <a:latin typeface="Times New Roman"/>
                <a:cs typeface="Times New Roman"/>
              </a:rPr>
              <a:t>ot'Wasrungcon</a:t>
            </a:r>
            <a:r>
              <a:rPr dirty="0" sz="900" spc="105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dirty="0" sz="900" spc="335">
                <a:solidFill>
                  <a:srgbClr val="7C7C7C"/>
                </a:solidFill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4805" y="8465473"/>
            <a:ext cx="199961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5">
                <a:solidFill>
                  <a:srgbClr val="7C7C7C"/>
                </a:solidFill>
                <a:latin typeface="Times New Roman"/>
                <a:cs typeface="Times New Roman"/>
              </a:rPr>
              <a:t>Researc</a:t>
            </a:r>
            <a:r>
              <a:rPr dirty="0" sz="900" spc="165">
                <a:solidFill>
                  <a:srgbClr val="565656"/>
                </a:solidFill>
                <a:latin typeface="Times New Roman"/>
                <a:cs typeface="Times New Roman"/>
              </a:rPr>
              <a:t>h </a:t>
            </a:r>
            <a:r>
              <a:rPr dirty="0" sz="900" spc="185">
                <a:solidFill>
                  <a:srgbClr val="6B6B6B"/>
                </a:solidFill>
                <a:latin typeface="Times New Roman"/>
                <a:cs typeface="Times New Roman"/>
              </a:rPr>
              <a:t>Fellowship,</a:t>
            </a:r>
            <a:r>
              <a:rPr dirty="0" sz="900" spc="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C7C7C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88988" y="8639709"/>
            <a:ext cx="20237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10">
                <a:solidFill>
                  <a:srgbClr val="6B6B6B"/>
                </a:solidFill>
                <a:latin typeface="Times New Roman"/>
                <a:cs typeface="Times New Roman"/>
              </a:rPr>
              <a:t>:i&gt;resent:ed</a:t>
            </a:r>
            <a:r>
              <a:rPr dirty="0" sz="900" spc="3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325">
                <a:solidFill>
                  <a:srgbClr val="6B6B6B"/>
                </a:solidFill>
                <a:latin typeface="Times New Roman"/>
                <a:cs typeface="Times New Roman"/>
              </a:rPr>
              <a:t>"The</a:t>
            </a:r>
            <a:r>
              <a:rPr dirty="0" sz="900" spc="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6B6B6B"/>
                </a:solidFill>
                <a:latin typeface="Times New Roman"/>
                <a:cs typeface="Times New Roman"/>
              </a:rPr>
              <a:t>.-ole</a:t>
            </a:r>
            <a:r>
              <a:rPr dirty="0" sz="900" spc="-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6B6B6B"/>
                </a:solidFill>
                <a:latin typeface="Times New Roman"/>
                <a:cs typeface="Times New Roman"/>
              </a:rPr>
              <a:t>ot·</a:t>
            </a:r>
            <a:r>
              <a:rPr dirty="0" sz="900" spc="-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C7C7C"/>
                </a:solidFill>
                <a:latin typeface="Times New Roman"/>
                <a:cs typeface="Times New Roman"/>
              </a:rPr>
              <a:t>geog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80046" y="8772806"/>
            <a:ext cx="20199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85" b="1">
                <a:solidFill>
                  <a:srgbClr val="6B6B6B"/>
                </a:solidFill>
                <a:latin typeface="Arial"/>
                <a:cs typeface="Arial"/>
              </a:rPr>
              <a:t>d </a:t>
            </a:r>
            <a:r>
              <a:rPr dirty="0" sz="800" spc="90" b="1">
                <a:solidFill>
                  <a:srgbClr val="6B6B6B"/>
                </a:solidFill>
                <a:latin typeface="Arial"/>
                <a:cs typeface="Arial"/>
              </a:rPr>
              <a:t>evc</a:t>
            </a:r>
            <a:r>
              <a:rPr dirty="0" sz="800" spc="90" b="1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dirty="0" sz="800" spc="90" b="1">
                <a:solidFill>
                  <a:srgbClr val="6B6B6B"/>
                </a:solidFill>
                <a:latin typeface="Arial"/>
                <a:cs typeface="Arial"/>
              </a:rPr>
              <a:t>.op </a:t>
            </a:r>
            <a:r>
              <a:rPr dirty="0" sz="800" spc="-105" b="1">
                <a:solidFill>
                  <a:srgbClr val="6B6B6B"/>
                </a:solidFill>
                <a:latin typeface="Arial"/>
                <a:cs typeface="Arial"/>
              </a:rPr>
              <a:t>n'"lCn </a:t>
            </a:r>
            <a:r>
              <a:rPr dirty="0" sz="800" spc="15" b="1">
                <a:solidFill>
                  <a:srgbClr val="6B6B6B"/>
                </a:solidFill>
                <a:latin typeface="Arial"/>
                <a:cs typeface="Arial"/>
              </a:rPr>
              <a:t>t </a:t>
            </a:r>
            <a:r>
              <a:rPr dirty="0" sz="850" spc="140" b="1">
                <a:solidFill>
                  <a:srgbClr val="6B6B6B"/>
                </a:solidFill>
                <a:latin typeface="Times New Roman"/>
                <a:cs typeface="Times New Roman"/>
              </a:rPr>
              <a:t>studies,</a:t>
            </a:r>
            <a:r>
              <a:rPr dirty="0" sz="550" spc="140" b="1">
                <a:solidFill>
                  <a:srgbClr val="7C7C7C"/>
                </a:solidFill>
                <a:latin typeface="Times New Roman"/>
                <a:cs typeface="Times New Roman"/>
              </a:rPr>
              <a:t>n </a:t>
            </a:r>
            <a:r>
              <a:rPr dirty="0" sz="800" spc="200" b="1">
                <a:solidFill>
                  <a:srgbClr val="6B6B6B"/>
                </a:solidFill>
                <a:latin typeface="Arial"/>
                <a:cs typeface="Arial"/>
              </a:rPr>
              <a:t>at</a:t>
            </a:r>
            <a:r>
              <a:rPr dirty="0" sz="800" spc="45" b="1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dirty="0" sz="800" spc="85" b="1">
                <a:solidFill>
                  <a:srgbClr val="6B6B6B"/>
                </a:solidFill>
                <a:latin typeface="Arial"/>
                <a:cs typeface="Arial"/>
              </a:rPr>
              <a:t>d,.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04805" y="8893143"/>
            <a:ext cx="2021839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5">
                <a:solidFill>
                  <a:srgbClr val="6B6B6B"/>
                </a:solidFill>
                <a:latin typeface="Times New Roman"/>
                <a:cs typeface="Times New Roman"/>
              </a:rPr>
              <a:t>HealchPr </a:t>
            </a:r>
            <a:r>
              <a:rPr dirty="0" sz="900" spc="60">
                <a:solidFill>
                  <a:srgbClr val="6B6B6B"/>
                </a:solidFill>
                <a:latin typeface="Times New Roman"/>
                <a:cs typeface="Times New Roman"/>
              </a:rPr>
              <a:t>ogr </a:t>
            </a:r>
            <a:r>
              <a:rPr dirty="0" sz="900" spc="114">
                <a:solidFill>
                  <a:srgbClr val="6B6B6B"/>
                </a:solidFill>
                <a:latin typeface="Times New Roman"/>
                <a:cs typeface="Times New Roman"/>
              </a:rPr>
              <a:t>a,</a:t>
            </a:r>
            <a:r>
              <a:rPr dirty="0" sz="900" spc="114">
                <a:solidFill>
                  <a:srgbClr val="AAAAA8"/>
                </a:solidFill>
                <a:latin typeface="Times New Roman"/>
                <a:cs typeface="Times New Roman"/>
              </a:rPr>
              <a:t>:</a:t>
            </a:r>
            <a:r>
              <a:rPr dirty="0" sz="900" spc="114">
                <a:solidFill>
                  <a:srgbClr val="6B6B6B"/>
                </a:solidFill>
                <a:latin typeface="Times New Roman"/>
                <a:cs typeface="Times New Roman"/>
              </a:rPr>
              <a:t>n,</a:t>
            </a:r>
            <a:r>
              <a:rPr dirty="0" sz="900" spc="1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C7C7C"/>
                </a:solidFill>
                <a:latin typeface="Times New Roman"/>
                <a:cs typeface="Times New Roman"/>
              </a:rPr>
              <a:t>Urovers</a:t>
            </a:r>
            <a:r>
              <a:rPr dirty="0" sz="900" spc="190">
                <a:solidFill>
                  <a:srgbClr val="565656"/>
                </a:solidFill>
                <a:latin typeface="Times New Roman"/>
                <a:cs typeface="Times New Roman"/>
              </a:rPr>
              <a:t>ity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08289" y="9027780"/>
            <a:ext cx="12668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10">
                <a:solidFill>
                  <a:srgbClr val="6B6B6B"/>
                </a:solidFill>
                <a:latin typeface="Times New Roman"/>
                <a:cs typeface="Times New Roman"/>
              </a:rPr>
              <a:t>Novcn"&gt;.ber</a:t>
            </a:r>
            <a:r>
              <a:rPr dirty="0" sz="900" spc="15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6B6B6B"/>
                </a:solidFill>
                <a:latin typeface="Times New Roman"/>
                <a:cs typeface="Times New Roman"/>
              </a:rPr>
              <a:t>1990.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47135" y="9453471"/>
            <a:ext cx="3289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375">
                <a:solidFill>
                  <a:srgbClr val="6B6B6B"/>
                </a:solidFill>
                <a:latin typeface="Courier New"/>
                <a:cs typeface="Courier New"/>
              </a:rPr>
              <a:t>22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0545" y="15839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 h="0">
                <a:moveTo>
                  <a:pt x="0" y="0"/>
                </a:moveTo>
                <a:lnTo>
                  <a:pt x="1818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85108" y="7919"/>
            <a:ext cx="2625090" cy="0"/>
          </a:xfrm>
          <a:custGeom>
            <a:avLst/>
            <a:gdLst/>
            <a:ahLst/>
            <a:cxnLst/>
            <a:rect l="l" t="t" r="r" b="b"/>
            <a:pathLst>
              <a:path w="2625090" h="0">
                <a:moveTo>
                  <a:pt x="0" y="0"/>
                </a:moveTo>
                <a:lnTo>
                  <a:pt x="26250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4552" y="855340"/>
            <a:ext cx="7298055" cy="0"/>
          </a:xfrm>
          <a:custGeom>
            <a:avLst/>
            <a:gdLst/>
            <a:ahLst/>
            <a:cxnLst/>
            <a:rect l="l" t="t" r="r" b="b"/>
            <a:pathLst>
              <a:path w="7298055" h="0">
                <a:moveTo>
                  <a:pt x="0" y="0"/>
                </a:moveTo>
                <a:lnTo>
                  <a:pt x="7297847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1299" y="9432509"/>
            <a:ext cx="7361555" cy="0"/>
          </a:xfrm>
          <a:custGeom>
            <a:avLst/>
            <a:gdLst/>
            <a:ahLst/>
            <a:cxnLst/>
            <a:rect l="l" t="t" r="r" b="b"/>
            <a:pathLst>
              <a:path w="7361555" h="0">
                <a:moveTo>
                  <a:pt x="0" y="0"/>
                </a:moveTo>
                <a:lnTo>
                  <a:pt x="736110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82712" y="532888"/>
            <a:ext cx="14763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200">
                <a:solidFill>
                  <a:srgbClr val="757575"/>
                </a:solidFill>
                <a:latin typeface="Times New Roman"/>
                <a:cs typeface="Times New Roman"/>
              </a:rPr>
              <a:t>199 </a:t>
            </a:r>
            <a:r>
              <a:rPr dirty="0" sz="1000" spc="235">
                <a:solidFill>
                  <a:srgbClr val="757575"/>
                </a:solidFill>
                <a:latin typeface="Times New Roman"/>
                <a:cs typeface="Times New Roman"/>
              </a:rPr>
              <a:t>0 </a:t>
            </a:r>
            <a:r>
              <a:rPr dirty="0" sz="1000" spc="210">
                <a:solidFill>
                  <a:srgbClr val="AEAEAE"/>
                </a:solidFill>
                <a:latin typeface="Times New Roman"/>
                <a:cs typeface="Times New Roman"/>
              </a:rPr>
              <a:t>-</a:t>
            </a:r>
            <a:r>
              <a:rPr dirty="0" sz="1000" spc="210">
                <a:solidFill>
                  <a:srgbClr val="757575"/>
                </a:solidFill>
                <a:latin typeface="Times New Roman"/>
                <a:cs typeface="Times New Roman"/>
              </a:rPr>
              <a:t>92</a:t>
            </a:r>
            <a:r>
              <a:rPr dirty="0" sz="100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75">
                <a:solidFill>
                  <a:srgbClr val="757575"/>
                </a:solidFill>
                <a:latin typeface="Times New Roman"/>
                <a:cs typeface="Times New Roman"/>
              </a:rPr>
              <a:t>REPORT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464" y="1345549"/>
            <a:ext cx="3226435" cy="20243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0320" marR="5080" indent="12700">
              <a:lnSpc>
                <a:spcPts val="1000"/>
              </a:lnSpc>
              <a:spcBef>
                <a:spcPts val="204"/>
              </a:spcBef>
            </a:pP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Discussant</a:t>
            </a:r>
            <a:r>
              <a:rPr dirty="0" sz="900" spc="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and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presenter</a:t>
            </a:r>
            <a:r>
              <a:rPr dirty="0" sz="900" spc="1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at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che</a:t>
            </a:r>
            <a:r>
              <a:rPr dirty="0" sz="900" spc="-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Iucernational 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Seminar 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on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the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Analysis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che</a:t>
            </a:r>
            <a:r>
              <a:rPr dirty="0" sz="900" spc="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315">
                <a:solidFill>
                  <a:srgbClr val="757575"/>
                </a:solidFill>
                <a:latin typeface="Times New Roman"/>
                <a:cs typeface="Times New Roman"/>
              </a:rPr>
              <a:t>1990</a:t>
            </a:r>
            <a:endParaRPr sz="900">
              <a:latin typeface="Times New Roman"/>
              <a:cs typeface="Times New Roman"/>
            </a:endParaRPr>
          </a:p>
          <a:p>
            <a:pPr marL="31115">
              <a:lnSpc>
                <a:spcPts val="935"/>
              </a:lnSpc>
            </a:pPr>
            <a:r>
              <a:rPr dirty="0" sz="900" spc="235">
                <a:solidFill>
                  <a:srgbClr val="757575"/>
                </a:solidFill>
                <a:latin typeface="Times New Roman"/>
                <a:cs typeface="Times New Roman"/>
              </a:rPr>
              <a:t>Census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sponsored</a:t>
            </a:r>
            <a:r>
              <a:rPr dirty="0" sz="900" spc="1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57575"/>
                </a:solidFill>
                <a:latin typeface="Times New Roman"/>
                <a:cs typeface="Times New Roman"/>
              </a:rPr>
              <a:t>by</a:t>
            </a:r>
            <a:r>
              <a:rPr dirty="0" sz="900" spc="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57575"/>
                </a:solidFill>
                <a:latin typeface="Times New Roman"/>
                <a:cs typeface="Times New Roman"/>
              </a:rPr>
              <a:t>chc</a:t>
            </a:r>
            <a:r>
              <a:rPr dirty="0" sz="90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57575"/>
                </a:solidFill>
                <a:latin typeface="Times New Roman"/>
                <a:cs typeface="Times New Roman"/>
              </a:rPr>
              <a:t>UNFP</a:t>
            </a:r>
            <a:r>
              <a:rPr dirty="0" sz="900" spc="-1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900" spc="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projecc,</a:t>
            </a:r>
            <a:endParaRPr sz="900">
              <a:latin typeface="Times New Roman"/>
              <a:cs typeface="Times New Roman"/>
            </a:endParaRPr>
          </a:p>
          <a:p>
            <a:pPr marL="24765" marR="356235" indent="8890">
              <a:lnSpc>
                <a:spcPts val="1000"/>
              </a:lnSpc>
              <a:spcBef>
                <a:spcPts val="55"/>
              </a:spcBef>
            </a:pPr>
            <a:r>
              <a:rPr dirty="0" sz="900" spc="229">
                <a:solidFill>
                  <a:srgbClr val="60605E"/>
                </a:solidFill>
                <a:latin typeface="Times New Roman"/>
                <a:cs typeface="Times New Roman"/>
              </a:rPr>
              <a:t>held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at </a:t>
            </a:r>
            <a:r>
              <a:rPr dirty="0" sz="900" spc="210">
                <a:solidFill>
                  <a:srgbClr val="60605E"/>
                </a:solidFill>
                <a:latin typeface="Times New Roman"/>
                <a:cs typeface="Times New Roman"/>
              </a:rPr>
              <a:t>the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People's 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UL,.</a:t>
            </a:r>
            <a:r>
              <a:rPr dirty="0" sz="900" spc="-15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.ve </a:t>
            </a:r>
            <a:r>
              <a:rPr dirty="0" sz="900" spc="-50">
                <a:solidFill>
                  <a:srgbClr val="757575"/>
                </a:solidFill>
                <a:latin typeface="Times New Roman"/>
                <a:cs typeface="Times New Roman"/>
              </a:rPr>
              <a:t>,:s </a:t>
            </a:r>
            <a:r>
              <a:rPr dirty="0" sz="900" spc="-45">
                <a:solidFill>
                  <a:srgbClr val="757575"/>
                </a:solidFill>
                <a:latin typeface="Times New Roman"/>
                <a:cs typeface="Times New Roman"/>
              </a:rPr>
              <a:t>i </a:t>
            </a:r>
            <a:r>
              <a:rPr dirty="0" sz="900" spc="-65">
                <a:solidFill>
                  <a:srgbClr val="757575"/>
                </a:solidFill>
                <a:latin typeface="Times New Roman"/>
                <a:cs typeface="Times New Roman"/>
              </a:rPr>
              <a:t>cy, </a:t>
            </a: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Beijing,  </a:t>
            </a:r>
            <a:r>
              <a:rPr dirty="0" sz="900" spc="229">
                <a:solidFill>
                  <a:srgbClr val="60605E"/>
                </a:solidFill>
                <a:latin typeface="Times New Roman"/>
                <a:cs typeface="Times New Roman"/>
              </a:rPr>
              <a:t>June-July</a:t>
            </a:r>
            <a:r>
              <a:rPr dirty="0" sz="900" spc="9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57575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270"/>
              </a:spcBef>
            </a:pPr>
            <a:r>
              <a:rPr dirty="0" sz="900" spc="5" b="1">
                <a:solidFill>
                  <a:srgbClr val="757575"/>
                </a:solidFill>
                <a:latin typeface="Times New Roman"/>
                <a:cs typeface="Times New Roman"/>
              </a:rPr>
              <a:t>Vicc.0.1</a:t>
            </a:r>
            <a:r>
              <a:rPr dirty="0" sz="900" spc="5" b="1">
                <a:solidFill>
                  <a:srgbClr val="464646"/>
                </a:solidFill>
                <a:latin typeface="Times New Roman"/>
                <a:cs typeface="Times New Roman"/>
              </a:rPr>
              <a:t>-</a:t>
            </a:r>
            <a:r>
              <a:rPr dirty="0" sz="900" spc="5" b="1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900" spc="5" b="1">
                <a:solidFill>
                  <a:srgbClr val="60605E"/>
                </a:solidFill>
                <a:latin typeface="Times New Roman"/>
                <a:cs typeface="Times New Roman"/>
              </a:rPr>
              <a:t>i </a:t>
            </a:r>
            <a:r>
              <a:rPr dirty="0" sz="900" spc="-155" b="1">
                <a:solidFill>
                  <a:srgbClr val="60605E"/>
                </a:solidFill>
                <a:latin typeface="Times New Roman"/>
                <a:cs typeface="Times New Roman"/>
              </a:rPr>
              <a:t>a</a:t>
            </a:r>
            <a:r>
              <a:rPr dirty="0" sz="900" spc="-150" b="1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15" b="1">
                <a:solidFill>
                  <a:srgbClr val="757575"/>
                </a:solidFill>
                <a:latin typeface="Times New Roman"/>
                <a:cs typeface="Times New Roman"/>
              </a:rPr>
              <a:t>La-wson</a:t>
            </a:r>
            <a:endParaRPr sz="900">
              <a:latin typeface="Times New Roman"/>
              <a:cs typeface="Times New Roman"/>
            </a:endParaRPr>
          </a:p>
          <a:p>
            <a:pPr marL="23495" marR="10795" indent="7620">
              <a:lnSpc>
                <a:spcPts val="1000"/>
              </a:lnSpc>
              <a:spcBef>
                <a:spcPts val="455"/>
              </a:spcBef>
            </a:pP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Chair</a:t>
            </a:r>
            <a:r>
              <a:rPr dirty="0" sz="900" spc="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45">
                <a:solidFill>
                  <a:srgbClr val="757575"/>
                </a:solidFill>
                <a:latin typeface="Times New Roman"/>
                <a:cs typeface="Times New Roman"/>
              </a:rPr>
              <a:t>-c</a:t>
            </a:r>
            <a:r>
              <a:rPr dirty="0" sz="900" spc="-45">
                <a:solidFill>
                  <a:srgbClr val="464646"/>
                </a:solidFill>
                <a:latin typeface="Times New Roman"/>
                <a:cs typeface="Times New Roman"/>
              </a:rPr>
              <a:t>h</a:t>
            </a:r>
            <a:r>
              <a:rPr dirty="0" sz="90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Latin</a:t>
            </a:r>
            <a:r>
              <a:rPr dirty="0" sz="900" spc="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900" spc="150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900" spc="150">
                <a:solidFill>
                  <a:srgbClr val="60605E"/>
                </a:solidFill>
                <a:latin typeface="Times New Roman"/>
                <a:cs typeface="Times New Roman"/>
              </a:rPr>
              <a:t>rnerican.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SpeciaJcy</a:t>
            </a:r>
            <a:r>
              <a:rPr dirty="0" sz="900" spc="1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757575"/>
                </a:solidFill>
                <a:latin typeface="Times New Roman"/>
                <a:cs typeface="Times New Roman"/>
              </a:rPr>
              <a:t>G1</a:t>
            </a:r>
            <a:r>
              <a:rPr dirty="0" sz="900" spc="65">
                <a:solidFill>
                  <a:srgbClr val="464646"/>
                </a:solidFill>
                <a:latin typeface="Times New Roman"/>
                <a:cs typeface="Times New Roman"/>
              </a:rPr>
              <a:t>·</a:t>
            </a:r>
            <a:r>
              <a:rPr dirty="0" sz="900" spc="6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-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up  </a:t>
            </a:r>
            <a:r>
              <a:rPr dirty="0" sz="900" spc="305">
                <a:solidFill>
                  <a:srgbClr val="757575"/>
                </a:solidFill>
                <a:latin typeface="Times New Roman"/>
                <a:cs typeface="Times New Roman"/>
              </a:rPr>
              <a:t>ofthe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Association </a:t>
            </a: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Latin </a:t>
            </a:r>
            <a:r>
              <a:rPr dirty="0" sz="900" spc="110">
                <a:solidFill>
                  <a:srgbClr val="757575"/>
                </a:solidFill>
                <a:latin typeface="Times New Roman"/>
                <a:cs typeface="Times New Roman"/>
              </a:rPr>
              <a:t>A.1:nericanisc 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Geograph.e.-s,</a:t>
            </a:r>
            <a:r>
              <a:rPr dirty="0" sz="900" spc="-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95">
                <a:solidFill>
                  <a:srgbClr val="757575"/>
                </a:solidFill>
                <a:latin typeface="Times New Roman"/>
                <a:cs typeface="Times New Roman"/>
              </a:rPr>
              <a:t>1992-94.</a:t>
            </a:r>
            <a:endParaRPr sz="900">
              <a:latin typeface="Times New Roman"/>
              <a:cs typeface="Times New Roman"/>
            </a:endParaRPr>
          </a:p>
          <a:p>
            <a:pPr marL="23495" marR="78105" indent="-11430">
              <a:lnSpc>
                <a:spcPts val="1000"/>
              </a:lnSpc>
              <a:spcBef>
                <a:spcPts val="430"/>
              </a:spcBef>
            </a:pP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Served</a:t>
            </a:r>
            <a:r>
              <a:rPr dirty="0" sz="900" spc="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0605E"/>
                </a:solidFill>
                <a:latin typeface="Times New Roman"/>
                <a:cs typeface="Times New Roman"/>
              </a:rPr>
              <a:t>as</a:t>
            </a:r>
            <a:r>
              <a:rPr dirty="0" sz="900" spc="11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Chair</a:t>
            </a:r>
            <a:r>
              <a:rPr dirty="0" sz="900" spc="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900" spc="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the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Research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Comrniccee  </a:t>
            </a:r>
            <a:r>
              <a:rPr dirty="0" sz="900" spc="305">
                <a:solidFill>
                  <a:srgbClr val="757575"/>
                </a:solidFill>
                <a:latin typeface="Times New Roman"/>
                <a:cs typeface="Times New Roman"/>
              </a:rPr>
              <a:t>oftbc </a:t>
            </a:r>
            <a:r>
              <a:rPr dirty="0" sz="900" spc="235">
                <a:solidFill>
                  <a:srgbClr val="757575"/>
                </a:solidFill>
                <a:latin typeface="Times New Roman"/>
                <a:cs typeface="Times New Roman"/>
              </a:rPr>
              <a:t>Conference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Latin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Americanise 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Geographers, </a:t>
            </a: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1992 </a:t>
            </a:r>
            <a:r>
              <a:rPr dirty="0" sz="900" spc="65">
                <a:solidFill>
                  <a:srgbClr val="959595"/>
                </a:solidFill>
                <a:latin typeface="Times New Roman"/>
                <a:cs typeface="Times New Roman"/>
              </a:rPr>
              <a:t>-</a:t>
            </a:r>
            <a:r>
              <a:rPr dirty="0" sz="900" spc="65">
                <a:solidFill>
                  <a:srgbClr val="757575"/>
                </a:solidFill>
                <a:latin typeface="Times New Roman"/>
                <a:cs typeface="Times New Roman"/>
              </a:rPr>
              <a:t>9 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3</a:t>
            </a:r>
            <a:r>
              <a:rPr dirty="0" sz="90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6034" marR="86360" indent="-8890">
              <a:lnSpc>
                <a:spcPts val="1000"/>
              </a:lnSpc>
              <a:spcBef>
                <a:spcPts val="430"/>
              </a:spcBef>
            </a:pP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Research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Granes</a:t>
            </a:r>
            <a:r>
              <a:rPr dirty="0" sz="900" spc="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Coa:un.ittec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2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-25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r>
              <a:rPr dirty="0" sz="900" spc="-114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f</a:t>
            </a:r>
            <a:r>
              <a:rPr dirty="0" sz="900" spc="1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th</a:t>
            </a:r>
            <a:r>
              <a:rPr dirty="0" sz="900" spc="-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900" spc="1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757575"/>
                </a:solidFill>
                <a:latin typeface="Times New Roman"/>
                <a:cs typeface="Times New Roman"/>
              </a:rPr>
              <a:t>A.ssocia</a:t>
            </a:r>
            <a:r>
              <a:rPr dirty="0" sz="900" spc="105">
                <a:solidFill>
                  <a:srgbClr val="AEAEAE"/>
                </a:solidFill>
                <a:latin typeface="Times New Roman"/>
                <a:cs typeface="Times New Roman"/>
              </a:rPr>
              <a:t>­ 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tion </a:t>
            </a:r>
            <a:r>
              <a:rPr dirty="0" sz="900" spc="250">
                <a:solidFill>
                  <a:srgbClr val="757575"/>
                </a:solidFill>
                <a:latin typeface="Times New Roman"/>
                <a:cs typeface="Times New Roman"/>
              </a:rPr>
              <a:t>ofNational </a:t>
            </a:r>
            <a:r>
              <a:rPr dirty="0" sz="900" spc="90">
                <a:solidFill>
                  <a:srgbClr val="757575"/>
                </a:solidFill>
                <a:latin typeface="Times New Roman"/>
                <a:cs typeface="Times New Roman"/>
              </a:rPr>
              <a:t>Geograp </a:t>
            </a:r>
            <a:r>
              <a:rPr dirty="0" sz="900" spc="30">
                <a:solidFill>
                  <a:srgbClr val="464646"/>
                </a:solidFill>
                <a:latin typeface="Times New Roman"/>
                <a:cs typeface="Times New Roman"/>
              </a:rPr>
              <a:t>h </a:t>
            </a:r>
            <a:r>
              <a:rPr dirty="0" sz="900" spc="-40">
                <a:solidFill>
                  <a:srgbClr val="757575"/>
                </a:solidFill>
                <a:latin typeface="Times New Roman"/>
                <a:cs typeface="Times New Roman"/>
              </a:rPr>
              <a:t>ers</a:t>
            </a:r>
            <a:r>
              <a:rPr dirty="0" sz="900" spc="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827" y="3380945"/>
            <a:ext cx="30041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70865" algn="l"/>
              </a:tabLst>
            </a:pPr>
            <a:r>
              <a:rPr dirty="0" sz="900" spc="20" b="1">
                <a:solidFill>
                  <a:srgbClr val="757575"/>
                </a:solidFill>
                <a:latin typeface="Times New Roman"/>
                <a:cs typeface="Times New Roman"/>
              </a:rPr>
              <a:t>! </a:t>
            </a:r>
            <a:r>
              <a:rPr dirty="0" sz="900" spc="-195" b="1">
                <a:solidFill>
                  <a:srgbClr val="757575"/>
                </a:solidFill>
                <a:latin typeface="Times New Roman"/>
                <a:cs typeface="Times New Roman"/>
              </a:rPr>
              <a:t>J</a:t>
            </a:r>
            <a:r>
              <a:rPr dirty="0" sz="900" spc="-195" b="1">
                <a:solidFill>
                  <a:srgbClr val="959595"/>
                </a:solidFill>
                <a:latin typeface="Times New Roman"/>
                <a:cs typeface="Times New Roman"/>
              </a:rPr>
              <a:t>'</a:t>
            </a:r>
            <a:r>
              <a:rPr dirty="0" sz="900" spc="-195" b="1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900" spc="-195" b="1">
                <a:solidFill>
                  <a:srgbClr val="959595"/>
                </a:solidFill>
                <a:latin typeface="Times New Roman"/>
                <a:cs typeface="Times New Roman"/>
              </a:rPr>
              <a:t>"l    </a:t>
            </a:r>
            <a:r>
              <a:rPr dirty="0" sz="900" spc="-175" b="1">
                <a:solidFill>
                  <a:srgbClr val="757575"/>
                </a:solidFill>
                <a:latin typeface="Times New Roman"/>
                <a:cs typeface="Times New Roman"/>
              </a:rPr>
              <a:t>vi           </a:t>
            </a:r>
            <a:r>
              <a:rPr dirty="0" sz="900" spc="-16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150" b="1">
                <a:solidFill>
                  <a:srgbClr val="757575"/>
                </a:solidFill>
                <a:latin typeface="Times New Roman"/>
                <a:cs typeface="Times New Roman"/>
              </a:rPr>
              <a:t>t</a:t>
            </a:r>
            <a:r>
              <a:rPr dirty="0" sz="900" spc="-9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204" b="1">
                <a:solidFill>
                  <a:srgbClr val="E2E2E2"/>
                </a:solidFill>
                <a:latin typeface="Times New Roman"/>
                <a:cs typeface="Times New Roman"/>
              </a:rPr>
              <a:t>.</a:t>
            </a:r>
            <a:r>
              <a:rPr dirty="0" sz="900" spc="-204" b="1">
                <a:solidFill>
                  <a:srgbClr val="757575"/>
                </a:solidFill>
                <a:latin typeface="Times New Roman"/>
                <a:cs typeface="Times New Roman"/>
              </a:rPr>
              <a:t>ed	</a:t>
            </a:r>
            <a:r>
              <a:rPr dirty="0" sz="900" spc="130" b="1">
                <a:solidFill>
                  <a:srgbClr val="757575"/>
                </a:solidFill>
                <a:latin typeface="Times New Roman"/>
                <a:cs typeface="Times New Roman"/>
              </a:rPr>
              <a:t>discussant,,</a:t>
            </a:r>
            <a:r>
              <a:rPr dirty="0" sz="900" spc="7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80" b="1">
                <a:solidFill>
                  <a:srgbClr val="757575"/>
                </a:solidFill>
                <a:latin typeface="Times New Roman"/>
                <a:cs typeface="Times New Roman"/>
              </a:rPr>
              <a:t>organizer,</a:t>
            </a:r>
            <a:r>
              <a:rPr dirty="0" sz="900" spc="114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0" b="1">
                <a:solidFill>
                  <a:srgbClr val="757575"/>
                </a:solidFill>
                <a:latin typeface="Times New Roman"/>
                <a:cs typeface="Times New Roman"/>
              </a:rPr>
              <a:t>and</a:t>
            </a:r>
            <a:r>
              <a:rPr dirty="0" sz="900" spc="8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60" b="1">
                <a:solidFill>
                  <a:srgbClr val="757575"/>
                </a:solidFill>
                <a:latin typeface="Times New Roman"/>
                <a:cs typeface="Times New Roman"/>
              </a:rPr>
              <a:t>chair</a:t>
            </a:r>
            <a:r>
              <a:rPr dirty="0" sz="900" spc="5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5" b="1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782" y="3514042"/>
            <a:ext cx="30073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75" b="1">
                <a:solidFill>
                  <a:srgbClr val="757575"/>
                </a:solidFill>
                <a:latin typeface="Times New Roman"/>
                <a:cs typeface="Times New Roman"/>
              </a:rPr>
              <a:t>nvo special </a:t>
            </a:r>
            <a:r>
              <a:rPr dirty="0" sz="850" spc="190" b="1">
                <a:solidFill>
                  <a:srgbClr val="757575"/>
                </a:solidFill>
                <a:latin typeface="Times New Roman"/>
                <a:cs typeface="Times New Roman"/>
              </a:rPr>
              <a:t>sessions </a:t>
            </a:r>
            <a:r>
              <a:rPr dirty="0" sz="850" spc="175" b="1">
                <a:solidFill>
                  <a:srgbClr val="757575"/>
                </a:solidFill>
                <a:latin typeface="Times New Roman"/>
                <a:cs typeface="Times New Roman"/>
              </a:rPr>
              <a:t>cotid.cd </a:t>
            </a:r>
            <a:r>
              <a:rPr dirty="0" sz="850" spc="160" b="1">
                <a:solidFill>
                  <a:srgbClr val="757575"/>
                </a:solidFill>
                <a:latin typeface="Times New Roman"/>
                <a:cs typeface="Times New Roman"/>
              </a:rPr>
              <a:t>u.DiaJogue</a:t>
            </a:r>
            <a:r>
              <a:rPr dirty="0" sz="850" spc="23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5" b="1">
                <a:solidFill>
                  <a:srgbClr val="757575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559" y="3642298"/>
            <a:ext cx="30219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97000" algn="l"/>
                <a:tab pos="1672589" algn="l"/>
                <a:tab pos="2129790" algn="l"/>
              </a:tabLst>
            </a:pPr>
            <a:r>
              <a:rPr dirty="0" sz="900" spc="165">
                <a:solidFill>
                  <a:srgbClr val="60605E"/>
                </a:solidFill>
                <a:latin typeface="Times New Roman"/>
                <a:cs typeface="Times New Roman"/>
              </a:rPr>
              <a:t>che </a:t>
            </a:r>
            <a:r>
              <a:rPr dirty="0" sz="900" spc="75">
                <a:solidFill>
                  <a:srgbClr val="757575"/>
                </a:solidFill>
                <a:latin typeface="Times New Roman"/>
                <a:cs typeface="Times New Roman"/>
              </a:rPr>
              <a:t>An-ier  </a:t>
            </a:r>
            <a:r>
              <a:rPr dirty="0" sz="900" spc="25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900" spc="-10">
                <a:solidFill>
                  <a:srgbClr val="757575"/>
                </a:solidFill>
                <a:latin typeface="Times New Roman"/>
                <a:cs typeface="Times New Roman"/>
              </a:rPr>
              <a:t>as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60605E"/>
                </a:solidFill>
                <a:latin typeface="Times New Roman"/>
                <a:cs typeface="Times New Roman"/>
              </a:rPr>
              <a:t>l  </a:t>
            </a:r>
            <a:r>
              <a:rPr dirty="0" sz="900" spc="3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757575"/>
                </a:solidFill>
                <a:latin typeface="Times New Roman"/>
                <a:cs typeface="Times New Roman"/>
              </a:rPr>
              <a:t>and	</a:t>
            </a:r>
            <a:r>
              <a:rPr dirty="0" sz="900" spc="-5">
                <a:solidFill>
                  <a:srgbClr val="60605E"/>
                </a:solidFill>
                <a:latin typeface="Times New Roman"/>
                <a:cs typeface="Times New Roman"/>
              </a:rPr>
              <a:t>II"	</a:t>
            </a:r>
            <a:r>
              <a:rPr dirty="0" sz="900" spc="-5">
                <a:solidFill>
                  <a:srgbClr val="757575"/>
                </a:solidFill>
                <a:latin typeface="Times New Roman"/>
                <a:cs typeface="Times New Roman"/>
              </a:rPr>
              <a:t>at  </a:t>
            </a:r>
            <a:r>
              <a:rPr dirty="0" sz="900" spc="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757575"/>
                </a:solidFill>
                <a:latin typeface="Times New Roman"/>
                <a:cs typeface="Times New Roman"/>
              </a:rPr>
              <a:t>the	</a:t>
            </a:r>
            <a:r>
              <a:rPr dirty="0" sz="900" spc="315">
                <a:solidFill>
                  <a:srgbClr val="757575"/>
                </a:solidFill>
                <a:latin typeface="Times New Roman"/>
                <a:cs typeface="Times New Roman"/>
              </a:rPr>
              <a:t>1992</a:t>
            </a:r>
            <a:r>
              <a:rPr dirty="0" sz="900" spc="-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an.n\.L</a:t>
            </a:r>
            <a:r>
              <a:rPr dirty="0" sz="900" spc="-20">
                <a:solidFill>
                  <a:srgbClr val="959595"/>
                </a:solidFill>
                <a:latin typeface="Times New Roman"/>
                <a:cs typeface="Times New Roman"/>
              </a:rPr>
              <a:t>a </a:t>
            </a:r>
            <a:r>
              <a:rPr dirty="0" sz="900" spc="-75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540" y="3769016"/>
            <a:ext cx="31819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0">
                <a:solidFill>
                  <a:srgbClr val="60605E"/>
                </a:solidFill>
                <a:latin typeface="Times New Roman"/>
                <a:cs typeface="Times New Roman"/>
              </a:rPr>
              <a:t>meetings</a:t>
            </a:r>
            <a:r>
              <a:rPr dirty="0" sz="900" spc="114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0£</a:t>
            </a:r>
            <a:r>
              <a:rPr dirty="0" sz="900" spc="-1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60605E"/>
                </a:solidFill>
                <a:latin typeface="Times New Roman"/>
                <a:cs typeface="Times New Roman"/>
              </a:rPr>
              <a:t>cbc</a:t>
            </a:r>
            <a:r>
              <a:rPr dirty="0" sz="900" spc="-9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Association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900" spc="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che</a:t>
            </a:r>
            <a:r>
              <a:rPr dirty="0" sz="900" spc="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American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936" y="3895733"/>
            <a:ext cx="3392804" cy="53428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62560" marR="78740" indent="8890">
              <a:lnSpc>
                <a:spcPct val="94900"/>
              </a:lnSpc>
              <a:spcBef>
                <a:spcPts val="160"/>
              </a:spcBef>
            </a:pP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Geogr </a:t>
            </a:r>
            <a:r>
              <a:rPr dirty="0" sz="900" spc="65">
                <a:solidFill>
                  <a:srgbClr val="757575"/>
                </a:solidFill>
                <a:latin typeface="Times New Roman"/>
                <a:cs typeface="Times New Roman"/>
              </a:rPr>
              <a:t>aph 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e </a:t>
            </a:r>
            <a:r>
              <a:rPr dirty="0" sz="900" spc="-50">
                <a:solidFill>
                  <a:srgbClr val="757575"/>
                </a:solidFill>
                <a:latin typeface="Times New Roman"/>
                <a:cs typeface="Times New Roman"/>
              </a:rPr>
              <a:t>i:·s</a:t>
            </a:r>
            <a:r>
              <a:rPr dirty="0" sz="900" spc="-50">
                <a:solidFill>
                  <a:srgbClr val="959595"/>
                </a:solidFill>
                <a:latin typeface="Times New Roman"/>
                <a:cs typeface="Times New Roman"/>
              </a:rPr>
              <a:t>. </a:t>
            </a:r>
            <a:r>
              <a:rPr dirty="0" sz="900" spc="229">
                <a:solidFill>
                  <a:srgbClr val="60605E"/>
                </a:solidFill>
                <a:latin typeface="Times New Roman"/>
                <a:cs typeface="Times New Roman"/>
              </a:rPr>
              <a:t>Organized 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chaired </a:t>
            </a:r>
            <a:r>
              <a:rPr dirty="0" sz="800" spc="245">
                <a:solidFill>
                  <a:srgbClr val="757575"/>
                </a:solidFill>
                <a:latin typeface="Arial"/>
                <a:cs typeface="Arial"/>
              </a:rPr>
              <a:t>a 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special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session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enticlcd 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"Fr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om</a:t>
            </a:r>
            <a:r>
              <a:rPr dirty="0" sz="900" spc="220">
                <a:solidFill>
                  <a:srgbClr val="C6C6C6"/>
                </a:solidFill>
                <a:latin typeface="Times New Roman"/>
                <a:cs typeface="Times New Roman"/>
              </a:rPr>
              <a:t>.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GlobalP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oliti</a:t>
            </a:r>
            <a:r>
              <a:rPr dirty="0" sz="900" spc="155">
                <a:solidFill>
                  <a:srgbClr val="959595"/>
                </a:solidFill>
                <a:latin typeface="Times New Roman"/>
                <a:cs typeface="Times New Roman"/>
              </a:rPr>
              <a:t>­  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ca</a:t>
            </a:r>
            <a:r>
              <a:rPr dirty="0" sz="900">
                <a:solidFill>
                  <a:srgbClr val="464646"/>
                </a:solidFill>
                <a:latin typeface="Times New Roman"/>
                <a:cs typeface="Times New Roman"/>
              </a:rPr>
              <a:t>1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900">
                <a:solidFill>
                  <a:srgbClr val="AEAEAE"/>
                </a:solidFill>
                <a:latin typeface="Times New Roman"/>
                <a:cs typeface="Times New Roman"/>
              </a:rPr>
              <a:t>- 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E 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c o n o </a:t>
            </a:r>
            <a:r>
              <a:rPr dirty="0" sz="900" spc="10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ny co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Social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Reproduction </a:t>
            </a:r>
            <a:r>
              <a:rPr dirty="0" sz="800" spc="170">
                <a:solidFill>
                  <a:srgbClr val="757575"/>
                </a:solidFill>
                <a:latin typeface="Times New Roman"/>
                <a:cs typeface="Times New Roman"/>
              </a:rPr>
              <a:t>in 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Place: </a:t>
            </a:r>
            <a:r>
              <a:rPr dirty="0" sz="900" spc="290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900" spc="80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80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ties, </a:t>
            </a: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Scace, 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900" spc="15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:,.d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Sociecy </a:t>
            </a:r>
            <a:r>
              <a:rPr dirty="0" sz="900" spc="140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900" spc="140">
                <a:solidFill>
                  <a:srgbClr val="464646"/>
                </a:solidFill>
                <a:latin typeface="Times New Roman"/>
                <a:cs typeface="Times New Roman"/>
              </a:rPr>
              <a:t>n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Latin  </a:t>
            </a:r>
            <a:r>
              <a:rPr dirty="0" sz="850" spc="95" b="1">
                <a:solidFill>
                  <a:srgbClr val="757575"/>
                </a:solidFill>
                <a:latin typeface="Arial"/>
                <a:cs typeface="Arial"/>
              </a:rPr>
              <a:t>Arnierica.</a:t>
            </a:r>
            <a:r>
              <a:rPr dirty="0" sz="850" spc="-15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50" spc="50">
                <a:solidFill>
                  <a:srgbClr val="757575"/>
                </a:solidFill>
                <a:latin typeface="Arial"/>
                <a:cs typeface="Arial"/>
              </a:rPr>
              <a:t>"'</a:t>
            </a:r>
            <a:endParaRPr sz="850">
              <a:latin typeface="Arial"/>
              <a:cs typeface="Arial"/>
            </a:endParaRPr>
          </a:p>
          <a:p>
            <a:pPr marL="163830" marR="207010" indent="1905">
              <a:lnSpc>
                <a:spcPct val="93800"/>
              </a:lnSpc>
              <a:spcBef>
                <a:spcPts val="365"/>
              </a:spcBef>
            </a:pPr>
            <a:r>
              <a:rPr dirty="0" sz="900" spc="220">
                <a:solidFill>
                  <a:srgbClr val="60605E"/>
                </a:solidFill>
                <a:latin typeface="Times New Roman"/>
                <a:cs typeface="Times New Roman"/>
              </a:rPr>
              <a:t>Panel </a:t>
            </a:r>
            <a:r>
              <a:rPr dirty="0" sz="900" spc="160">
                <a:solidFill>
                  <a:srgbClr val="60605E"/>
                </a:solidFill>
                <a:latin typeface="Times New Roman"/>
                <a:cs typeface="Times New Roman"/>
              </a:rPr>
              <a:t>discussant: </a:t>
            </a: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for </a:t>
            </a:r>
            <a:r>
              <a:rPr dirty="0" sz="900" spc="295">
                <a:solidFill>
                  <a:srgbClr val="757575"/>
                </a:solidFill>
                <a:latin typeface="Times New Roman"/>
                <a:cs typeface="Times New Roman"/>
              </a:rPr>
              <a:t>"The</a:t>
            </a:r>
            <a:r>
              <a:rPr dirty="0" sz="900" spc="-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Pro£essionaJ </a:t>
            </a:r>
            <a:r>
              <a:rPr dirty="0" sz="900" spc="180">
                <a:solidFill>
                  <a:srgbClr val="60605E"/>
                </a:solidFill>
                <a:latin typeface="Times New Roman"/>
                <a:cs typeface="Times New Roman"/>
              </a:rPr>
              <a:t>De­  </a:t>
            </a:r>
            <a:r>
              <a:rPr dirty="0" sz="900" spc="-70">
                <a:solidFill>
                  <a:srgbClr val="757575"/>
                </a:solidFill>
                <a:latin typeface="Times New Roman"/>
                <a:cs typeface="Times New Roman"/>
              </a:rPr>
              <a:t>vc.</a:t>
            </a:r>
            <a:r>
              <a:rPr dirty="0" sz="900" spc="-70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r>
              <a:rPr dirty="0" sz="900" spc="-70">
                <a:solidFill>
                  <a:srgbClr val="757575"/>
                </a:solidFill>
                <a:latin typeface="Times New Roman"/>
                <a:cs typeface="Times New Roman"/>
              </a:rPr>
              <a:t>op </a:t>
            </a:r>
            <a:r>
              <a:rPr dirty="0" sz="900" spc="-65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dirty="0" sz="900" spc="-65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900" spc="-114">
                <a:solidFill>
                  <a:srgbClr val="60605E"/>
                </a:solidFill>
                <a:latin typeface="Times New Roman"/>
                <a:cs typeface="Times New Roman"/>
              </a:rPr>
              <a:t>e </a:t>
            </a:r>
            <a:r>
              <a:rPr dirty="0" sz="900" spc="-130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900" spc="-114">
                <a:solidFill>
                  <a:srgbClr val="60605E"/>
                </a:solidFill>
                <a:latin typeface="Times New Roman"/>
                <a:cs typeface="Times New Roman"/>
              </a:rPr>
              <a:t>c </a:t>
            </a:r>
            <a:r>
              <a:rPr dirty="0" sz="900" spc="-130">
                <a:solidFill>
                  <a:srgbClr val="757575"/>
                </a:solidFill>
                <a:latin typeface="Times New Roman"/>
                <a:cs typeface="Times New Roman"/>
              </a:rPr>
              <a:t>o £ </a:t>
            </a:r>
            <a:r>
              <a:rPr dirty="0" sz="900" spc="-245">
                <a:solidFill>
                  <a:srgbClr val="757575"/>
                </a:solidFill>
                <a:latin typeface="Times New Roman"/>
                <a:cs typeface="Times New Roman"/>
              </a:rPr>
              <a:t>W</a:t>
            </a:r>
            <a:r>
              <a:rPr dirty="0" sz="900" spc="4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130">
                <a:solidFill>
                  <a:srgbClr val="757575"/>
                </a:solidFill>
                <a:latin typeface="Times New Roman"/>
                <a:cs typeface="Times New Roman"/>
              </a:rPr>
              <a:t>o n </a:t>
            </a:r>
            <a:r>
              <a:rPr dirty="0" sz="900" spc="-10">
                <a:solidFill>
                  <a:srgbClr val="757575"/>
                </a:solidFill>
                <a:latin typeface="Times New Roman"/>
                <a:cs typeface="Times New Roman"/>
              </a:rPr>
              <a:t>"te 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r>
              <a:rPr dirty="0" sz="900" spc="20">
                <a:solidFill>
                  <a:srgbClr val="AEAEAE"/>
                </a:solidFill>
                <a:latin typeface="Times New Roman"/>
                <a:cs typeface="Times New Roman"/>
              </a:rPr>
              <a:t>.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Geographers: </a:t>
            </a:r>
            <a:r>
              <a:rPr dirty="0" sz="900" spc="250">
                <a:solidFill>
                  <a:srgbClr val="60605E"/>
                </a:solidFill>
                <a:latin typeface="Times New Roman"/>
                <a:cs typeface="Times New Roman"/>
              </a:rPr>
              <a:t>Their  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Enp, </a:t>
            </a:r>
            <a:r>
              <a:rPr dirty="0" sz="900" spc="18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oym</a:t>
            </a:r>
            <a:r>
              <a:rPr dirty="0" sz="900" spc="180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en.cand 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:Research." </a:t>
            </a:r>
            <a:r>
              <a:rPr dirty="0" sz="900" spc="160">
                <a:solidFill>
                  <a:srgbClr val="60605E"/>
                </a:solidFill>
                <a:latin typeface="Times New Roman"/>
                <a:cs typeface="Times New Roman"/>
              </a:rPr>
              <a:t>ac </a:t>
            </a:r>
            <a:r>
              <a:rPr dirty="0" sz="900" spc="135">
                <a:solidFill>
                  <a:srgbClr val="60605E"/>
                </a:solidFill>
                <a:latin typeface="Times New Roman"/>
                <a:cs typeface="Times New Roman"/>
              </a:rPr>
              <a:t>the.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ann </a:t>
            </a:r>
            <a:r>
              <a:rPr dirty="0" sz="900" spc="175">
                <a:solidFill>
                  <a:srgbClr val="464646"/>
                </a:solidFill>
                <a:latin typeface="Times New Roman"/>
                <a:cs typeface="Times New Roman"/>
              </a:rPr>
              <a:t>u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al  </a:t>
            </a:r>
            <a:r>
              <a:rPr dirty="0" sz="900" spc="95">
                <a:solidFill>
                  <a:srgbClr val="60605E"/>
                </a:solidFill>
                <a:latin typeface="Times New Roman"/>
                <a:cs typeface="Times New Roman"/>
              </a:rPr>
              <a:t>n-.eccin.gs </a:t>
            </a:r>
            <a:r>
              <a:rPr dirty="0" sz="900" spc="100">
                <a:solidFill>
                  <a:srgbClr val="60605E"/>
                </a:solidFill>
                <a:latin typeface="Times New Roman"/>
                <a:cs typeface="Times New Roman"/>
              </a:rPr>
              <a:t>of </a:t>
            </a:r>
            <a:r>
              <a:rPr dirty="0" sz="900" spc="110">
                <a:solidFill>
                  <a:srgbClr val="757575"/>
                </a:solidFill>
                <a:latin typeface="Times New Roman"/>
                <a:cs typeface="Times New Roman"/>
              </a:rPr>
              <a:t>che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Association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0£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American 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Geographers,</a:t>
            </a:r>
            <a:r>
              <a:rPr dirty="0" sz="900" spc="1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0605E"/>
                </a:solidFill>
                <a:latin typeface="Times New Roman"/>
                <a:cs typeface="Times New Roman"/>
              </a:rPr>
              <a:t>l.991.</a:t>
            </a:r>
            <a:endParaRPr sz="900">
              <a:latin typeface="Times New Roman"/>
              <a:cs typeface="Times New Roman"/>
            </a:endParaRPr>
          </a:p>
          <a:p>
            <a:pPr marL="163830" marR="241935" indent="1905">
              <a:lnSpc>
                <a:spcPts val="1000"/>
              </a:lnSpc>
              <a:spcBef>
                <a:spcPts val="395"/>
              </a:spcBef>
            </a:pP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Presented</a:t>
            </a:r>
            <a:r>
              <a:rPr dirty="0" sz="900" spc="2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0605E"/>
                </a:solidFill>
                <a:latin typeface="Times New Roman"/>
                <a:cs typeface="Times New Roman"/>
              </a:rPr>
              <a:t>paper</a:t>
            </a:r>
            <a:r>
              <a:rPr dirty="0" sz="900" spc="10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ac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che</a:t>
            </a:r>
            <a:r>
              <a:rPr dirty="0" sz="900" spc="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57575"/>
                </a:solidFill>
                <a:latin typeface="Times New Roman"/>
                <a:cs typeface="Times New Roman"/>
              </a:rPr>
              <a:t>XVII</a:t>
            </a:r>
            <a:r>
              <a:rPr dirty="0" sz="900" spc="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International  </a:t>
            </a: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Cong1·ess</a:t>
            </a:r>
            <a:r>
              <a:rPr dirty="0" sz="900" spc="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60">
                <a:solidFill>
                  <a:srgbClr val="757575"/>
                </a:solidFill>
                <a:latin typeface="Times New Roman"/>
                <a:cs typeface="Times New Roman"/>
              </a:rPr>
              <a:t>oftl,e</a:t>
            </a:r>
            <a:r>
              <a:rPr dirty="0" sz="900" spc="1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LatiJ.-,. </a:t>
            </a:r>
            <a:r>
              <a:rPr dirty="0" sz="900" spc="229">
                <a:solidFill>
                  <a:srgbClr val="60605E"/>
                </a:solidFill>
                <a:latin typeface="Times New Roman"/>
                <a:cs typeface="Times New Roman"/>
              </a:rPr>
              <a:t>America</a:t>
            </a:r>
            <a:r>
              <a:rPr dirty="0" sz="900" spc="1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Studies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dirty="0" sz="900" spc="130">
                <a:solidFill>
                  <a:srgbClr val="C6C6C6"/>
                </a:solidFill>
                <a:latin typeface="Times New Roman"/>
                <a:cs typeface="Times New Roman"/>
              </a:rPr>
              <a:t>. </a:t>
            </a:r>
            <a:r>
              <a:rPr dirty="0" sz="900" spc="185">
                <a:solidFill>
                  <a:srgbClr val="60605E"/>
                </a:solidFill>
                <a:latin typeface="Times New Roman"/>
                <a:cs typeface="Times New Roman"/>
              </a:rPr>
              <a:t>Association, 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September</a:t>
            </a:r>
            <a:r>
              <a:rPr dirty="0" sz="900" spc="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0605E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151130">
              <a:lnSpc>
                <a:spcPct val="100000"/>
              </a:lnSpc>
              <a:spcBef>
                <a:spcPts val="340"/>
              </a:spcBef>
            </a:pPr>
            <a:r>
              <a:rPr dirty="0" sz="850" spc="360" b="1">
                <a:solidFill>
                  <a:srgbClr val="60605E"/>
                </a:solidFill>
                <a:latin typeface="Times New Roman"/>
                <a:cs typeface="Times New Roman"/>
              </a:rPr>
              <a:t>Donna</a:t>
            </a:r>
            <a:r>
              <a:rPr dirty="0" sz="850" spc="90" b="1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>
                <a:solidFill>
                  <a:srgbClr val="60605E"/>
                </a:solidFill>
                <a:latin typeface="Times New Roman"/>
                <a:cs typeface="Times New Roman"/>
              </a:rPr>
              <a:t>Leonetti</a:t>
            </a:r>
            <a:endParaRPr sz="850">
              <a:latin typeface="Times New Roman"/>
              <a:cs typeface="Times New Roman"/>
            </a:endParaRPr>
          </a:p>
          <a:p>
            <a:pPr marL="155575" marR="55880" indent="-39370">
              <a:lnSpc>
                <a:spcPct val="96100"/>
              </a:lnSpc>
              <a:spcBef>
                <a:spcPts val="345"/>
              </a:spcBef>
            </a:pP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Pr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esen</a:t>
            </a:r>
            <a:r>
              <a:rPr dirty="0" sz="900" spc="215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ced</a:t>
            </a:r>
            <a:r>
              <a:rPr dirty="0" sz="900" spc="215">
                <a:solidFill>
                  <a:srgbClr val="60605E"/>
                </a:solidFill>
                <a:latin typeface="Times New Roman"/>
                <a:cs typeface="Times New Roman"/>
              </a:rPr>
              <a:t>"Diec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andp 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hy </a:t>
            </a:r>
            <a:r>
              <a:rPr dirty="0" sz="900" spc="35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900" spc="45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900" spc="30">
                <a:solidFill>
                  <a:srgbClr val="757575"/>
                </a:solidFill>
                <a:latin typeface="Times New Roman"/>
                <a:cs typeface="Times New Roman"/>
              </a:rPr>
              <a:t>al </a:t>
            </a:r>
            <a:r>
              <a:rPr dirty="0" sz="900" spc="135">
                <a:solidFill>
                  <a:srgbClr val="757575"/>
                </a:solidFill>
                <a:latin typeface="Times New Roman"/>
                <a:cs typeface="Times New Roman"/>
              </a:rPr>
              <a:t>activicy </a:t>
            </a:r>
            <a:r>
              <a:rPr dirty="0" sz="800" spc="120">
                <a:solidFill>
                  <a:srgbClr val="60605E"/>
                </a:solidFill>
                <a:latin typeface="Times New Roman"/>
                <a:cs typeface="Times New Roman"/>
              </a:rPr>
              <a:t>in </a:t>
            </a: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a  </a:t>
            </a:r>
            <a:r>
              <a:rPr dirty="0" sz="900" spc="-10">
                <a:solidFill>
                  <a:srgbClr val="60605E"/>
                </a:solidFill>
                <a:latin typeface="Times New Roman"/>
                <a:cs typeface="Times New Roman"/>
              </a:rPr>
              <a:t>five</a:t>
            </a:r>
            <a:r>
              <a:rPr dirty="0" sz="900" spc="-10">
                <a:solidFill>
                  <a:srgbClr val="757575"/>
                </a:solidFill>
                <a:latin typeface="Times New Roman"/>
                <a:cs typeface="Times New Roman"/>
              </a:rPr>
              <a:t>y</a:t>
            </a:r>
            <a:r>
              <a:rPr dirty="0" sz="900" spc="-10">
                <a:solidFill>
                  <a:srgbClr val="959595"/>
                </a:solidFill>
                <a:latin typeface="Times New Roman"/>
                <a:cs typeface="Times New Roman"/>
              </a:rPr>
              <a:t>-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ear </a:t>
            </a:r>
            <a:r>
              <a:rPr dirty="0" sz="900" spc="140">
                <a:solidFill>
                  <a:srgbClr val="60605E"/>
                </a:solidFill>
                <a:latin typeface="Times New Roman"/>
                <a:cs typeface="Times New Roman"/>
              </a:rPr>
              <a:t>£0Uo</a:t>
            </a:r>
            <a:r>
              <a:rPr dirty="0" sz="900" spc="140">
                <a:solidFill>
                  <a:srgbClr val="757575"/>
                </a:solidFill>
                <a:latin typeface="Times New Roman"/>
                <a:cs typeface="Times New Roman"/>
              </a:rPr>
              <a:t>..v-up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scudy </a:t>
            </a:r>
            <a:r>
              <a:rPr dirty="0" sz="900" spc="185">
                <a:solidFill>
                  <a:srgbClr val="60605E"/>
                </a:solidFill>
                <a:latin typeface="Times New Roman"/>
                <a:cs typeface="Times New Roman"/>
              </a:rPr>
              <a:t>of </a:t>
            </a:r>
            <a:r>
              <a:rPr dirty="0" sz="900" spc="-95">
                <a:solidFill>
                  <a:srgbClr val="60605E"/>
                </a:solidFill>
                <a:latin typeface="Times New Roman"/>
                <a:cs typeface="Times New Roman"/>
              </a:rPr>
              <a:t>Jap </a:t>
            </a:r>
            <a:r>
              <a:rPr dirty="0" sz="900" spc="40">
                <a:solidFill>
                  <a:srgbClr val="60605E"/>
                </a:solidFill>
                <a:latin typeface="Times New Roman"/>
                <a:cs typeface="Times New Roman"/>
              </a:rPr>
              <a:t>an </a:t>
            </a:r>
            <a:r>
              <a:rPr dirty="0" sz="900" spc="110">
                <a:solidFill>
                  <a:srgbClr val="60605E"/>
                </a:solidFill>
                <a:latin typeface="Times New Roman"/>
                <a:cs typeface="Times New Roman"/>
              </a:rPr>
              <a:t>ese </a:t>
            </a:r>
            <a:r>
              <a:rPr dirty="0" sz="900" spc="45">
                <a:solidFill>
                  <a:srgbClr val="AEAEAE"/>
                </a:solidFill>
                <a:latin typeface="Times New Roman"/>
                <a:cs typeface="Times New Roman"/>
              </a:rPr>
              <a:t>-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900" spc="45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900" spc="45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n </a:t>
            </a:r>
            <a:r>
              <a:rPr dirty="0" sz="900" spc="30">
                <a:solidFill>
                  <a:srgbClr val="757575"/>
                </a:solidFill>
                <a:latin typeface="Times New Roman"/>
                <a:cs typeface="Times New Roman"/>
              </a:rPr>
              <a:t>er </a:t>
            </a:r>
            <a:r>
              <a:rPr dirty="0" sz="900" spc="40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900" spc="40">
                <a:solidFill>
                  <a:srgbClr val="AEAEAE"/>
                </a:solidFill>
                <a:latin typeface="Times New Roman"/>
                <a:cs typeface="Times New Roman"/>
              </a:rPr>
              <a:t>­  </a:t>
            </a:r>
            <a:r>
              <a:rPr dirty="0" sz="600" spc="50" b="1">
                <a:solidFill>
                  <a:srgbClr val="757575"/>
                </a:solidFill>
                <a:latin typeface="Arial"/>
                <a:cs typeface="Arial"/>
              </a:rPr>
              <a:t>Cat."l </a:t>
            </a:r>
            <a:r>
              <a:rPr dirty="0" sz="850" spc="110" b="1">
                <a:solidFill>
                  <a:srgbClr val="60605E"/>
                </a:solidFill>
                <a:latin typeface="Times New Roman"/>
                <a:cs typeface="Times New Roman"/>
              </a:rPr>
              <a:t>men </a:t>
            </a:r>
            <a:r>
              <a:rPr dirty="0" sz="800" spc="229" b="1">
                <a:solidFill>
                  <a:srgbClr val="60605E"/>
                </a:solidFill>
                <a:latin typeface="Arial"/>
                <a:cs typeface="Arial"/>
              </a:rPr>
              <a:t>with </a:t>
            </a:r>
            <a:r>
              <a:rPr dirty="0" sz="850" spc="195" b="1">
                <a:solidFill>
                  <a:srgbClr val="60605E"/>
                </a:solidFill>
                <a:latin typeface="Times New Roman"/>
                <a:cs typeface="Times New Roman"/>
              </a:rPr>
              <a:t>impaired</a:t>
            </a:r>
            <a:r>
              <a:rPr dirty="0" sz="850" spc="195" b="1">
                <a:solidFill>
                  <a:srgbClr val="757575"/>
                </a:solidFill>
                <a:latin typeface="Times New Roman"/>
                <a:cs typeface="Times New Roman"/>
              </a:rPr>
              <a:t>g </a:t>
            </a:r>
            <a:r>
              <a:rPr dirty="0" sz="850" spc="180" b="1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r>
              <a:rPr dirty="0" sz="850" spc="180" b="1">
                <a:solidFill>
                  <a:srgbClr val="60605E"/>
                </a:solidFill>
                <a:latin typeface="Times New Roman"/>
                <a:cs typeface="Times New Roman"/>
              </a:rPr>
              <a:t>ucos </a:t>
            </a:r>
            <a:r>
              <a:rPr dirty="0" sz="850" spc="195" b="1">
                <a:solidFill>
                  <a:srgbClr val="60605E"/>
                </a:solidFill>
                <a:latin typeface="Times New Roman"/>
                <a:cs typeface="Times New Roman"/>
              </a:rPr>
              <a:t>e </a:t>
            </a:r>
            <a:r>
              <a:rPr dirty="0" sz="850" spc="55" b="1">
                <a:solidFill>
                  <a:srgbClr val="757575"/>
                </a:solidFill>
                <a:latin typeface="Times New Roman"/>
                <a:cs typeface="Times New Roman"/>
              </a:rPr>
              <a:t>to</a:t>
            </a:r>
            <a:r>
              <a:rPr dirty="0" sz="850" spc="55" b="1">
                <a:solidFill>
                  <a:srgbClr val="464646"/>
                </a:solidFill>
                <a:latin typeface="Times New Roman"/>
                <a:cs typeface="Times New Roman"/>
              </a:rPr>
              <a:t>.l</a:t>
            </a:r>
            <a:r>
              <a:rPr dirty="0" sz="850" spc="55" b="1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850" spc="-35" b="1">
                <a:solidFill>
                  <a:srgbClr val="757575"/>
                </a:solidFill>
                <a:latin typeface="Times New Roman"/>
                <a:cs typeface="Times New Roman"/>
              </a:rPr>
              <a:t>t-ao </a:t>
            </a:r>
            <a:r>
              <a:rPr dirty="0" sz="850" spc="-40" b="1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850" spc="-85" b="1">
                <a:solidFill>
                  <a:srgbClr val="757575"/>
                </a:solidFill>
                <a:latin typeface="Times New Roman"/>
                <a:cs typeface="Times New Roman"/>
              </a:rPr>
              <a:t>e, </a:t>
            </a:r>
            <a:r>
              <a:rPr dirty="0" sz="850" spc="-50" b="1">
                <a:solidFill>
                  <a:srgbClr val="757575"/>
                </a:solidFill>
                <a:latin typeface="Times New Roman"/>
                <a:cs typeface="Times New Roman"/>
              </a:rPr>
              <a:t>" </a:t>
            </a:r>
            <a:r>
              <a:rPr dirty="0" sz="850" spc="30" b="1">
                <a:solidFill>
                  <a:srgbClr val="757575"/>
                </a:solidFill>
                <a:latin typeface="Times New Roman"/>
                <a:cs typeface="Times New Roman"/>
              </a:rPr>
              <a:t>at.  </a:t>
            </a:r>
            <a:r>
              <a:rPr dirty="0" sz="900" spc="35">
                <a:solidFill>
                  <a:srgbClr val="60605E"/>
                </a:solidFill>
                <a:latin typeface="Times New Roman"/>
                <a:cs typeface="Times New Roman"/>
              </a:rPr>
              <a:t>chc </a:t>
            </a:r>
            <a:r>
              <a:rPr dirty="0" sz="900" spc="30">
                <a:solidFill>
                  <a:srgbClr val="60605E"/>
                </a:solidFill>
                <a:latin typeface="Times New Roman"/>
                <a:cs typeface="Times New Roman"/>
              </a:rPr>
              <a:t>Sy </a:t>
            </a:r>
            <a:r>
              <a:rPr dirty="0" sz="900" spc="25">
                <a:solidFill>
                  <a:srgbClr val="60605E"/>
                </a:solidFill>
                <a:latin typeface="Times New Roman"/>
                <a:cs typeface="Times New Roman"/>
              </a:rPr>
              <a:t>n,p </a:t>
            </a:r>
            <a:r>
              <a:rPr dirty="0" sz="900" spc="40">
                <a:solidFill>
                  <a:srgbClr val="60605E"/>
                </a:solidFill>
                <a:latin typeface="Times New Roman"/>
                <a:cs typeface="Times New Roman"/>
              </a:rPr>
              <a:t>os </a:t>
            </a:r>
            <a:r>
              <a:rPr dirty="0" sz="900" spc="25">
                <a:solidFill>
                  <a:srgbClr val="464646"/>
                </a:solidFill>
                <a:latin typeface="Times New Roman"/>
                <a:cs typeface="Times New Roman"/>
              </a:rPr>
              <a:t>i </a:t>
            </a:r>
            <a:r>
              <a:rPr dirty="0" sz="900" spc="45">
                <a:solidFill>
                  <a:srgbClr val="60605E"/>
                </a:solidFill>
                <a:latin typeface="Times New Roman"/>
                <a:cs typeface="Times New Roman"/>
              </a:rPr>
              <a:t>u </a:t>
            </a:r>
            <a:r>
              <a:rPr dirty="0" sz="900" spc="70">
                <a:solidFill>
                  <a:srgbClr val="60605E"/>
                </a:solidFill>
                <a:latin typeface="Times New Roman"/>
                <a:cs typeface="Times New Roman"/>
              </a:rPr>
              <a:t>m </a:t>
            </a:r>
            <a:r>
              <a:rPr dirty="0" sz="900" spc="545">
                <a:solidFill>
                  <a:srgbClr val="757575"/>
                </a:solidFill>
                <a:latin typeface="Times New Roman"/>
                <a:cs typeface="Times New Roman"/>
              </a:rPr>
              <a:t>on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57575"/>
                </a:solidFill>
                <a:latin typeface="Times New Roman"/>
                <a:cs typeface="Times New Roman"/>
              </a:rPr>
              <a:t>grantS</a:t>
            </a:r>
            <a:r>
              <a:rPr dirty="0" sz="900" spc="275">
                <a:solidFill>
                  <a:srgbClr val="AEAEAE"/>
                </a:solidFill>
                <a:latin typeface="Times New Roman"/>
                <a:cs typeface="Times New Roman"/>
              </a:rPr>
              <a:t>·</a:t>
            </a:r>
            <a:r>
              <a:rPr dirty="0" sz="900" spc="275">
                <a:solidFill>
                  <a:srgbClr val="757575"/>
                </a:solidFill>
                <a:latin typeface="Times New Roman"/>
                <a:cs typeface="Times New Roman"/>
              </a:rPr>
              <a:t>udiesand</a:t>
            </a:r>
            <a:endParaRPr sz="900">
              <a:latin typeface="Times New Roman"/>
              <a:cs typeface="Times New Roman"/>
            </a:endParaRPr>
          </a:p>
          <a:p>
            <a:pPr marL="155575">
              <a:lnSpc>
                <a:spcPts val="950"/>
              </a:lnSpc>
            </a:pPr>
            <a:r>
              <a:rPr dirty="0" sz="850" spc="80" b="1">
                <a:solidFill>
                  <a:srgbClr val="757575"/>
                </a:solidFill>
                <a:latin typeface="Times New Roman"/>
                <a:cs typeface="Times New Roman"/>
              </a:rPr>
              <a:t>Gcnctic</a:t>
            </a:r>
            <a:r>
              <a:rPr dirty="0" sz="850" spc="80" b="1">
                <a:solidFill>
                  <a:srgbClr val="959595"/>
                </a:solidFill>
                <a:latin typeface="Times New Roman"/>
                <a:cs typeface="Times New Roman"/>
              </a:rPr>
              <a:t>-</a:t>
            </a:r>
            <a:r>
              <a:rPr dirty="0" sz="850" spc="80" b="1">
                <a:solidFill>
                  <a:srgbClr val="757575"/>
                </a:solidFill>
                <a:latin typeface="Times New Roman"/>
                <a:cs typeface="Times New Roman"/>
              </a:rPr>
              <a:t>Enrion</a:t>
            </a:r>
            <a:r>
              <a:rPr dirty="0" sz="850" spc="80" b="1">
                <a:solidFill>
                  <a:srgbClr val="464646"/>
                </a:solidFill>
                <a:latin typeface="Times New Roman"/>
                <a:cs typeface="Times New Roman"/>
              </a:rPr>
              <a:t>r</a:t>
            </a:r>
            <a:r>
              <a:rPr dirty="0" sz="850" spc="80" b="1">
                <a:solidFill>
                  <a:srgbClr val="60605E"/>
                </a:solidFill>
                <a:latin typeface="Times New Roman"/>
                <a:cs typeface="Times New Roman"/>
              </a:rPr>
              <a:t>ne</a:t>
            </a:r>
            <a:r>
              <a:rPr dirty="0" sz="850" spc="80" b="1">
                <a:solidFill>
                  <a:srgbClr val="464646"/>
                </a:solidFill>
                <a:latin typeface="Times New Roman"/>
                <a:cs typeface="Times New Roman"/>
              </a:rPr>
              <a:t>n</a:t>
            </a:r>
            <a:r>
              <a:rPr dirty="0" sz="850" spc="80" b="1">
                <a:solidFill>
                  <a:srgbClr val="757575"/>
                </a:solidFill>
                <a:latin typeface="Times New Roman"/>
                <a:cs typeface="Times New Roman"/>
              </a:rPr>
              <a:t>-cal</a:t>
            </a:r>
            <a:r>
              <a:rPr dirty="0" sz="850" spc="37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65" b="1">
                <a:solidFill>
                  <a:srgbClr val="757575"/>
                </a:solidFill>
                <a:latin typeface="Times New Roman"/>
                <a:cs typeface="Times New Roman"/>
              </a:rPr>
              <a:t>Interaction,.</a:t>
            </a:r>
            <a:r>
              <a:rPr dirty="0" sz="850" spc="-1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60" b="1">
                <a:solidFill>
                  <a:srgbClr val="757575"/>
                </a:solidFill>
                <a:latin typeface="Arial"/>
                <a:cs typeface="Arial"/>
              </a:rPr>
              <a:t>l4tl"l</a:t>
            </a:r>
            <a:endParaRPr sz="800">
              <a:latin typeface="Arial"/>
              <a:cs typeface="Arial"/>
            </a:endParaRPr>
          </a:p>
          <a:p>
            <a:pPr marL="145415" marR="22225" indent="3810">
              <a:lnSpc>
                <a:spcPts val="1000"/>
              </a:lnSpc>
              <a:spcBef>
                <a:spcPts val="65"/>
              </a:spcBef>
            </a:pPr>
            <a:r>
              <a:rPr dirty="0" sz="900" spc="210">
                <a:solidFill>
                  <a:srgbClr val="464646"/>
                </a:solidFill>
                <a:latin typeface="Times New Roman"/>
                <a:cs typeface="Times New Roman"/>
              </a:rPr>
              <a:t>In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ternationa</a:t>
            </a:r>
            <a:r>
              <a:rPr dirty="0" sz="900" spc="210">
                <a:solidFill>
                  <a:srgbClr val="464646"/>
                </a:solidFill>
                <a:latin typeface="Times New Roman"/>
                <a:cs typeface="Times New Roman"/>
              </a:rPr>
              <a:t>l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Diabetes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Federation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Congress,  </a:t>
            </a:r>
            <a:r>
              <a:rPr dirty="0" sz="900" spc="110">
                <a:solidFill>
                  <a:srgbClr val="757575"/>
                </a:solidFill>
                <a:latin typeface="Times New Roman"/>
                <a:cs typeface="Times New Roman"/>
              </a:rPr>
              <a:t>Sace!Jjce </a:t>
            </a:r>
            <a:r>
              <a:rPr dirty="0" sz="900" spc="114">
                <a:solidFill>
                  <a:srgbClr val="60605E"/>
                </a:solidFill>
                <a:latin typeface="Times New Roman"/>
                <a:cs typeface="Times New Roman"/>
              </a:rPr>
              <a:t>on.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Epidemiology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Diabcccs </a:t>
            </a:r>
            <a:r>
              <a:rPr dirty="0" sz="900" spc="210">
                <a:solidFill>
                  <a:srgbClr val="60605E"/>
                </a:solidFill>
                <a:latin typeface="Times New Roman"/>
                <a:cs typeface="Times New Roman"/>
              </a:rPr>
              <a:t>and </a:t>
            </a:r>
            <a:r>
              <a:rPr dirty="0" sz="900" spc="135">
                <a:solidFill>
                  <a:srgbClr val="60605E"/>
                </a:solidFill>
                <a:latin typeface="Times New Roman"/>
                <a:cs typeface="Times New Roman"/>
              </a:rPr>
              <a:t>its  </a:t>
            </a:r>
            <a:r>
              <a:rPr dirty="0" sz="900" spc="275">
                <a:solidFill>
                  <a:srgbClr val="757575"/>
                </a:solidFill>
                <a:latin typeface="Times New Roman"/>
                <a:cs typeface="Times New Roman"/>
              </a:rPr>
              <a:t>Co</a:t>
            </a:r>
            <a:r>
              <a:rPr dirty="0" sz="900" spc="-1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57575"/>
                </a:solidFill>
                <a:latin typeface="Times New Roman"/>
                <a:cs typeface="Times New Roman"/>
              </a:rPr>
              <a:t>mpUc 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a ti 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o n</a:t>
            </a:r>
            <a:r>
              <a:rPr dirty="0" sz="900" spc="-20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900" spc="-10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43510" marR="5080" indent="5715">
              <a:lnSpc>
                <a:spcPts val="1000"/>
              </a:lnSpc>
              <a:spcBef>
                <a:spcPts val="430"/>
              </a:spcBef>
            </a:pPr>
            <a:r>
              <a:rPr dirty="0" sz="850" spc="145" b="1">
                <a:solidFill>
                  <a:srgbClr val="757575"/>
                </a:solidFill>
                <a:latin typeface="Times New Roman"/>
                <a:cs typeface="Times New Roman"/>
              </a:rPr>
              <a:t>Prcscnt:cd </a:t>
            </a:r>
            <a:r>
              <a:rPr dirty="0" sz="550" spc="-20" b="1">
                <a:solidFill>
                  <a:srgbClr val="757575"/>
                </a:solidFill>
                <a:latin typeface="Times New Roman"/>
                <a:cs typeface="Times New Roman"/>
              </a:rPr>
              <a:t>c.c. </a:t>
            </a:r>
            <a:r>
              <a:rPr dirty="0" sz="850" spc="110" b="1">
                <a:solidFill>
                  <a:srgbClr val="60605E"/>
                </a:solidFill>
                <a:latin typeface="Times New Roman"/>
                <a:cs typeface="Times New Roman"/>
              </a:rPr>
              <a:t>W-est:crn..ization, </a:t>
            </a:r>
            <a:r>
              <a:rPr dirty="0" sz="850" spc="65" b="1">
                <a:solidFill>
                  <a:srgbClr val="757575"/>
                </a:solidFill>
                <a:latin typeface="Times New Roman"/>
                <a:cs typeface="Times New Roman"/>
              </a:rPr>
              <a:t>educatio1."1.al  </a:t>
            </a:r>
            <a:r>
              <a:rPr dirty="0" sz="900" spc="130">
                <a:solidFill>
                  <a:srgbClr val="60605E"/>
                </a:solidFill>
                <a:latin typeface="Times New Roman"/>
                <a:cs typeface="Times New Roman"/>
              </a:rPr>
              <a:t>attai.n.cncnt, </a:t>
            </a:r>
            <a:r>
              <a:rPr dirty="0" sz="900" spc="170">
                <a:solidFill>
                  <a:srgbClr val="60605E"/>
                </a:solidFill>
                <a:latin typeface="Times New Roman"/>
                <a:cs typeface="Times New Roman"/>
              </a:rPr>
              <a:t>bio</a:t>
            </a:r>
            <a:r>
              <a:rPr dirty="0" sz="900" spc="17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o 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gical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chara=eristics </a:t>
            </a:r>
            <a:r>
              <a:rPr dirty="0" sz="900" spc="240">
                <a:solidFill>
                  <a:srgbClr val="757575"/>
                </a:solidFill>
                <a:latin typeface="Times New Roman"/>
                <a:cs typeface="Times New Roman"/>
              </a:rPr>
              <a:t>and  </a:t>
            </a:r>
            <a:r>
              <a:rPr dirty="0" sz="900" spc="204">
                <a:solidFill>
                  <a:srgbClr val="60605E"/>
                </a:solidFill>
                <a:latin typeface="Times New Roman"/>
                <a:cs typeface="Times New Roman"/>
              </a:rPr>
              <a:t>diabetes,"</a:t>
            </a:r>
            <a:r>
              <a:rPr dirty="0" sz="900" spc="7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800" spc="165">
                <a:solidFill>
                  <a:srgbClr val="757575"/>
                </a:solidFill>
                <a:latin typeface="Times New Roman"/>
                <a:cs typeface="Times New Roman"/>
              </a:rPr>
              <a:t>at</a:t>
            </a:r>
            <a:r>
              <a:rPr dirty="0" sz="800" spc="3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60605E"/>
                </a:solidFill>
                <a:latin typeface="Times New Roman"/>
                <a:cs typeface="Times New Roman"/>
              </a:rPr>
              <a:t>the</a:t>
            </a:r>
            <a:r>
              <a:rPr dirty="0" sz="900" spc="12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60605E"/>
                </a:solidFill>
                <a:latin typeface="Times New Roman"/>
                <a:cs typeface="Times New Roman"/>
              </a:rPr>
              <a:t>1991</a:t>
            </a:r>
            <a:r>
              <a:rPr dirty="0" sz="900" spc="290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dirty="0" sz="900" spc="290">
                <a:solidFill>
                  <a:srgbClr val="757575"/>
                </a:solidFill>
                <a:latin typeface="Times New Roman"/>
                <a:cs typeface="Times New Roman"/>
              </a:rPr>
              <a:t>neeting</a:t>
            </a:r>
            <a:r>
              <a:rPr dirty="0" sz="900" spc="-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ore.he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0605E"/>
                </a:solidFill>
                <a:latin typeface="Times New Roman"/>
                <a:cs typeface="Times New Roman"/>
              </a:rPr>
              <a:t>Ao,cri­ 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can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.Association</a:t>
            </a:r>
            <a:r>
              <a:rPr dirty="0" sz="900" spc="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900" spc="-1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57575"/>
                </a:solidFill>
                <a:latin typeface="Times New Roman"/>
                <a:cs typeface="Times New Roman"/>
              </a:rPr>
              <a:t>P</a:t>
            </a:r>
            <a:r>
              <a:rPr dirty="0" sz="900" spc="270">
                <a:solidFill>
                  <a:srgbClr val="464646"/>
                </a:solidFill>
                <a:latin typeface="Times New Roman"/>
                <a:cs typeface="Times New Roman"/>
              </a:rPr>
              <a:t>h</a:t>
            </a:r>
            <a:r>
              <a:rPr dirty="0" sz="900" spc="175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57575"/>
                </a:solidFill>
                <a:latin typeface="Times New Roman"/>
                <a:cs typeface="Times New Roman"/>
              </a:rPr>
              <a:t>ysical</a:t>
            </a:r>
            <a:r>
              <a:rPr dirty="0" sz="900" spc="1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An</a:t>
            </a:r>
            <a:r>
              <a:rPr dirty="0" sz="900" spc="-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thr</a:t>
            </a:r>
            <a:r>
              <a:rPr dirty="0" sz="900" spc="-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45">
                <a:solidFill>
                  <a:srgbClr val="757575"/>
                </a:solidFill>
                <a:latin typeface="Times New Roman"/>
                <a:cs typeface="Times New Roman"/>
              </a:rPr>
              <a:t>op</a:t>
            </a:r>
            <a:r>
              <a:rPr dirty="0" sz="900" spc="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-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757575"/>
                </a:solidFill>
                <a:latin typeface="Times New Roman"/>
                <a:cs typeface="Times New Roman"/>
              </a:rPr>
              <a:t>log</a:t>
            </a:r>
            <a:r>
              <a:rPr dirty="0" sz="900" spc="2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35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35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900" spc="-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cs, 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April</a:t>
            </a:r>
            <a:r>
              <a:rPr dirty="0" sz="900" spc="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0605E"/>
                </a:solidFill>
                <a:latin typeface="Times New Roman"/>
                <a:cs typeface="Times New Roman"/>
              </a:rPr>
              <a:t>1991..</a:t>
            </a:r>
            <a:endParaRPr sz="900">
              <a:latin typeface="Times New Roman"/>
              <a:cs typeface="Times New Roman"/>
            </a:endParaRPr>
          </a:p>
          <a:p>
            <a:pPr marL="150495">
              <a:lnSpc>
                <a:spcPts val="1040"/>
              </a:lnSpc>
              <a:spcBef>
                <a:spcPts val="325"/>
              </a:spcBef>
            </a:pP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"Early </a:t>
            </a:r>
            <a:r>
              <a:rPr dirty="0" sz="900" spc="170">
                <a:solidFill>
                  <a:srgbClr val="464646"/>
                </a:solidFill>
                <a:latin typeface="Times New Roman"/>
                <a:cs typeface="Times New Roman"/>
              </a:rPr>
              <a:t>li</a:t>
            </a:r>
            <a:r>
              <a:rPr dirty="0" sz="900" spc="170">
                <a:solidFill>
                  <a:srgbClr val="60605E"/>
                </a:solidFill>
                <a:latin typeface="Times New Roman"/>
                <a:cs typeface="Times New Roman"/>
              </a:rPr>
              <a:t>fe </a:t>
            </a:r>
            <a:r>
              <a:rPr dirty="0" sz="900" spc="200">
                <a:solidFill>
                  <a:srgbClr val="60605E"/>
                </a:solidFill>
                <a:latin typeface="Times New Roman"/>
                <a:cs typeface="Times New Roman"/>
              </a:rPr>
              <a:t>backgroun.d</a:t>
            </a:r>
            <a:r>
              <a:rPr dirty="0" sz="900" spc="-114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900" spc="35">
                <a:solidFill>
                  <a:srgbClr val="60605E"/>
                </a:solidFill>
                <a:latin typeface="Times New Roman"/>
                <a:cs typeface="Times New Roman"/>
              </a:rPr>
              <a:t>late</a:t>
            </a:r>
            <a:r>
              <a:rPr dirty="0" sz="900" spc="35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r>
              <a:rPr dirty="0" sz="900" spc="35">
                <a:solidFill>
                  <a:srgbClr val="60605E"/>
                </a:solidFill>
                <a:latin typeface="Times New Roman"/>
                <a:cs typeface="Times New Roman"/>
              </a:rPr>
              <a:t>·</a:t>
            </a:r>
            <a:endParaRPr sz="900">
              <a:latin typeface="Times New Roman"/>
              <a:cs typeface="Times New Roman"/>
            </a:endParaRPr>
          </a:p>
          <a:p>
            <a:pPr marL="140335" marR="20955" indent="-35560">
              <a:lnSpc>
                <a:spcPct val="95300"/>
              </a:lnSpc>
              <a:spcBef>
                <a:spcPts val="10"/>
              </a:spcBef>
            </a:pPr>
            <a:r>
              <a:rPr dirty="0" sz="900" spc="-130">
                <a:solidFill>
                  <a:srgbClr val="60605E"/>
                </a:solidFill>
                <a:latin typeface="Times New Roman"/>
                <a:cs typeface="Times New Roman"/>
              </a:rPr>
              <a:t>d </a:t>
            </a:r>
            <a:r>
              <a:rPr dirty="0" sz="900" spc="-114">
                <a:solidFill>
                  <a:srgbClr val="60605E"/>
                </a:solidFill>
                <a:latin typeface="Times New Roman"/>
                <a:cs typeface="Times New Roman"/>
              </a:rPr>
              <a:t>e </a:t>
            </a:r>
            <a:r>
              <a:rPr dirty="0" sz="900" spc="-130">
                <a:solidFill>
                  <a:srgbClr val="60605E"/>
                </a:solidFill>
                <a:latin typeface="Times New Roman"/>
                <a:cs typeface="Times New Roman"/>
              </a:rPr>
              <a:t>v</a:t>
            </a:r>
            <a:r>
              <a:rPr dirty="0" sz="900" spc="-3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-90">
                <a:solidFill>
                  <a:srgbClr val="60605E"/>
                </a:solidFill>
                <a:latin typeface="Times New Roman"/>
                <a:cs typeface="Times New Roman"/>
              </a:rPr>
              <a:t>c.l </a:t>
            </a:r>
            <a:r>
              <a:rPr dirty="0" sz="900" spc="-130">
                <a:solidFill>
                  <a:srgbClr val="60605E"/>
                </a:solidFill>
                <a:latin typeface="Times New Roman"/>
                <a:cs typeface="Times New Roman"/>
              </a:rPr>
              <a:t>op </a:t>
            </a:r>
            <a:r>
              <a:rPr dirty="0" sz="900" spc="-65">
                <a:solidFill>
                  <a:srgbClr val="464646"/>
                </a:solidFill>
                <a:latin typeface="Times New Roman"/>
                <a:cs typeface="Times New Roman"/>
              </a:rPr>
              <a:t>, </a:t>
            </a:r>
            <a:r>
              <a:rPr dirty="0" sz="900" spc="-130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900" spc="-114">
                <a:solidFill>
                  <a:srgbClr val="60605E"/>
                </a:solidFill>
                <a:latin typeface="Times New Roman"/>
                <a:cs typeface="Times New Roman"/>
              </a:rPr>
              <a:t>c </a:t>
            </a:r>
            <a:r>
              <a:rPr dirty="0" sz="900" spc="-130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900" spc="-114">
                <a:solidFill>
                  <a:srgbClr val="60605E"/>
                </a:solidFill>
                <a:latin typeface="Times New Roman"/>
                <a:cs typeface="Times New Roman"/>
              </a:rPr>
              <a:t>c </a:t>
            </a:r>
            <a:r>
              <a:rPr dirty="0" sz="900" spc="305">
                <a:solidFill>
                  <a:srgbClr val="60605E"/>
                </a:solidFill>
                <a:latin typeface="Times New Roman"/>
                <a:cs typeface="Times New Roman"/>
              </a:rPr>
              <a:t>of"NIDDM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in </a:t>
            </a:r>
            <a:r>
              <a:rPr dirty="0" sz="900" spc="215">
                <a:solidFill>
                  <a:srgbClr val="60605E"/>
                </a:solidFill>
                <a:latin typeface="Times New Roman"/>
                <a:cs typeface="Times New Roman"/>
              </a:rPr>
              <a:t>Japanese-Ameri</a:t>
            </a:r>
            <a:r>
              <a:rPr dirty="0" sz="900" spc="215">
                <a:solidFill>
                  <a:srgbClr val="959595"/>
                </a:solidFill>
                <a:latin typeface="Times New Roman"/>
                <a:cs typeface="Times New Roman"/>
              </a:rPr>
              <a:t>­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60" b="1">
                <a:solidFill>
                  <a:srgbClr val="757575"/>
                </a:solidFill>
                <a:latin typeface="Times New Roman"/>
                <a:cs typeface="Times New Roman"/>
              </a:rPr>
              <a:t>can </a:t>
            </a:r>
            <a:r>
              <a:rPr dirty="0" sz="900" spc="215" b="1">
                <a:solidFill>
                  <a:srgbClr val="757575"/>
                </a:solidFill>
                <a:latin typeface="Times New Roman"/>
                <a:cs typeface="Times New Roman"/>
              </a:rPr>
              <a:t>won,en," </a:t>
            </a:r>
            <a:r>
              <a:rPr dirty="0" sz="900" spc="190" b="1">
                <a:solidFill>
                  <a:srgbClr val="757575"/>
                </a:solidFill>
                <a:latin typeface="Times New Roman"/>
                <a:cs typeface="Times New Roman"/>
              </a:rPr>
              <a:t>at </a:t>
            </a:r>
            <a:r>
              <a:rPr dirty="0" sz="900" spc="204" b="1">
                <a:solidFill>
                  <a:srgbClr val="757575"/>
                </a:solidFill>
                <a:latin typeface="Times New Roman"/>
                <a:cs typeface="Times New Roman"/>
              </a:rPr>
              <a:t>the </a:t>
            </a:r>
            <a:r>
              <a:rPr dirty="0" sz="900" b="1">
                <a:solidFill>
                  <a:srgbClr val="757575"/>
                </a:solidFill>
                <a:latin typeface="Times New Roman"/>
                <a:cs typeface="Times New Roman"/>
              </a:rPr>
              <a:t>14tJ"'- </a:t>
            </a:r>
            <a:r>
              <a:rPr dirty="0" sz="900" spc="50" b="1">
                <a:solidFill>
                  <a:srgbClr val="60605E"/>
                </a:solidFill>
                <a:latin typeface="Times New Roman"/>
                <a:cs typeface="Times New Roman"/>
              </a:rPr>
              <a:t>Int:er.1"1ational </a:t>
            </a:r>
            <a:r>
              <a:rPr dirty="0" sz="900" spc="5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Diabetes </a:t>
            </a: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Fede.-acion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Congress,</a:t>
            </a:r>
            <a:r>
              <a:rPr dirty="0" sz="900" spc="-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757575"/>
                </a:solidFill>
                <a:latin typeface="Times New Roman"/>
                <a:cs typeface="Times New Roman"/>
              </a:rPr>
              <a:t>Ju.n.e </a:t>
            </a: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1991..</a:t>
            </a:r>
            <a:endParaRPr sz="900">
              <a:latin typeface="Times New Roman"/>
              <a:cs typeface="Times New Roman"/>
            </a:endParaRPr>
          </a:p>
          <a:p>
            <a:pPr marL="140335" marR="75565" indent="1270">
              <a:lnSpc>
                <a:spcPts val="1000"/>
              </a:lnSpc>
              <a:spcBef>
                <a:spcPts val="390"/>
              </a:spcBef>
            </a:pPr>
            <a:r>
              <a:rPr dirty="0" sz="850" spc="200" b="1">
                <a:solidFill>
                  <a:srgbClr val="60605E"/>
                </a:solidFill>
                <a:latin typeface="Times New Roman"/>
                <a:cs typeface="Times New Roman"/>
              </a:rPr>
              <a:t>Presented</a:t>
            </a:r>
            <a:r>
              <a:rPr dirty="0" sz="850" spc="200" b="1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850" spc="55" b="1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850" spc="55" b="1">
                <a:solidFill>
                  <a:srgbClr val="C6C6C6"/>
                </a:solidFill>
                <a:latin typeface="Times New Roman"/>
                <a:cs typeface="Times New Roman"/>
              </a:rPr>
              <a:t>·</a:t>
            </a:r>
            <a:r>
              <a:rPr dirty="0" sz="850" spc="55" b="1">
                <a:solidFill>
                  <a:srgbClr val="60605E"/>
                </a:solidFill>
                <a:latin typeface="Times New Roman"/>
                <a:cs typeface="Times New Roman"/>
              </a:rPr>
              <a:t>th.ni </a:t>
            </a:r>
            <a:r>
              <a:rPr dirty="0" sz="850" spc="90" b="1">
                <a:solidFill>
                  <a:srgbClr val="60605E"/>
                </a:solidFill>
                <a:latin typeface="Times New Roman"/>
                <a:cs typeface="Times New Roman"/>
              </a:rPr>
              <a:t>ci </a:t>
            </a:r>
            <a:r>
              <a:rPr dirty="0" sz="850" spc="125" b="1">
                <a:solidFill>
                  <a:srgbClr val="60605E"/>
                </a:solidFill>
                <a:latin typeface="Times New Roman"/>
                <a:cs typeface="Times New Roman"/>
              </a:rPr>
              <a:t>cy, </a:t>
            </a:r>
            <a:r>
              <a:rPr dirty="0" sz="850" spc="165" b="1">
                <a:solidFill>
                  <a:srgbClr val="60605E"/>
                </a:solidFill>
                <a:latin typeface="Times New Roman"/>
                <a:cs typeface="Times New Roman"/>
              </a:rPr>
              <a:t>stress </a:t>
            </a:r>
            <a:r>
              <a:rPr dirty="0" sz="850" spc="125" b="1">
                <a:solidFill>
                  <a:srgbClr val="60605E"/>
                </a:solidFill>
                <a:latin typeface="Times New Roman"/>
                <a:cs typeface="Times New Roman"/>
              </a:rPr>
              <a:t>an.d </a:t>
            </a:r>
            <a:r>
              <a:rPr dirty="0" sz="850" spc="195" b="1">
                <a:solidFill>
                  <a:srgbClr val="60605E"/>
                </a:solidFill>
                <a:latin typeface="Times New Roman"/>
                <a:cs typeface="Times New Roman"/>
              </a:rPr>
              <a:t>hormonal. 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pachways </a:t>
            </a:r>
            <a:r>
              <a:rPr dirty="0" sz="900" spc="140">
                <a:solidFill>
                  <a:srgbClr val="60605E"/>
                </a:solidFill>
                <a:latin typeface="Times New Roman"/>
                <a:cs typeface="Times New Roman"/>
              </a:rPr>
              <a:t>to </a:t>
            </a:r>
            <a:r>
              <a:rPr dirty="0" sz="900" spc="190">
                <a:solidFill>
                  <a:srgbClr val="60605E"/>
                </a:solidFill>
                <a:latin typeface="Times New Roman"/>
                <a:cs typeface="Times New Roman"/>
              </a:rPr>
              <a:t>disease,"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at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chc </a:t>
            </a:r>
            <a:r>
              <a:rPr dirty="0" sz="900" spc="220">
                <a:solidFill>
                  <a:srgbClr val="60605E"/>
                </a:solidFill>
                <a:latin typeface="Times New Roman"/>
                <a:cs typeface="Times New Roman"/>
              </a:rPr>
              <a:t>Hun,an.</a:t>
            </a:r>
            <a:r>
              <a:rPr dirty="0" sz="900" spc="-2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Biology 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CounciJ </a:t>
            </a:r>
            <a:r>
              <a:rPr dirty="0" sz="900" spc="240">
                <a:solidFill>
                  <a:srgbClr val="60605E"/>
                </a:solidFill>
                <a:latin typeface="Times New Roman"/>
                <a:cs typeface="Times New Roman"/>
              </a:rPr>
              <a:t>Meeting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Scientific </a:t>
            </a:r>
            <a:r>
              <a:rPr dirty="0" sz="900" spc="250">
                <a:solidFill>
                  <a:srgbClr val="757575"/>
                </a:solidFill>
                <a:latin typeface="Times New Roman"/>
                <a:cs typeface="Times New Roman"/>
              </a:rPr>
              <a:t>Program</a:t>
            </a:r>
            <a:r>
              <a:rPr dirty="0" sz="900" spc="-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57575"/>
                </a:solidFill>
                <a:latin typeface="Times New Roman"/>
                <a:cs typeface="Times New Roman"/>
              </a:rPr>
              <a:t>on</a:t>
            </a:r>
            <a:endParaRPr sz="900">
              <a:latin typeface="Times New Roman"/>
              <a:cs typeface="Times New Roman"/>
            </a:endParaRPr>
          </a:p>
          <a:p>
            <a:pPr marL="142240">
              <a:lnSpc>
                <a:spcPts val="975"/>
              </a:lnSpc>
              <a:tabLst>
                <a:tab pos="1146810" algn="l"/>
              </a:tabLst>
            </a:pPr>
            <a:r>
              <a:rPr dirty="0" sz="900" spc="90">
                <a:solidFill>
                  <a:srgbClr val="757575"/>
                </a:solidFill>
                <a:latin typeface="Times New Roman"/>
                <a:cs typeface="Times New Roman"/>
              </a:rPr>
              <a:t>Ec.h</a:t>
            </a:r>
            <a:r>
              <a:rPr dirty="0" sz="900" spc="90">
                <a:solidFill>
                  <a:srgbClr val="464646"/>
                </a:solidFill>
                <a:latin typeface="Times New Roman"/>
                <a:cs typeface="Times New Roman"/>
              </a:rPr>
              <a:t>n </a:t>
            </a:r>
            <a:r>
              <a:rPr dirty="0" sz="900" spc="30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30">
                <a:solidFill>
                  <a:srgbClr val="757575"/>
                </a:solidFill>
                <a:latin typeface="Times New Roman"/>
                <a:cs typeface="Times New Roman"/>
              </a:rPr>
              <a:t>ci</a:t>
            </a:r>
            <a:r>
              <a:rPr dirty="0" sz="900" spc="-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cy</a:t>
            </a:r>
            <a:r>
              <a:rPr dirty="0" sz="900" spc="2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60605E"/>
                </a:solidFill>
                <a:latin typeface="Times New Roman"/>
                <a:cs typeface="Times New Roman"/>
              </a:rPr>
              <a:t>and	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Disease,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April </a:t>
            </a:r>
            <a:r>
              <a:rPr dirty="0" sz="900" spc="180">
                <a:solidFill>
                  <a:srgbClr val="60605E"/>
                </a:solidFill>
                <a:latin typeface="Times New Roman"/>
                <a:cs typeface="Times New Roman"/>
              </a:rPr>
              <a:t>1992</a:t>
            </a:r>
            <a:r>
              <a:rPr dirty="0" sz="900" spc="-1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959595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  <a:spcBef>
                <a:spcPts val="405"/>
              </a:spcBef>
            </a:pPr>
            <a:r>
              <a:rPr dirty="0" sz="850" spc="250" b="1">
                <a:solidFill>
                  <a:srgbClr val="60605E"/>
                </a:solidFill>
                <a:latin typeface="Times New Roman"/>
                <a:cs typeface="Times New Roman"/>
              </a:rPr>
              <a:t>Jiang </a:t>
            </a:r>
            <a:r>
              <a:rPr dirty="0" sz="850" spc="409" b="1">
                <a:solidFill>
                  <a:srgbClr val="757575"/>
                </a:solidFill>
                <a:latin typeface="Times New Roman"/>
                <a:cs typeface="Times New Roman"/>
              </a:rPr>
              <a:t>Hong</a:t>
            </a:r>
            <a:r>
              <a:rPr dirty="0" sz="850" spc="-10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80" b="1">
                <a:solidFill>
                  <a:srgbClr val="60605E"/>
                </a:solidFill>
                <a:latin typeface="Times New Roman"/>
                <a:cs typeface="Times New Roman"/>
              </a:rPr>
              <a:t>L</a:t>
            </a:r>
            <a:r>
              <a:rPr dirty="0" sz="850" spc="280" b="1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endParaRPr sz="850">
              <a:latin typeface="Times New Roman"/>
              <a:cs typeface="Times New Roman"/>
            </a:endParaRPr>
          </a:p>
          <a:p>
            <a:pPr marL="142875">
              <a:lnSpc>
                <a:spcPts val="1040"/>
              </a:lnSpc>
              <a:spcBef>
                <a:spcPts val="300"/>
              </a:spcBef>
            </a:pP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Presenced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325">
                <a:solidFill>
                  <a:srgbClr val="757575"/>
                </a:solidFill>
                <a:latin typeface="Times New Roman"/>
                <a:cs typeface="Times New Roman"/>
              </a:rPr>
              <a:t>"The</a:t>
            </a:r>
            <a:r>
              <a:rPr dirty="0" sz="90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effects</a:t>
            </a:r>
            <a:r>
              <a:rPr dirty="0" sz="900" spc="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60605E"/>
                </a:solidFill>
                <a:latin typeface="Times New Roman"/>
                <a:cs typeface="Times New Roman"/>
              </a:rPr>
              <a:t>of</a:t>
            </a:r>
            <a:r>
              <a:rPr dirty="0" sz="900" spc="17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60605E"/>
                </a:solidFill>
                <a:latin typeface="Times New Roman"/>
                <a:cs typeface="Times New Roman"/>
              </a:rPr>
              <a:t>household</a:t>
            </a:r>
            <a:r>
              <a:rPr dirty="0" sz="900" spc="5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struc­</a:t>
            </a:r>
            <a:endParaRPr sz="900">
              <a:latin typeface="Times New Roman"/>
              <a:cs typeface="Times New Roman"/>
            </a:endParaRPr>
          </a:p>
          <a:p>
            <a:pPr marL="140335">
              <a:lnSpc>
                <a:spcPts val="1040"/>
              </a:lnSpc>
            </a:pPr>
            <a:r>
              <a:rPr dirty="0" sz="850" spc="180">
                <a:solidFill>
                  <a:srgbClr val="757575"/>
                </a:solidFill>
                <a:latin typeface="Arial"/>
                <a:cs typeface="Arial"/>
              </a:rPr>
              <a:t>cu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re</a:t>
            </a:r>
            <a:r>
              <a:rPr dirty="0" sz="90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57575"/>
                </a:solidFill>
                <a:latin typeface="Times New Roman"/>
                <a:cs typeface="Times New Roman"/>
              </a:rPr>
              <a:t>on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 educational</a:t>
            </a:r>
            <a:r>
              <a:rPr dirty="0" sz="900" spc="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757575"/>
                </a:solidFill>
                <a:latin typeface="Arial"/>
                <a:cs typeface="Arial"/>
              </a:rPr>
              <a:t>and</a:t>
            </a:r>
            <a:r>
              <a:rPr dirty="0" sz="850" spc="-5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900" spc="200">
                <a:solidFill>
                  <a:srgbClr val="60605E"/>
                </a:solidFill>
                <a:latin typeface="Times New Roman"/>
                <a:cs typeface="Times New Roman"/>
              </a:rPr>
              <a:t>vocational</a:t>
            </a:r>
            <a:r>
              <a:rPr dirty="0" sz="900" spc="9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57575"/>
                </a:solidFill>
                <a:latin typeface="Times New Roman"/>
                <a:cs typeface="Times New Roman"/>
              </a:rPr>
              <a:t>att:ain-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8983" y="1351929"/>
            <a:ext cx="31959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40" b="1">
                <a:solidFill>
                  <a:srgbClr val="757575"/>
                </a:solidFill>
                <a:latin typeface="Times New Roman"/>
                <a:cs typeface="Times New Roman"/>
              </a:rPr>
              <a:t>1-n.c </a:t>
            </a:r>
            <a:r>
              <a:rPr dirty="0" sz="850" b="1">
                <a:solidFill>
                  <a:srgbClr val="757575"/>
                </a:solidFill>
                <a:latin typeface="Times New Roman"/>
                <a:cs typeface="Times New Roman"/>
              </a:rPr>
              <a:t>n </a:t>
            </a:r>
            <a:r>
              <a:rPr dirty="0" sz="850" spc="5" b="1">
                <a:solidFill>
                  <a:srgbClr val="959595"/>
                </a:solidFill>
                <a:latin typeface="Times New Roman"/>
                <a:cs typeface="Times New Roman"/>
              </a:rPr>
              <a:t>t: </a:t>
            </a:r>
            <a:r>
              <a:rPr dirty="0" sz="850" spc="5" b="1">
                <a:solidFill>
                  <a:srgbClr val="757575"/>
                </a:solidFill>
                <a:latin typeface="Times New Roman"/>
                <a:cs typeface="Times New Roman"/>
              </a:rPr>
              <a:t>in </a:t>
            </a:r>
            <a:r>
              <a:rPr dirty="0" sz="850" spc="215" b="1">
                <a:solidFill>
                  <a:srgbClr val="757575"/>
                </a:solidFill>
                <a:latin typeface="Times New Roman"/>
                <a:cs typeface="Times New Roman"/>
              </a:rPr>
              <a:t>Wesc </a:t>
            </a:r>
            <a:r>
              <a:rPr dirty="0" sz="850" spc="145" b="1">
                <a:solidFill>
                  <a:srgbClr val="757575"/>
                </a:solidFill>
                <a:latin typeface="Times New Roman"/>
                <a:cs typeface="Times New Roman"/>
              </a:rPr>
              <a:t>Germany.,,. </a:t>
            </a:r>
            <a:r>
              <a:rPr dirty="0" sz="850" spc="135" b="1">
                <a:solidFill>
                  <a:srgbClr val="757575"/>
                </a:solidFill>
                <a:latin typeface="Times New Roman"/>
                <a:cs typeface="Times New Roman"/>
              </a:rPr>
              <a:t>at </a:t>
            </a:r>
            <a:r>
              <a:rPr dirty="0" sz="850" spc="85" b="1">
                <a:solidFill>
                  <a:srgbClr val="757575"/>
                </a:solidFill>
                <a:latin typeface="Times New Roman"/>
                <a:cs typeface="Times New Roman"/>
              </a:rPr>
              <a:t>t:he</a:t>
            </a:r>
            <a:r>
              <a:rPr dirty="0" sz="850" spc="21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80" b="1">
                <a:solidFill>
                  <a:srgbClr val="757575"/>
                </a:solidFill>
                <a:latin typeface="Times New Roman"/>
                <a:cs typeface="Times New Roman"/>
              </a:rPr>
              <a:t>International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4180" y="1472267"/>
            <a:ext cx="287210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18130" algn="l"/>
              </a:tabLst>
            </a:pPr>
            <a:r>
              <a:rPr dirty="0" sz="900" spc="385">
                <a:solidFill>
                  <a:srgbClr val="757575"/>
                </a:solidFill>
                <a:latin typeface="Times New Roman"/>
                <a:cs typeface="Times New Roman"/>
              </a:rPr>
              <a:t>D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900" spc="390">
                <a:solidFill>
                  <a:srgbClr val="757575"/>
                </a:solidFill>
                <a:latin typeface="Times New Roman"/>
                <a:cs typeface="Times New Roman"/>
              </a:rPr>
              <a:t>m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og</a:t>
            </a:r>
            <a:r>
              <a:rPr dirty="0" sz="900" spc="-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ra</a:t>
            </a:r>
            <a:r>
              <a:rPr dirty="0" sz="900" spc="300">
                <a:solidFill>
                  <a:srgbClr val="757575"/>
                </a:solidFill>
                <a:latin typeface="Times New Roman"/>
                <a:cs typeface="Times New Roman"/>
              </a:rPr>
              <a:t>p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h</a:t>
            </a:r>
            <a:r>
              <a:rPr dirty="0" sz="900" spc="100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900" spc="200">
                <a:solidFill>
                  <a:srgbClr val="959595"/>
                </a:solidFill>
                <a:latin typeface="Times New Roman"/>
                <a:cs typeface="Times New Roman"/>
              </a:rPr>
              <a:t>c</a:t>
            </a:r>
            <a:r>
              <a:rPr dirty="0" sz="900" spc="8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Sentinar</a:t>
            </a:r>
            <a:r>
              <a:rPr dirty="0" sz="900" spc="125">
                <a:solidFill>
                  <a:srgbClr val="757575"/>
                </a:solidFill>
                <a:latin typeface="Times New Roman"/>
                <a:cs typeface="Times New Roman"/>
              </a:rPr>
              <a:t>,</a:t>
            </a:r>
            <a:r>
              <a:rPr dirty="0" sz="900" spc="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370">
                <a:solidFill>
                  <a:srgbClr val="757575"/>
                </a:solidFill>
                <a:latin typeface="Times New Roman"/>
                <a:cs typeface="Times New Roman"/>
              </a:rPr>
              <a:t>H</a:t>
            </a:r>
            <a:r>
              <a:rPr dirty="0" sz="900" spc="-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900" spc="105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-</a:t>
            </a:r>
            <a:r>
              <a:rPr dirty="0" sz="900" spc="-270">
                <a:solidFill>
                  <a:srgbClr val="757575"/>
                </a:solidFill>
                <a:latin typeface="Times New Roman"/>
                <a:cs typeface="Times New Roman"/>
              </a:rPr>
              <a:t>b</a:t>
            </a:r>
            <a:r>
              <a:rPr dirty="0" sz="900" spc="125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757575"/>
                </a:solidFill>
                <a:latin typeface="Times New Roman"/>
                <a:cs typeface="Times New Roman"/>
              </a:rPr>
              <a:t>l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d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t</a:t>
            </a:r>
            <a:r>
              <a:rPr dirty="0" sz="900" spc="-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959595"/>
                </a:solidFill>
                <a:latin typeface="Times New Roman"/>
                <a:cs typeface="Times New Roman"/>
              </a:rPr>
              <a:t>-</a:t>
            </a:r>
            <a:r>
              <a:rPr dirty="0" sz="900">
                <a:solidFill>
                  <a:srgbClr val="959595"/>
                </a:solidFill>
                <a:latin typeface="Times New Roman"/>
                <a:cs typeface="Times New Roman"/>
              </a:rPr>
              <a:t>	</a:t>
            </a:r>
            <a:r>
              <a:rPr dirty="0" sz="900" spc="15">
                <a:solidFill>
                  <a:srgbClr val="AEAEAE"/>
                </a:solidFill>
                <a:latin typeface="Times New Roman"/>
                <a:cs typeface="Times New Roman"/>
              </a:rPr>
              <a:t>·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5441" y="1606903"/>
            <a:ext cx="29222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0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n 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i 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v 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er s </a:t>
            </a:r>
            <a:r>
              <a:rPr dirty="0" sz="900" spc="-25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900" spc="-25">
                <a:solidFill>
                  <a:srgbClr val="C6C6C6"/>
                </a:solidFill>
                <a:latin typeface="Times New Roman"/>
                <a:cs typeface="Times New Roman"/>
              </a:rPr>
              <a:t>·</a:t>
            </a:r>
            <a:r>
              <a:rPr dirty="0" sz="900" spc="-25">
                <a:solidFill>
                  <a:srgbClr val="757575"/>
                </a:solidFill>
                <a:latin typeface="Times New Roman"/>
                <a:cs typeface="Times New Roman"/>
              </a:rPr>
              <a:t>tat </a:t>
            </a:r>
            <a:r>
              <a:rPr dirty="0" sz="900" spc="-15">
                <a:solidFill>
                  <a:srgbClr val="959595"/>
                </a:solidFill>
                <a:latin typeface="Times New Roman"/>
                <a:cs typeface="Times New Roman"/>
              </a:rPr>
              <a:t>,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East </a:t>
            </a:r>
            <a:r>
              <a:rPr dirty="0" sz="900" spc="240">
                <a:solidFill>
                  <a:srgbClr val="757575"/>
                </a:solidFill>
                <a:latin typeface="Times New Roman"/>
                <a:cs typeface="Times New Roman"/>
              </a:rPr>
              <a:t>Bedin, </a:t>
            </a:r>
            <a:r>
              <a:rPr dirty="0" sz="900" spc="250">
                <a:solidFill>
                  <a:srgbClr val="757575"/>
                </a:solidFill>
                <a:latin typeface="Times New Roman"/>
                <a:cs typeface="Times New Roman"/>
              </a:rPr>
              <a:t>October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l.990.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5514" y="1781140"/>
            <a:ext cx="27793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59025" algn="l"/>
              </a:tabLst>
            </a:pPr>
            <a:r>
              <a:rPr dirty="0" sz="850" spc="210" b="1">
                <a:solidFill>
                  <a:srgbClr val="757575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60" b="1">
                <a:solidFill>
                  <a:srgbClr val="757575"/>
                </a:solidFill>
                <a:latin typeface="Times New Roman"/>
                <a:cs typeface="Times New Roman"/>
              </a:rPr>
              <a:t>"Fami.l</a:t>
            </a:r>
            <a:r>
              <a:rPr dirty="0" sz="900" spc="60" b="1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900" spc="60" b="1">
                <a:solidFill>
                  <a:srgbClr val="757575"/>
                </a:solidFill>
                <a:latin typeface="Times New Roman"/>
                <a:cs typeface="Times New Roman"/>
              </a:rPr>
              <a:t>y </a:t>
            </a:r>
            <a:r>
              <a:rPr dirty="0" sz="850" spc="30" b="1">
                <a:solidFill>
                  <a:srgbClr val="757575"/>
                </a:solidFill>
                <a:latin typeface="Times New Roman"/>
                <a:cs typeface="Times New Roman"/>
              </a:rPr>
              <a:t>s tr </a:t>
            </a:r>
            <a:r>
              <a:rPr dirty="0" sz="850" spc="40" b="1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850" spc="35" b="1">
                <a:solidFill>
                  <a:srgbClr val="959595"/>
                </a:solidFill>
                <a:latin typeface="Times New Roman"/>
                <a:cs typeface="Times New Roman"/>
              </a:rPr>
              <a:t>c </a:t>
            </a:r>
            <a:r>
              <a:rPr dirty="0" sz="850" spc="-40" b="1">
                <a:solidFill>
                  <a:srgbClr val="60605E"/>
                </a:solidFill>
                <a:latin typeface="Times New Roman"/>
                <a:cs typeface="Times New Roman"/>
              </a:rPr>
              <a:t>t:u</a:t>
            </a:r>
            <a:r>
              <a:rPr dirty="0" sz="850" spc="-40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50" spc="-40" b="1">
                <a:solidFill>
                  <a:srgbClr val="757575"/>
                </a:solidFill>
                <a:latin typeface="Times New Roman"/>
                <a:cs typeface="Times New Roman"/>
              </a:rPr>
              <a:t>r</a:t>
            </a:r>
            <a:r>
              <a:rPr dirty="0" sz="850" spc="-1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-45" b="1">
                <a:solidFill>
                  <a:srgbClr val="757575"/>
                </a:solidFill>
                <a:latin typeface="Times New Roman"/>
                <a:cs typeface="Times New Roman"/>
              </a:rPr>
              <a:t>e  </a:t>
            </a:r>
            <a:r>
              <a:rPr dirty="0" sz="850" spc="5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-55" b="1">
                <a:solidFill>
                  <a:srgbClr val="757575"/>
                </a:solidFill>
                <a:latin typeface="Times New Roman"/>
                <a:cs typeface="Times New Roman"/>
              </a:rPr>
              <a:t>and	</a:t>
            </a:r>
            <a:r>
              <a:rPr dirty="0" sz="850" spc="80" b="1">
                <a:solidFill>
                  <a:srgbClr val="757575"/>
                </a:solidFill>
                <a:latin typeface="Times New Roman"/>
                <a:cs typeface="Times New Roman"/>
              </a:rPr>
              <a:t>s-cacus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4553" y="1914236"/>
            <a:ext cx="29254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00" b="1">
                <a:solidFill>
                  <a:srgbClr val="757575"/>
                </a:solidFill>
                <a:latin typeface="Arial"/>
                <a:cs typeface="Arial"/>
              </a:rPr>
              <a:t>a</a:t>
            </a:r>
            <a:r>
              <a:rPr dirty="0" sz="800" spc="-13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757575"/>
                </a:solidFill>
                <a:latin typeface="Arial"/>
                <a:cs typeface="Arial"/>
              </a:rPr>
              <a:t>t.</a:t>
            </a:r>
            <a:r>
              <a:rPr dirty="0" sz="800" spc="-25" b="1">
                <a:solidFill>
                  <a:srgbClr val="959595"/>
                </a:solidFill>
                <a:latin typeface="Arial"/>
                <a:cs typeface="Arial"/>
              </a:rPr>
              <a:t>t:</a:t>
            </a:r>
            <a:r>
              <a:rPr dirty="0" sz="800" spc="-25" b="1">
                <a:solidFill>
                  <a:srgbClr val="757575"/>
                </a:solidFill>
                <a:latin typeface="Arial"/>
                <a:cs typeface="Arial"/>
              </a:rPr>
              <a:t>ai</a:t>
            </a:r>
            <a:r>
              <a:rPr dirty="0" sz="800" spc="-5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40" b="1">
                <a:solidFill>
                  <a:srgbClr val="757575"/>
                </a:solidFill>
                <a:latin typeface="Arial"/>
                <a:cs typeface="Arial"/>
              </a:rPr>
              <a:t>n.m.e</a:t>
            </a:r>
            <a:r>
              <a:rPr dirty="0" sz="800" spc="-12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50" b="1">
                <a:solidFill>
                  <a:srgbClr val="757575"/>
                </a:solidFill>
                <a:latin typeface="Arial"/>
                <a:cs typeface="Arial"/>
              </a:rPr>
              <a:t>n</a:t>
            </a:r>
            <a:r>
              <a:rPr dirty="0" sz="800" spc="7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30" b="1">
                <a:solidFill>
                  <a:srgbClr val="757575"/>
                </a:solidFill>
                <a:latin typeface="Arial"/>
                <a:cs typeface="Arial"/>
              </a:rPr>
              <a:t>c:</a:t>
            </a:r>
            <a:r>
              <a:rPr dirty="0" sz="800" spc="12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40" b="1">
                <a:solidFill>
                  <a:srgbClr val="757575"/>
                </a:solidFill>
                <a:latin typeface="Arial"/>
                <a:cs typeface="Arial"/>
              </a:rPr>
              <a:t>a</a:t>
            </a:r>
            <a:r>
              <a:rPr dirty="0" sz="800" spc="28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50" spc="165" b="1">
                <a:solidFill>
                  <a:srgbClr val="757575"/>
                </a:solidFill>
                <a:latin typeface="Arial"/>
                <a:cs typeface="Arial"/>
              </a:rPr>
              <a:t>comparison</a:t>
            </a:r>
            <a:r>
              <a:rPr dirty="0" sz="850" spc="15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150" b="1">
                <a:solidFill>
                  <a:srgbClr val="757575"/>
                </a:solidFill>
                <a:latin typeface="Arial"/>
                <a:cs typeface="Arial"/>
              </a:rPr>
              <a:t>of'wh.ite,</a:t>
            </a:r>
            <a:r>
              <a:rPr dirty="0" sz="850" spc="150" b="1">
                <a:solidFill>
                  <a:srgbClr val="757575"/>
                </a:solidFill>
                <a:latin typeface="Arial"/>
                <a:cs typeface="Arial"/>
              </a:rPr>
              <a:t>b</a:t>
            </a:r>
            <a:r>
              <a:rPr dirty="0" sz="850" spc="11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50" spc="15" b="1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dirty="0" sz="850" spc="-150" b="1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dirty="0" sz="850" spc="25" b="1">
                <a:solidFill>
                  <a:srgbClr val="757575"/>
                </a:solidFill>
                <a:latin typeface="Arial"/>
                <a:cs typeface="Arial"/>
              </a:rPr>
              <a:t>ack,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7804" y="2042495"/>
            <a:ext cx="3274695" cy="69272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6200" marR="301625" indent="12700">
              <a:lnSpc>
                <a:spcPts val="1000"/>
              </a:lnSpc>
              <a:spcBef>
                <a:spcPts val="204"/>
              </a:spcBef>
              <a:tabLst>
                <a:tab pos="399415" algn="l"/>
              </a:tabLst>
            </a:pPr>
            <a:r>
              <a:rPr dirty="0" sz="900" spc="40">
                <a:solidFill>
                  <a:srgbClr val="757575"/>
                </a:solidFill>
                <a:latin typeface="Times New Roman"/>
                <a:cs typeface="Times New Roman"/>
              </a:rPr>
              <a:t>and	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Hispanic</a:t>
            </a:r>
            <a:r>
              <a:rPr dirty="0" sz="900" spc="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populations"</a:t>
            </a:r>
            <a:r>
              <a:rPr dirty="0" sz="900" spc="114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at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the</a:t>
            </a:r>
            <a:r>
              <a:rPr dirty="0" sz="900" spc="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60605E"/>
                </a:solidFill>
                <a:latin typeface="Times New Roman"/>
                <a:cs typeface="Times New Roman"/>
              </a:rPr>
              <a:t>ann.uaJ 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meetings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Population </a:t>
            </a: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Association of 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America, </a:t>
            </a:r>
            <a:r>
              <a:rPr dirty="0" sz="900" spc="295">
                <a:solidFill>
                  <a:srgbClr val="757575"/>
                </a:solidFill>
                <a:latin typeface="Times New Roman"/>
                <a:cs typeface="Times New Roman"/>
              </a:rPr>
              <a:t>May</a:t>
            </a:r>
            <a:r>
              <a:rPr dirty="0" sz="900" spc="-114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57575"/>
                </a:solidFill>
                <a:latin typeface="Times New Roman"/>
                <a:cs typeface="Times New Roman"/>
              </a:rPr>
              <a:t>1990.</a:t>
            </a:r>
            <a:endParaRPr sz="900">
              <a:latin typeface="Times New Roman"/>
              <a:cs typeface="Times New Roman"/>
            </a:endParaRPr>
          </a:p>
          <a:p>
            <a:pPr marL="88265" marR="71120" indent="2540">
              <a:lnSpc>
                <a:spcPts val="1000"/>
              </a:lnSpc>
              <a:spcBef>
                <a:spcPts val="365"/>
              </a:spcBef>
            </a:pP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Present:ed </a:t>
            </a: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"Incergene.ratioual </a:t>
            </a: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class</a:t>
            </a:r>
            <a:r>
              <a:rPr dirty="0" sz="900" spc="-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757575"/>
                </a:solidFill>
                <a:latin typeface="Times New Roman"/>
                <a:cs typeface="Times New Roman"/>
              </a:rPr>
              <a:t>n-.obility:  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a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co,nparison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70">
                <a:solidFill>
                  <a:srgbClr val="757575"/>
                </a:solidFill>
                <a:latin typeface="Times New Roman"/>
                <a:cs typeface="Times New Roman"/>
              </a:rPr>
              <a:t>U.S, </a:t>
            </a:r>
            <a:r>
              <a:rPr dirty="0" sz="900" spc="125">
                <a:solidFill>
                  <a:srgbClr val="959595"/>
                </a:solidFill>
                <a:latin typeface="Times New Roman"/>
                <a:cs typeface="Times New Roman"/>
              </a:rPr>
              <a:t>.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S,veden, </a:t>
            </a:r>
            <a:r>
              <a:rPr dirty="0" sz="850" spc="229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West:  </a:t>
            </a:r>
            <a:r>
              <a:rPr dirty="0" sz="850" spc="229" b="1">
                <a:solidFill>
                  <a:srgbClr val="757575"/>
                </a:solidFill>
                <a:latin typeface="Times New Roman"/>
                <a:cs typeface="Times New Roman"/>
              </a:rPr>
              <a:t>Genn</a:t>
            </a:r>
            <a:r>
              <a:rPr dirty="0" sz="850" spc="-9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45" b="1">
                <a:solidFill>
                  <a:srgbClr val="959595"/>
                </a:solidFill>
                <a:latin typeface="Times New Roman"/>
                <a:cs typeface="Times New Roman"/>
              </a:rPr>
              <a:t>.</a:t>
            </a:r>
            <a:r>
              <a:rPr dirty="0" sz="850" spc="145" b="1">
                <a:solidFill>
                  <a:srgbClr val="757575"/>
                </a:solidFill>
                <a:latin typeface="Times New Roman"/>
                <a:cs typeface="Times New Roman"/>
              </a:rPr>
              <a:t>any"</a:t>
            </a:r>
            <a:r>
              <a:rPr dirty="0" sz="850" spc="204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45" b="1">
                <a:solidFill>
                  <a:srgbClr val="757575"/>
                </a:solidFill>
                <a:latin typeface="Times New Roman"/>
                <a:cs typeface="Times New Roman"/>
              </a:rPr>
              <a:t>at:the</a:t>
            </a:r>
            <a:r>
              <a:rPr dirty="0" sz="850" spc="31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15" b="1">
                <a:solidFill>
                  <a:srgbClr val="757575"/>
                </a:solidFill>
                <a:latin typeface="Times New Roman"/>
                <a:cs typeface="Times New Roman"/>
              </a:rPr>
              <a:t>annual</a:t>
            </a:r>
            <a:r>
              <a:rPr dirty="0" sz="850" spc="14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04" b="1">
                <a:solidFill>
                  <a:srgbClr val="757575"/>
                </a:solidFill>
                <a:latin typeface="Times New Roman"/>
                <a:cs typeface="Times New Roman"/>
              </a:rPr>
              <a:t>n,cctings</a:t>
            </a:r>
            <a:r>
              <a:rPr dirty="0" sz="850" spc="10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 i="1">
                <a:solidFill>
                  <a:srgbClr val="757575"/>
                </a:solidFill>
                <a:latin typeface="Times New Roman"/>
                <a:cs typeface="Times New Roman"/>
              </a:rPr>
              <a:t>0£</a:t>
            </a:r>
            <a:r>
              <a:rPr dirty="0" sz="850" spc="-45" b="1" i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45" b="1">
                <a:solidFill>
                  <a:srgbClr val="757575"/>
                </a:solidFill>
                <a:latin typeface="Times New Roman"/>
                <a:cs typeface="Times New Roman"/>
              </a:rPr>
              <a:t>tJ-,e</a:t>
            </a:r>
            <a:endParaRPr sz="850">
              <a:latin typeface="Times New Roman"/>
              <a:cs typeface="Times New Roman"/>
            </a:endParaRPr>
          </a:p>
          <a:p>
            <a:pPr marL="75565" marR="55244" indent="-5715">
              <a:lnSpc>
                <a:spcPct val="89500"/>
              </a:lnSpc>
              <a:spcBef>
                <a:spcPts val="70"/>
              </a:spcBef>
              <a:tabLst>
                <a:tab pos="2751455" algn="l"/>
              </a:tabLst>
            </a:pPr>
            <a:r>
              <a:rPr dirty="0" sz="800" spc="-5" b="1">
                <a:solidFill>
                  <a:srgbClr val="757575"/>
                </a:solidFill>
                <a:latin typeface="Arial"/>
                <a:cs typeface="Arial"/>
              </a:rPr>
              <a:t>.A.rn.erica.1-,_ </a:t>
            </a:r>
            <a:r>
              <a:rPr dirty="0" sz="800" spc="135" b="1">
                <a:solidFill>
                  <a:srgbClr val="757575"/>
                </a:solidFill>
                <a:latin typeface="Arial"/>
                <a:cs typeface="Arial"/>
              </a:rPr>
              <a:t>SocioJogicaJ Association., </a:t>
            </a:r>
            <a:r>
              <a:rPr dirty="0" sz="900" spc="-125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-125" b="1">
                <a:solidFill>
                  <a:srgbClr val="757575"/>
                </a:solidFill>
                <a:latin typeface="Times New Roman"/>
                <a:cs typeface="Times New Roman"/>
              </a:rPr>
              <a:t>A </a:t>
            </a:r>
            <a:r>
              <a:rPr dirty="0" sz="900" spc="-85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900" spc="5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80" b="1">
                <a:solidFill>
                  <a:srgbClr val="757575"/>
                </a:solidFill>
                <a:latin typeface="Times New Roman"/>
                <a:cs typeface="Times New Roman"/>
              </a:rPr>
              <a:t>gu </a:t>
            </a:r>
            <a:r>
              <a:rPr dirty="0" sz="900" spc="-60" b="1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900" spc="-15" b="1">
                <a:solidFill>
                  <a:srgbClr val="757575"/>
                </a:solidFill>
                <a:latin typeface="Times New Roman"/>
                <a:cs typeface="Times New Roman"/>
              </a:rPr>
              <a:t>t: 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1.990</a:t>
            </a:r>
            <a:r>
              <a:rPr dirty="0" sz="900" spc="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(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  </a:t>
            </a:r>
            <a:r>
              <a:rPr dirty="0" sz="900" spc="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757575"/>
                </a:solidFill>
                <a:latin typeface="Times New Roman"/>
                <a:cs typeface="Times New Roman"/>
              </a:rPr>
              <a:t>r</a:t>
            </a:r>
            <a:r>
              <a:rPr dirty="0" sz="900" spc="75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114">
                <a:solidFill>
                  <a:srgbClr val="60605E"/>
                </a:solidFill>
                <a:latin typeface="Times New Roman"/>
                <a:cs typeface="Times New Roman"/>
              </a:rPr>
              <a:t>t</a:t>
            </a:r>
            <a:r>
              <a:rPr dirty="0" sz="900" spc="220">
                <a:solidFill>
                  <a:srgbClr val="60605E"/>
                </a:solidFill>
                <a:latin typeface="Times New Roman"/>
                <a:cs typeface="Times New Roman"/>
              </a:rPr>
              <a:t>h</a:t>
            </a:r>
            <a:r>
              <a:rPr dirty="0" sz="90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5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60605E"/>
                </a:solidFill>
                <a:latin typeface="Times New Roman"/>
                <a:cs typeface="Times New Roman"/>
              </a:rPr>
              <a:t>Joachi</a:t>
            </a:r>
            <a:r>
              <a:rPr dirty="0" sz="900" spc="370">
                <a:solidFill>
                  <a:srgbClr val="60605E"/>
                </a:solidFill>
                <a:latin typeface="Times New Roman"/>
                <a:cs typeface="Times New Roman"/>
              </a:rPr>
              <a:t>m</a:t>
            </a:r>
            <a:r>
              <a:rPr dirty="0" sz="90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-11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in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g</a:t>
            </a:r>
            <a:r>
              <a:rPr dirty="0" sz="900" spc="285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900" spc="14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dirty="0" sz="900" spc="5">
                <a:solidFill>
                  <a:srgbClr val="60605E"/>
                </a:solidFill>
                <a:latin typeface="Times New Roman"/>
                <a:cs typeface="Times New Roman"/>
              </a:rPr>
              <a:t>rn</a:t>
            </a:r>
            <a:r>
              <a:rPr dirty="0" sz="900" spc="4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60605E"/>
                </a:solidFill>
                <a:latin typeface="Times New Roman"/>
                <a:cs typeface="Times New Roman"/>
              </a:rPr>
              <a:t>a</a:t>
            </a:r>
            <a:r>
              <a:rPr dirty="0" sz="900" spc="1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60605E"/>
                </a:solidFill>
                <a:latin typeface="Times New Roman"/>
                <a:cs typeface="Times New Roman"/>
              </a:rPr>
              <a:t>n</a:t>
            </a:r>
            <a:r>
              <a:rPr dirty="0" sz="900" spc="6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0">
                <a:solidFill>
                  <a:srgbClr val="60605E"/>
                </a:solidFill>
                <a:latin typeface="Times New Roman"/>
                <a:cs typeface="Times New Roman"/>
              </a:rPr>
              <a:t>n</a:t>
            </a:r>
            <a:r>
              <a:rPr dirty="0" sz="90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330">
                <a:solidFill>
                  <a:srgbClr val="757575"/>
                </a:solidFill>
                <a:latin typeface="Times New Roman"/>
                <a:cs typeface="Times New Roman"/>
              </a:rPr>
              <a:t>d</a:t>
            </a:r>
            <a:r>
              <a:rPr dirty="0" sz="900" spc="5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>
                <a:solidFill>
                  <a:srgbClr val="C6C6C6"/>
                </a:solidFill>
                <a:latin typeface="Times New Roman"/>
                <a:cs typeface="Times New Roman"/>
              </a:rPr>
              <a:t>	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Roger  </a:t>
            </a:r>
            <a:r>
              <a:rPr dirty="0" sz="900" spc="120">
                <a:solidFill>
                  <a:srgbClr val="757575"/>
                </a:solidFill>
                <a:latin typeface="Times New Roman"/>
                <a:cs typeface="Times New Roman"/>
              </a:rPr>
              <a:t>Wot:jkic.,.vicz).</a:t>
            </a:r>
            <a:endParaRPr sz="900">
              <a:latin typeface="Times New Roman"/>
              <a:cs typeface="Times New Roman"/>
            </a:endParaRPr>
          </a:p>
          <a:p>
            <a:pPr marL="83185">
              <a:lnSpc>
                <a:spcPts val="1065"/>
              </a:lnSpc>
              <a:spcBef>
                <a:spcPts val="415"/>
              </a:spcBef>
              <a:tabLst>
                <a:tab pos="2500630" algn="l"/>
              </a:tabLst>
            </a:pP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Presented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57575"/>
                </a:solidFill>
                <a:latin typeface="Times New Roman"/>
                <a:cs typeface="Times New Roman"/>
              </a:rPr>
              <a:t>"Honsehold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str</a:t>
            </a:r>
            <a:r>
              <a:rPr dirty="0" sz="900" spc="-1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105">
                <a:solidFill>
                  <a:srgbClr val="757575"/>
                </a:solidFill>
                <a:latin typeface="Times New Roman"/>
                <a:cs typeface="Times New Roman"/>
              </a:rPr>
              <a:t>uct   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ur</a:t>
            </a:r>
            <a:r>
              <a:rPr dirty="0" sz="900" spc="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50">
                <a:solidFill>
                  <a:srgbClr val="959595"/>
                </a:solidFill>
                <a:latin typeface="Times New Roman"/>
                <a:cs typeface="Times New Roman"/>
              </a:rPr>
              <a:t>,</a:t>
            </a:r>
            <a:r>
              <a:rPr dirty="0" sz="900" spc="-50">
                <a:solidFill>
                  <a:srgbClr val="757575"/>
                </a:solidFill>
                <a:latin typeface="Times New Roman"/>
                <a:cs typeface="Times New Roman"/>
              </a:rPr>
              <a:t>e	</a:t>
            </a:r>
            <a:r>
              <a:rPr dirty="0" sz="900" spc="25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a </a:t>
            </a:r>
            <a:r>
              <a:rPr dirty="0" sz="900" spc="5">
                <a:solidFill>
                  <a:srgbClr val="757575"/>
                </a:solidFill>
                <a:latin typeface="Times New Roman"/>
                <a:cs typeface="Times New Roman"/>
              </a:rPr>
              <a:t>b</a:t>
            </a:r>
            <a:r>
              <a:rPr dirty="0" sz="900" spc="-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757575"/>
                </a:solidFill>
                <a:latin typeface="Times New Roman"/>
                <a:cs typeface="Times New Roman"/>
              </a:rPr>
              <a:t>or</a:t>
            </a:r>
            <a:endParaRPr sz="900">
              <a:latin typeface="Times New Roman"/>
              <a:cs typeface="Times New Roman"/>
            </a:endParaRPr>
          </a:p>
          <a:p>
            <a:pPr marL="67310" marR="278130" indent="10160">
              <a:lnSpc>
                <a:spcPts val="1000"/>
              </a:lnSpc>
              <a:spcBef>
                <a:spcPts val="35"/>
              </a:spcBef>
            </a:pPr>
            <a:r>
              <a:rPr dirty="0" sz="850" b="1">
                <a:solidFill>
                  <a:srgbClr val="757575"/>
                </a:solidFill>
                <a:latin typeface="Times New Roman"/>
                <a:cs typeface="Times New Roman"/>
              </a:rPr>
              <a:t>1n ar k e </a:t>
            </a:r>
            <a:r>
              <a:rPr dirty="0" sz="850" spc="-105" b="1">
                <a:solidFill>
                  <a:srgbClr val="C6C6C6"/>
                </a:solidFill>
                <a:latin typeface="Times New Roman"/>
                <a:cs typeface="Times New Roman"/>
              </a:rPr>
              <a:t>-</a:t>
            </a:r>
            <a:r>
              <a:rPr dirty="0" sz="850" spc="-105" b="1">
                <a:solidFill>
                  <a:srgbClr val="757575"/>
                </a:solidFill>
                <a:latin typeface="Times New Roman"/>
                <a:cs typeface="Times New Roman"/>
              </a:rPr>
              <a:t>1: </a:t>
            </a:r>
            <a:r>
              <a:rPr dirty="0" sz="850" spc="190" b="1">
                <a:solidFill>
                  <a:srgbClr val="757575"/>
                </a:solidFill>
                <a:latin typeface="Times New Roman"/>
                <a:cs typeface="Times New Roman"/>
              </a:rPr>
              <a:t>characteristics </a:t>
            </a:r>
            <a:r>
              <a:rPr dirty="0" sz="850" spc="135" b="1">
                <a:solidFill>
                  <a:srgbClr val="757575"/>
                </a:solidFill>
                <a:latin typeface="Times New Roman"/>
                <a:cs typeface="Times New Roman"/>
              </a:rPr>
              <a:t>:fema</a:t>
            </a:r>
            <a:r>
              <a:rPr dirty="0" sz="850" spc="135" b="1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r>
              <a:rPr dirty="0" sz="850" spc="135" b="1">
                <a:solidFill>
                  <a:srgbClr val="757575"/>
                </a:solidFill>
                <a:latin typeface="Times New Roman"/>
                <a:cs typeface="Times New Roman"/>
              </a:rPr>
              <a:t>e </a:t>
            </a:r>
            <a:r>
              <a:rPr dirty="0" sz="850" spc="195" b="1">
                <a:solidFill>
                  <a:srgbClr val="60605E"/>
                </a:solidFill>
                <a:latin typeface="Times New Roman"/>
                <a:cs typeface="Times New Roman"/>
              </a:rPr>
              <a:t>labor</a:t>
            </a:r>
            <a:r>
              <a:rPr dirty="0" sz="850" spc="-55" b="1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850" spc="200" b="1">
                <a:solidFill>
                  <a:srgbClr val="757575"/>
                </a:solidFill>
                <a:latin typeface="Times New Roman"/>
                <a:cs typeface="Times New Roman"/>
              </a:rPr>
              <a:t>force  </a:t>
            </a:r>
            <a:r>
              <a:rPr dirty="0" sz="850" spc="150" b="1">
                <a:solidFill>
                  <a:srgbClr val="757575"/>
                </a:solidFill>
                <a:latin typeface="Times New Roman"/>
                <a:cs typeface="Times New Roman"/>
              </a:rPr>
              <a:t>pattici_pationn at </a:t>
            </a:r>
            <a:r>
              <a:rPr dirty="0" sz="850" spc="160" b="1">
                <a:solidFill>
                  <a:srgbClr val="757575"/>
                </a:solidFill>
                <a:latin typeface="Times New Roman"/>
                <a:cs typeface="Times New Roman"/>
              </a:rPr>
              <a:t>the </a:t>
            </a:r>
            <a:r>
              <a:rPr dirty="0" sz="850" spc="195" b="1">
                <a:solidFill>
                  <a:srgbClr val="757575"/>
                </a:solidFill>
                <a:latin typeface="Times New Roman"/>
                <a:cs typeface="Times New Roman"/>
              </a:rPr>
              <a:t>annual </a:t>
            </a:r>
            <a:r>
              <a:rPr dirty="0" sz="850" spc="229" b="1">
                <a:solidFill>
                  <a:srgbClr val="757575"/>
                </a:solidFill>
                <a:latin typeface="Times New Roman"/>
                <a:cs typeface="Times New Roman"/>
              </a:rPr>
              <a:t>meetings </a:t>
            </a:r>
            <a:r>
              <a:rPr dirty="0" sz="850" spc="204" b="1">
                <a:solidFill>
                  <a:srgbClr val="757575"/>
                </a:solidFill>
                <a:latin typeface="Times New Roman"/>
                <a:cs typeface="Times New Roman"/>
              </a:rPr>
              <a:t>of  </a:t>
            </a:r>
            <a:r>
              <a:rPr dirty="0" sz="900" spc="240">
                <a:solidFill>
                  <a:srgbClr val="757575"/>
                </a:solidFill>
                <a:latin typeface="Times New Roman"/>
                <a:cs typeface="Times New Roman"/>
              </a:rPr>
              <a:t>che </a:t>
            </a:r>
            <a:r>
              <a:rPr dirty="0" sz="900" spc="215">
                <a:solidFill>
                  <a:srgbClr val="60605E"/>
                </a:solidFill>
                <a:latin typeface="Times New Roman"/>
                <a:cs typeface="Times New Roman"/>
              </a:rPr>
              <a:t>Rural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ociolog</a:t>
            </a:r>
            <a:r>
              <a:rPr dirty="0" sz="900" spc="195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ca</a:t>
            </a:r>
            <a:r>
              <a:rPr dirty="0" sz="900" spc="195">
                <a:solidFill>
                  <a:srgbClr val="464646"/>
                </a:solidFill>
                <a:latin typeface="Times New Roman"/>
                <a:cs typeface="Times New Roman"/>
              </a:rPr>
              <a:t>l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oci</a:t>
            </a:r>
            <a:r>
              <a:rPr dirty="0" sz="900" spc="165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ecy,AHgusc  </a:t>
            </a:r>
            <a:r>
              <a:rPr dirty="0" sz="900" spc="295">
                <a:solidFill>
                  <a:srgbClr val="60605E"/>
                </a:solidFill>
                <a:latin typeface="Times New Roman"/>
                <a:cs typeface="Times New Roman"/>
              </a:rPr>
              <a:t>1990 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('-vit:bF </a:t>
            </a:r>
            <a:r>
              <a:rPr dirty="0" sz="900" spc="55">
                <a:solidFill>
                  <a:srgbClr val="60605E"/>
                </a:solidFill>
                <a:latin typeface="Times New Roman"/>
                <a:cs typeface="Times New Roman"/>
              </a:rPr>
              <a:t>.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.Andy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Deseran </a:t>
            </a:r>
            <a:r>
              <a:rPr dirty="0" sz="850" spc="220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Roger  </a:t>
            </a:r>
            <a:r>
              <a:rPr dirty="0" sz="900" spc="345">
                <a:solidFill>
                  <a:srgbClr val="757575"/>
                </a:solidFill>
                <a:latin typeface="Times New Roman"/>
                <a:cs typeface="Times New Roman"/>
              </a:rPr>
              <a:t>Wo</a:t>
            </a:r>
            <a:r>
              <a:rPr dirty="0" sz="900" spc="-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-75">
                <a:solidFill>
                  <a:srgbClr val="757575"/>
                </a:solidFill>
                <a:latin typeface="Times New Roman"/>
                <a:cs typeface="Times New Roman"/>
              </a:rPr>
              <a:t>tjk</a:t>
            </a:r>
            <a:r>
              <a:rPr dirty="0" sz="900" spc="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900" spc="-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900" spc="-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30">
                <a:solidFill>
                  <a:srgbClr val="757575"/>
                </a:solidFill>
                <a:latin typeface="Times New Roman"/>
                <a:cs typeface="Times New Roman"/>
              </a:rPr>
              <a:t>wi</a:t>
            </a:r>
            <a:r>
              <a:rPr dirty="0" sz="900" spc="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r>
              <a:rPr dirty="0" sz="900" spc="-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z </a:t>
            </a:r>
            <a:r>
              <a:rPr dirty="0" sz="900" spc="20">
                <a:solidFill>
                  <a:srgbClr val="757575"/>
                </a:solidFill>
                <a:latin typeface="Times New Roman"/>
                <a:cs typeface="Times New Roman"/>
              </a:rPr>
              <a:t>)</a:t>
            </a:r>
            <a:r>
              <a:rPr dirty="0" sz="900" spc="-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67310" marR="139700" indent="4445">
              <a:lnSpc>
                <a:spcPts val="1000"/>
              </a:lnSpc>
              <a:spcBef>
                <a:spcPts val="425"/>
              </a:spcBef>
            </a:pPr>
            <a:r>
              <a:rPr dirty="0" sz="850" spc="175" b="1">
                <a:solidFill>
                  <a:srgbClr val="60605E"/>
                </a:solidFill>
                <a:latin typeface="Times New Roman"/>
                <a:cs typeface="Times New Roman"/>
              </a:rPr>
              <a:t>.Presented </a:t>
            </a:r>
            <a:r>
              <a:rPr dirty="0" baseline="55555" sz="525" spc="135" b="1">
                <a:solidFill>
                  <a:srgbClr val="757575"/>
                </a:solidFill>
                <a:latin typeface="Arial"/>
                <a:cs typeface="Arial"/>
              </a:rPr>
              <a:t>0</a:t>
            </a:r>
            <a:r>
              <a:rPr dirty="0" baseline="55555" sz="525" spc="412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50" spc="5" b="1">
                <a:solidFill>
                  <a:srgbClr val="757575"/>
                </a:solidFill>
                <a:latin typeface="Times New Roman"/>
                <a:cs typeface="Times New Roman"/>
              </a:rPr>
              <a:t>Wb..at </a:t>
            </a:r>
            <a:r>
              <a:rPr dirty="0" sz="850" spc="175" b="1">
                <a:solidFill>
                  <a:srgbClr val="60605E"/>
                </a:solidFill>
                <a:latin typeface="Times New Roman"/>
                <a:cs typeface="Times New Roman"/>
              </a:rPr>
              <a:t>drives </a:t>
            </a:r>
            <a:r>
              <a:rPr dirty="0" sz="850" spc="195" b="1">
                <a:solidFill>
                  <a:srgbClr val="757575"/>
                </a:solidFill>
                <a:latin typeface="Times New Roman"/>
                <a:cs typeface="Times New Roman"/>
              </a:rPr>
              <a:t>labor </a:t>
            </a:r>
            <a:r>
              <a:rPr dirty="0" sz="850" spc="225" b="1">
                <a:solidFill>
                  <a:srgbClr val="757575"/>
                </a:solidFill>
                <a:latin typeface="Times New Roman"/>
                <a:cs typeface="Times New Roman"/>
              </a:rPr>
              <a:t>market 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growth?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eco</a:t>
            </a:r>
            <a:r>
              <a:rPr dirty="0" sz="900" spc="204">
                <a:solidFill>
                  <a:srgbClr val="464646"/>
                </a:solidFill>
                <a:latin typeface="Times New Roman"/>
                <a:cs typeface="Times New Roman"/>
              </a:rPr>
              <a:t>.n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onuc </a:t>
            </a:r>
            <a:r>
              <a:rPr dirty="0" sz="900" spc="225">
                <a:solidFill>
                  <a:srgbClr val="60605E"/>
                </a:solidFill>
                <a:latin typeface="Times New Roman"/>
                <a:cs typeface="Times New Roman"/>
              </a:rPr>
              <a:t>performance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o:flabor  </a:t>
            </a:r>
            <a:r>
              <a:rPr dirty="0" sz="900" spc="185">
                <a:solidFill>
                  <a:srgbClr val="60605E"/>
                </a:solidFill>
                <a:latin typeface="Times New Roman"/>
                <a:cs typeface="Times New Roman"/>
              </a:rPr>
              <a:t>n,arkcts </a:t>
            </a:r>
            <a:r>
              <a:rPr dirty="0" sz="900" spc="240">
                <a:solidFill>
                  <a:srgbClr val="60605E"/>
                </a:solidFill>
                <a:latin typeface="Times New Roman"/>
                <a:cs typeface="Times New Roman"/>
              </a:rPr>
              <a:t>during </a:t>
            </a:r>
            <a:r>
              <a:rPr dirty="0" sz="900" spc="320">
                <a:solidFill>
                  <a:srgbClr val="757575"/>
                </a:solidFill>
                <a:latin typeface="Times New Roman"/>
                <a:cs typeface="Times New Roman"/>
              </a:rPr>
              <a:t>1980-86" </a:t>
            </a:r>
            <a:r>
              <a:rPr dirty="0" sz="900" spc="295">
                <a:solidFill>
                  <a:srgbClr val="757575"/>
                </a:solidFill>
                <a:latin typeface="Times New Roman"/>
                <a:cs typeface="Times New Roman"/>
              </a:rPr>
              <a:t>acthe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annual  </a:t>
            </a:r>
            <a:r>
              <a:rPr dirty="0" sz="900" spc="210">
                <a:solidFill>
                  <a:srgbClr val="60605E"/>
                </a:solidFill>
                <a:latin typeface="Times New Roman"/>
                <a:cs typeface="Times New Roman"/>
              </a:rPr>
              <a:t>meetings</a:t>
            </a:r>
            <a:r>
              <a:rPr dirty="0" sz="900" spc="12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-2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r>
              <a:rPr dirty="0" sz="900" spc="-13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f</a:t>
            </a:r>
            <a:r>
              <a:rPr dirty="0" sz="900" spc="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757575"/>
                </a:solidFill>
                <a:latin typeface="Times New Roman"/>
                <a:cs typeface="Times New Roman"/>
              </a:rPr>
              <a:t>the.R-..u-al</a:t>
            </a:r>
            <a:r>
              <a:rPr dirty="0" sz="900" spc="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SociologicalS</a:t>
            </a:r>
            <a:r>
              <a:rPr dirty="0" sz="900" spc="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oc</a:t>
            </a:r>
            <a:r>
              <a:rPr dirty="0" sz="900" spc="155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ecy, 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Augusc </a:t>
            </a:r>
            <a:r>
              <a:rPr dirty="0" sz="900" spc="315">
                <a:solidFill>
                  <a:srgbClr val="757575"/>
                </a:solidFill>
                <a:latin typeface="Times New Roman"/>
                <a:cs typeface="Times New Roman"/>
              </a:rPr>
              <a:t>1990 </a:t>
            </a:r>
            <a:r>
              <a:rPr dirty="0" sz="900" spc="95">
                <a:solidFill>
                  <a:srgbClr val="757575"/>
                </a:solidFill>
                <a:latin typeface="Times New Roman"/>
                <a:cs typeface="Times New Roman"/>
              </a:rPr>
              <a:t>(v.,ich </a:t>
            </a:r>
            <a:r>
              <a:rPr dirty="0" sz="900" spc="210">
                <a:solidFill>
                  <a:srgbClr val="60605E"/>
                </a:solidFill>
                <a:latin typeface="Times New Roman"/>
                <a:cs typeface="Times New Roman"/>
              </a:rPr>
              <a:t>Toachim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Singleman, 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Forrest:</a:t>
            </a:r>
            <a:r>
              <a:rPr dirty="0" sz="900" spc="-1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A.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Desera., </a:t>
            </a:r>
            <a:r>
              <a:rPr dirty="0" sz="900" spc="235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Carson </a:t>
            </a:r>
            <a:r>
              <a:rPr dirty="0" sz="900" spc="229">
                <a:solidFill>
                  <a:srgbClr val="60605E"/>
                </a:solidFill>
                <a:latin typeface="Times New Roman"/>
                <a:cs typeface="Times New Roman"/>
              </a:rPr>
              <a:t>Mencken).</a:t>
            </a:r>
            <a:endParaRPr sz="900">
              <a:latin typeface="Times New Roman"/>
              <a:cs typeface="Times New Roman"/>
            </a:endParaRPr>
          </a:p>
          <a:p>
            <a:pPr marL="64769" marR="85090" indent="1905">
              <a:lnSpc>
                <a:spcPts val="1000"/>
              </a:lnSpc>
              <a:spcBef>
                <a:spcPts val="425"/>
              </a:spcBef>
            </a:pP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Prescnccd </a:t>
            </a:r>
            <a:r>
              <a:rPr dirty="0" sz="850" spc="245">
                <a:solidFill>
                  <a:srgbClr val="757575"/>
                </a:solidFill>
                <a:latin typeface="Times New Roman"/>
                <a:cs typeface="Times New Roman"/>
              </a:rPr>
              <a:t>"A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furcl,cr </a:t>
            </a:r>
            <a:r>
              <a:rPr dirty="0" sz="900" spc="150">
                <a:solidFill>
                  <a:srgbClr val="60605E"/>
                </a:solidFill>
                <a:latin typeface="Times New Roman"/>
                <a:cs typeface="Times New Roman"/>
              </a:rPr>
              <a:t>i,.,vestigation</a:t>
            </a:r>
            <a:r>
              <a:rPr dirty="0" sz="900" spc="-14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child­  </a:t>
            </a:r>
            <a:r>
              <a:rPr dirty="0" sz="900" spc="300">
                <a:solidFill>
                  <a:srgbClr val="60605E"/>
                </a:solidFill>
                <a:latin typeface="Times New Roman"/>
                <a:cs typeface="Times New Roman"/>
              </a:rPr>
              <a:t>hood</a:t>
            </a:r>
            <a:r>
              <a:rPr dirty="0" sz="900" spc="9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experiences</a:t>
            </a: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900" spc="1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60605E"/>
                </a:solidFill>
                <a:latin typeface="Times New Roman"/>
                <a:cs typeface="Times New Roman"/>
              </a:rPr>
              <a:t>family</a:t>
            </a:r>
            <a:r>
              <a:rPr dirty="0" sz="900" spc="7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757575"/>
                </a:solidFill>
                <a:latin typeface="Times New Roman"/>
                <a:cs typeface="Times New Roman"/>
              </a:rPr>
              <a:t>change</a:t>
            </a:r>
            <a:r>
              <a:rPr dirty="0" sz="900" spc="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57575"/>
                </a:solidFill>
                <a:latin typeface="Times New Roman"/>
                <a:cs typeface="Times New Roman"/>
              </a:rPr>
              <a:t>and</a:t>
            </a:r>
            <a:r>
              <a:rPr dirty="0" sz="900" spc="1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eve</a:t>
            </a:r>
            <a:r>
              <a:rPr dirty="0" sz="900" spc="200">
                <a:solidFill>
                  <a:srgbClr val="464646"/>
                </a:solidFill>
                <a:latin typeface="Times New Roman"/>
                <a:cs typeface="Times New Roman"/>
              </a:rPr>
              <a:t>r  </a:t>
            </a:r>
            <a:r>
              <a:rPr dirty="0" sz="850" spc="65" b="1">
                <a:solidFill>
                  <a:srgbClr val="60605E"/>
                </a:solidFill>
                <a:latin typeface="Times New Roman"/>
                <a:cs typeface="Times New Roman"/>
              </a:rPr>
              <a:t>n.'la.rriage: </a:t>
            </a:r>
            <a:r>
              <a:rPr dirty="0" sz="800" spc="120" b="1">
                <a:solidFill>
                  <a:srgbClr val="60605E"/>
                </a:solidFill>
                <a:latin typeface="Arial"/>
                <a:cs typeface="Arial"/>
              </a:rPr>
              <a:t>eace </a:t>
            </a:r>
            <a:r>
              <a:rPr dirty="0" sz="850" spc="125" b="1">
                <a:solidFill>
                  <a:srgbClr val="60605E"/>
                </a:solidFill>
                <a:latin typeface="Times New Roman"/>
                <a:cs typeface="Times New Roman"/>
              </a:rPr>
              <a:t>and </a:t>
            </a:r>
            <a:r>
              <a:rPr dirty="0" sz="850" spc="100" b="1">
                <a:solidFill>
                  <a:srgbClr val="757575"/>
                </a:solidFill>
                <a:latin typeface="Times New Roman"/>
                <a:cs typeface="Times New Roman"/>
              </a:rPr>
              <a:t>sex </a:t>
            </a:r>
            <a:r>
              <a:rPr dirty="0" sz="850" spc="75" b="1">
                <a:solidFill>
                  <a:srgbClr val="757575"/>
                </a:solidFill>
                <a:latin typeface="Times New Roman"/>
                <a:cs typeface="Times New Roman"/>
              </a:rPr>
              <a:t>differenccs:a--. </a:t>
            </a:r>
            <a:r>
              <a:rPr dirty="0" sz="850" spc="80" b="1">
                <a:solidFill>
                  <a:srgbClr val="757575"/>
                </a:solidFill>
                <a:latin typeface="Times New Roman"/>
                <a:cs typeface="Times New Roman"/>
              </a:rPr>
              <a:t>at: </a:t>
            </a:r>
            <a:r>
              <a:rPr dirty="0" sz="850" spc="100" b="1">
                <a:solidFill>
                  <a:srgbClr val="60605E"/>
                </a:solidFill>
                <a:latin typeface="Times New Roman"/>
                <a:cs typeface="Times New Roman"/>
              </a:rPr>
              <a:t>t:he 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annual </a:t>
            </a:r>
            <a:r>
              <a:rPr dirty="0" sz="900" spc="120">
                <a:solidFill>
                  <a:srgbClr val="464646"/>
                </a:solidFill>
                <a:latin typeface="Times New Roman"/>
                <a:cs typeface="Times New Roman"/>
              </a:rPr>
              <a:t>,</a:t>
            </a:r>
            <a:r>
              <a:rPr dirty="0" sz="900" spc="120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900" spc="170">
                <a:solidFill>
                  <a:srgbClr val="60605E"/>
                </a:solidFill>
                <a:latin typeface="Times New Roman"/>
                <a:cs typeface="Times New Roman"/>
              </a:rPr>
              <a:t>eetin.g</a:t>
            </a:r>
            <a:r>
              <a:rPr dirty="0" sz="850" spc="170" i="1">
                <a:solidFill>
                  <a:srgbClr val="757575"/>
                </a:solidFill>
                <a:latin typeface="Arial"/>
                <a:cs typeface="Arial"/>
              </a:rPr>
              <a:t>of:i:hc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Population </a:t>
            </a:r>
            <a:r>
              <a:rPr dirty="0" sz="900" spc="140">
                <a:solidFill>
                  <a:srgbClr val="757575"/>
                </a:solidFill>
                <a:latin typeface="Times New Roman"/>
                <a:cs typeface="Times New Roman"/>
              </a:rPr>
              <a:t>.Associa­ 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tion</a:t>
            </a:r>
            <a:r>
              <a:rPr dirty="0" sz="900" spc="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900" spc="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57575"/>
                </a:solidFill>
                <a:latin typeface="Times New Roman"/>
                <a:cs typeface="Times New Roman"/>
              </a:rPr>
              <a:t>Arneri</a:t>
            </a:r>
            <a:r>
              <a:rPr dirty="0" sz="900" spc="140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140">
                <a:solidFill>
                  <a:srgbClr val="757575"/>
                </a:solidFill>
                <a:latin typeface="Times New Roman"/>
                <a:cs typeface="Times New Roman"/>
              </a:rPr>
              <a:t>ca,</a:t>
            </a:r>
            <a:r>
              <a:rPr dirty="0" sz="900" spc="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57575"/>
                </a:solidFill>
                <a:latin typeface="Times New Roman"/>
                <a:cs typeface="Times New Roman"/>
              </a:rPr>
              <a:t>March</a:t>
            </a:r>
            <a:r>
              <a:rPr dirty="0" sz="900" spc="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464646"/>
                </a:solidFill>
                <a:latin typeface="Times New Roman"/>
                <a:cs typeface="Times New Roman"/>
              </a:rPr>
              <a:t>1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99</a:t>
            </a:r>
            <a:r>
              <a:rPr dirty="0" sz="900" spc="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1..</a:t>
            </a:r>
            <a:endParaRPr sz="900">
              <a:latin typeface="Times New Roman"/>
              <a:cs typeface="Times New Roman"/>
            </a:endParaRPr>
          </a:p>
          <a:p>
            <a:pPr marL="52069" marR="120650" indent="13970">
              <a:lnSpc>
                <a:spcPts val="1000"/>
              </a:lnSpc>
              <a:spcBef>
                <a:spcPts val="425"/>
              </a:spcBef>
            </a:pPr>
            <a:r>
              <a:rPr dirty="0" sz="850" spc="210" b="1">
                <a:solidFill>
                  <a:srgbClr val="60605E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130" b="1">
                <a:solidFill>
                  <a:srgbClr val="757575"/>
                </a:solidFill>
                <a:latin typeface="Times New Roman"/>
                <a:cs typeface="Times New Roman"/>
              </a:rPr>
              <a:t>'"Black </a:t>
            </a:r>
            <a:r>
              <a:rPr dirty="0" sz="850" spc="155" b="1">
                <a:solidFill>
                  <a:srgbClr val="757575"/>
                </a:solidFill>
                <a:latin typeface="Times New Roman"/>
                <a:cs typeface="Times New Roman"/>
              </a:rPr>
              <a:t>and</a:t>
            </a:r>
            <a:r>
              <a:rPr dirty="0" sz="850" spc="5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29" b="1">
                <a:solidFill>
                  <a:srgbClr val="60605E"/>
                </a:solidFill>
                <a:latin typeface="Times New Roman"/>
                <a:cs typeface="Times New Roman"/>
              </a:rPr>
              <a:t>,hjce </a:t>
            </a:r>
            <a:r>
              <a:rPr dirty="0" sz="850" spc="125" b="1">
                <a:solidFill>
                  <a:srgbClr val="757575"/>
                </a:solidFill>
                <a:latin typeface="Times New Roman"/>
                <a:cs typeface="Times New Roman"/>
              </a:rPr>
              <a:t>clifferertces </a:t>
            </a:r>
            <a:r>
              <a:rPr dirty="0" sz="850" spc="10" b="1">
                <a:solidFill>
                  <a:srgbClr val="757575"/>
                </a:solidFill>
                <a:latin typeface="Times New Roman"/>
                <a:cs typeface="Times New Roman"/>
              </a:rPr>
              <a:t>in</a:t>
            </a:r>
            <a:r>
              <a:rPr dirty="0" sz="850" spc="10" b="1">
                <a:solidFill>
                  <a:srgbClr val="AEAEAE"/>
                </a:solidFill>
                <a:latin typeface="Times New Roman"/>
                <a:cs typeface="Times New Roman"/>
              </a:rPr>
              <a:t>.. 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propensicy </a:t>
            </a:r>
            <a:r>
              <a:rPr dirty="0" sz="900" spc="80">
                <a:solidFill>
                  <a:srgbClr val="C6C6C6"/>
                </a:solidFill>
                <a:latin typeface="Times New Roman"/>
                <a:cs typeface="Times New Roman"/>
              </a:rPr>
              <a:t>·</a:t>
            </a:r>
            <a:r>
              <a:rPr dirty="0" sz="900" spc="80">
                <a:solidFill>
                  <a:srgbClr val="60605E"/>
                </a:solidFill>
                <a:latin typeface="Times New Roman"/>
                <a:cs typeface="Times New Roman"/>
              </a:rPr>
              <a:t>for </a:t>
            </a:r>
            <a:r>
              <a:rPr dirty="0" sz="900" spc="100">
                <a:solidFill>
                  <a:srgbClr val="757575"/>
                </a:solidFill>
                <a:latin typeface="Times New Roman"/>
                <a:cs typeface="Times New Roman"/>
              </a:rPr>
              <a:t>first: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marriage: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influence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or 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individual </a:t>
            </a:r>
            <a:r>
              <a:rPr dirty="0" sz="900" spc="125">
                <a:solidFill>
                  <a:srgbClr val="757575"/>
                </a:solidFill>
                <a:latin typeface="Times New Roman"/>
                <a:cs typeface="Times New Roman"/>
              </a:rPr>
              <a:t>actribuce-s 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contextual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forces" 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ac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the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annual </a:t>
            </a:r>
            <a:r>
              <a:rPr dirty="0" sz="900" spc="75">
                <a:solidFill>
                  <a:srgbClr val="60605E"/>
                </a:solidFill>
                <a:latin typeface="Times New Roman"/>
                <a:cs typeface="Times New Roman"/>
              </a:rPr>
              <a:t>,-.-.eetin.g </a:t>
            </a: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o:fthc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PopuJacion  </a:t>
            </a: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Associac</a:t>
            </a:r>
            <a:r>
              <a:rPr dirty="0" sz="900" spc="160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900" spc="16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-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0£</a:t>
            </a:r>
            <a:r>
              <a:rPr dirty="0" sz="900" spc="-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AJnerica,</a:t>
            </a:r>
            <a:r>
              <a:rPr dirty="0" sz="900" spc="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60605E"/>
                </a:solidFill>
                <a:latin typeface="Times New Roman"/>
                <a:cs typeface="Times New Roman"/>
              </a:rPr>
              <a:t>May</a:t>
            </a:r>
            <a:r>
              <a:rPr dirty="0" sz="900" spc="220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60605E"/>
                </a:solidFill>
                <a:latin typeface="Times New Roman"/>
                <a:cs typeface="Times New Roman"/>
              </a:rPr>
              <a:t>l.992</a:t>
            </a:r>
            <a:r>
              <a:rPr dirty="0" sz="900" spc="35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464646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59055" marR="161925" indent="-1270">
              <a:lnSpc>
                <a:spcPts val="1000"/>
              </a:lnSpc>
              <a:spcBef>
                <a:spcPts val="425"/>
              </a:spcBef>
            </a:pPr>
            <a:r>
              <a:rPr dirty="0" sz="850" spc="220" b="1">
                <a:solidFill>
                  <a:srgbClr val="757575"/>
                </a:solidFill>
                <a:latin typeface="Times New Roman"/>
                <a:cs typeface="Times New Roman"/>
              </a:rPr>
              <a:t>Presented </a:t>
            </a:r>
            <a:r>
              <a:rPr dirty="0" baseline="47619" sz="525" spc="157" b="1">
                <a:solidFill>
                  <a:srgbClr val="757575"/>
                </a:solidFill>
                <a:latin typeface="Arial"/>
                <a:cs typeface="Arial"/>
              </a:rPr>
              <a:t>0 </a:t>
            </a:r>
            <a:r>
              <a:rPr dirty="0" sz="850" spc="95" b="1">
                <a:solidFill>
                  <a:srgbClr val="959595"/>
                </a:solidFill>
                <a:latin typeface="Times New Roman"/>
                <a:cs typeface="Times New Roman"/>
              </a:rPr>
              <a:t>·</a:t>
            </a:r>
            <a:r>
              <a:rPr dirty="0" sz="850" spc="95" b="1">
                <a:solidFill>
                  <a:srgbClr val="757575"/>
                </a:solidFill>
                <a:latin typeface="Times New Roman"/>
                <a:cs typeface="Times New Roman"/>
              </a:rPr>
              <a:t>RaciaJ</a:t>
            </a:r>
            <a:r>
              <a:rPr dirty="0" sz="850" spc="95" b="1">
                <a:solidFill>
                  <a:srgbClr val="60605E"/>
                </a:solidFill>
                <a:latin typeface="Times New Roman"/>
                <a:cs typeface="Times New Roman"/>
              </a:rPr>
              <a:t>d </a:t>
            </a:r>
            <a:r>
              <a:rPr dirty="0" sz="850" spc="-30" b="1">
                <a:solidFill>
                  <a:srgbClr val="464646"/>
                </a:solidFill>
                <a:latin typeface="Times New Roman"/>
                <a:cs typeface="Times New Roman"/>
              </a:rPr>
              <a:t>i </a:t>
            </a:r>
            <a:r>
              <a:rPr dirty="0" sz="850" spc="-35" b="1">
                <a:solidFill>
                  <a:srgbClr val="757575"/>
                </a:solidFill>
                <a:latin typeface="Times New Roman"/>
                <a:cs typeface="Times New Roman"/>
              </a:rPr>
              <a:t>ff </a:t>
            </a:r>
            <a:r>
              <a:rPr dirty="0" sz="850" spc="-45" b="1">
                <a:solidFill>
                  <a:srgbClr val="757575"/>
                </a:solidFill>
                <a:latin typeface="Times New Roman"/>
                <a:cs typeface="Times New Roman"/>
              </a:rPr>
              <a:t>e re </a:t>
            </a:r>
            <a:r>
              <a:rPr dirty="0" sz="850" spc="-35" b="1">
                <a:solidFill>
                  <a:srgbClr val="757575"/>
                </a:solidFill>
                <a:latin typeface="Times New Roman"/>
                <a:cs typeface="Times New Roman"/>
              </a:rPr>
              <a:t>1, </a:t>
            </a:r>
            <a:r>
              <a:rPr dirty="0" sz="850" spc="-45" b="1">
                <a:solidFill>
                  <a:srgbClr val="757575"/>
                </a:solidFill>
                <a:latin typeface="Times New Roman"/>
                <a:cs typeface="Times New Roman"/>
              </a:rPr>
              <a:t>c e </a:t>
            </a:r>
            <a:r>
              <a:rPr dirty="0" sz="850" spc="-40" b="1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850" spc="-30" b="1">
                <a:solidFill>
                  <a:srgbClr val="757575"/>
                </a:solidFill>
                <a:latin typeface="Times New Roman"/>
                <a:cs typeface="Times New Roman"/>
              </a:rPr>
              <a:t>i </a:t>
            </a:r>
            <a:r>
              <a:rPr dirty="0" sz="850" spc="-55" b="1">
                <a:solidFill>
                  <a:srgbClr val="757575"/>
                </a:solidFill>
                <a:latin typeface="Times New Roman"/>
                <a:cs typeface="Times New Roman"/>
              </a:rPr>
              <a:t>n </a:t>
            </a:r>
            <a:r>
              <a:rPr dirty="0" sz="850" spc="-25" b="1">
                <a:solidFill>
                  <a:srgbClr val="AEAEAE"/>
                </a:solidFill>
                <a:latin typeface="Times New Roman"/>
                <a:cs typeface="Times New Roman"/>
              </a:rPr>
              <a:t>. </a:t>
            </a:r>
            <a:r>
              <a:rPr dirty="0" sz="850" spc="195" b="1">
                <a:solidFill>
                  <a:srgbClr val="757575"/>
                </a:solidFill>
                <a:latin typeface="Times New Roman"/>
                <a:cs typeface="Times New Roman"/>
              </a:rPr>
              <a:t>marriage  </a:t>
            </a:r>
            <a:r>
              <a:rPr dirty="0" sz="850" spc="130" b="1">
                <a:solidFill>
                  <a:srgbClr val="757575"/>
                </a:solidFill>
                <a:latin typeface="Times New Roman"/>
                <a:cs typeface="Times New Roman"/>
              </a:rPr>
              <a:t>pat.terns: </a:t>
            </a:r>
            <a:r>
              <a:rPr dirty="0" sz="850" spc="195" b="1">
                <a:solidFill>
                  <a:srgbClr val="757575"/>
                </a:solidFill>
                <a:latin typeface="Times New Roman"/>
                <a:cs typeface="Times New Roman"/>
              </a:rPr>
              <a:t>causes </a:t>
            </a:r>
            <a:r>
              <a:rPr dirty="0" sz="850" spc="235" b="1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850" spc="120" b="1">
                <a:solidFill>
                  <a:srgbClr val="60605E"/>
                </a:solidFill>
                <a:latin typeface="Times New Roman"/>
                <a:cs typeface="Times New Roman"/>
              </a:rPr>
              <a:t>irnplication.s", </a:t>
            </a:r>
            <a:r>
              <a:rPr dirty="0" sz="850" spc="140" b="1">
                <a:solidFill>
                  <a:srgbClr val="757575"/>
                </a:solidFill>
                <a:latin typeface="Times New Roman"/>
                <a:cs typeface="Times New Roman"/>
              </a:rPr>
              <a:t>ac.</a:t>
            </a:r>
            <a:r>
              <a:rPr dirty="0" sz="850" spc="140" b="1">
                <a:solidFill>
                  <a:srgbClr val="60605E"/>
                </a:solidFill>
                <a:latin typeface="Times New Roman"/>
                <a:cs typeface="Times New Roman"/>
              </a:rPr>
              <a:t>tl•e 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Universicy 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900" spc="10">
                <a:solidFill>
                  <a:srgbClr val="C6C6C6"/>
                </a:solidFill>
                <a:latin typeface="Times New Roman"/>
                <a:cs typeface="Times New Roman"/>
              </a:rPr>
              <a:t>· </a:t>
            </a:r>
            <a:r>
              <a:rPr dirty="0" sz="900" spc="295">
                <a:solidFill>
                  <a:srgbClr val="60605E"/>
                </a:solidFill>
                <a:latin typeface="Times New Roman"/>
                <a:cs typeface="Times New Roman"/>
              </a:rPr>
              <a:t>w</a:t>
            </a:r>
            <a:r>
              <a:rPr dirty="0" sz="900" spc="-55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60605E"/>
                </a:solidFill>
                <a:latin typeface="Times New Roman"/>
                <a:cs typeface="Times New Roman"/>
              </a:rPr>
              <a:t>ashi.J"lgt: </a:t>
            </a:r>
            <a:r>
              <a:rPr dirty="0" sz="900" spc="5">
                <a:solidFill>
                  <a:srgbClr val="60605E"/>
                </a:solidFill>
                <a:latin typeface="Times New Roman"/>
                <a:cs typeface="Times New Roman"/>
              </a:rPr>
              <a:t>O n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Extension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Semi</a:t>
            </a:r>
            <a:r>
              <a:rPr dirty="0" sz="900" spc="220">
                <a:solidFill>
                  <a:srgbClr val="959595"/>
                </a:solidFill>
                <a:latin typeface="Times New Roman"/>
                <a:cs typeface="Times New Roman"/>
              </a:rPr>
              <a:t>­  </a:t>
            </a:r>
            <a:r>
              <a:rPr dirty="0" sz="950" spc="204">
                <a:solidFill>
                  <a:srgbClr val="464646"/>
                </a:solidFill>
                <a:latin typeface="Times New Roman"/>
                <a:cs typeface="Times New Roman"/>
              </a:rPr>
              <a:t>n</a:t>
            </a:r>
            <a:r>
              <a:rPr dirty="0" sz="950" spc="204">
                <a:solidFill>
                  <a:srgbClr val="757575"/>
                </a:solidFill>
                <a:latin typeface="Times New Roman"/>
                <a:cs typeface="Times New Roman"/>
              </a:rPr>
              <a:t>ars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for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Educators </a:t>
            </a:r>
            <a:r>
              <a:rPr dirty="0" sz="900" spc="265">
                <a:solidFill>
                  <a:srgbClr val="757575"/>
                </a:solidFill>
                <a:latin typeface="Times New Roman"/>
                <a:cs typeface="Times New Roman"/>
              </a:rPr>
              <a:t>on </a:t>
            </a:r>
            <a:r>
              <a:rPr dirty="0" sz="900" spc="260">
                <a:solidFill>
                  <a:srgbClr val="60605E"/>
                </a:solidFill>
                <a:latin typeface="Times New Roman"/>
                <a:cs typeface="Times New Roman"/>
              </a:rPr>
              <a:t>World </a:t>
            </a:r>
            <a:r>
              <a:rPr dirty="0" sz="900" spc="185">
                <a:solidFill>
                  <a:srgbClr val="60605E"/>
                </a:solidFill>
                <a:latin typeface="Times New Roman"/>
                <a:cs typeface="Times New Roman"/>
              </a:rPr>
              <a:t>Issues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in </a:t>
            </a:r>
            <a:r>
              <a:rPr dirty="0" sz="900" spc="-25">
                <a:solidFill>
                  <a:srgbClr val="60605E"/>
                </a:solidFill>
                <a:latin typeface="Times New Roman"/>
                <a:cs typeface="Times New Roman"/>
              </a:rPr>
              <a:t>c.h</a:t>
            </a:r>
            <a:r>
              <a:rPr dirty="0" sz="900" spc="-25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-25">
                <a:solidFill>
                  <a:srgbClr val="757575"/>
                </a:solidFill>
                <a:latin typeface="Times New Roman"/>
                <a:cs typeface="Times New Roman"/>
              </a:rPr>
              <a:t>e  </a:t>
            </a:r>
            <a:r>
              <a:rPr dirty="0" sz="900" spc="235">
                <a:solidFill>
                  <a:srgbClr val="757575"/>
                </a:solidFill>
                <a:latin typeface="Times New Roman"/>
                <a:cs typeface="Times New Roman"/>
              </a:rPr>
              <a:t>News, </a:t>
            </a:r>
            <a:r>
              <a:rPr dirty="0" sz="900" spc="155">
                <a:solidFill>
                  <a:srgbClr val="60605E"/>
                </a:solidFill>
                <a:latin typeface="Times New Roman"/>
                <a:cs typeface="Times New Roman"/>
              </a:rPr>
              <a:t>Mru:cb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1992</a:t>
            </a: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959595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spcBef>
                <a:spcPts val="375"/>
              </a:spcBef>
            </a:pPr>
            <a:r>
              <a:rPr dirty="0" sz="850" spc="229" b="1">
                <a:solidFill>
                  <a:srgbClr val="60605E"/>
                </a:solidFill>
                <a:latin typeface="Times New Roman"/>
                <a:cs typeface="Times New Roman"/>
              </a:rPr>
              <a:t>Shelly</a:t>
            </a:r>
            <a:r>
              <a:rPr dirty="0" sz="850" spc="80" b="1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850" spc="310" b="1">
                <a:solidFill>
                  <a:srgbClr val="60605E"/>
                </a:solidFill>
                <a:latin typeface="Times New Roman"/>
                <a:cs typeface="Times New Roman"/>
              </a:rPr>
              <a:t>Lundberg</a:t>
            </a:r>
            <a:endParaRPr sz="850">
              <a:latin typeface="Times New Roman"/>
              <a:cs typeface="Times New Roman"/>
            </a:endParaRPr>
          </a:p>
          <a:p>
            <a:pPr marL="49530" marR="30480" indent="-5715">
              <a:lnSpc>
                <a:spcPct val="90500"/>
              </a:lnSpc>
              <a:spcBef>
                <a:spcPts val="465"/>
              </a:spcBef>
            </a:pP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Western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Representative </a:t>
            </a:r>
            <a:r>
              <a:rPr dirty="0" sz="900" spc="145">
                <a:solidFill>
                  <a:srgbClr val="60605E"/>
                </a:solidFill>
                <a:latin typeface="Times New Roman"/>
                <a:cs typeface="Times New Roman"/>
              </a:rPr>
              <a:t>for</a:t>
            </a: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t </a:t>
            </a:r>
            <a:r>
              <a:rPr dirty="0" sz="900" spc="30">
                <a:solidFill>
                  <a:srgbClr val="464646"/>
                </a:solidFill>
                <a:latin typeface="Times New Roman"/>
                <a:cs typeface="Times New Roman"/>
              </a:rPr>
              <a:t>h 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e </a:t>
            </a:r>
            <a:r>
              <a:rPr dirty="0" sz="900" spc="235">
                <a:solidFill>
                  <a:srgbClr val="757575"/>
                </a:solidFill>
                <a:latin typeface="Times New Roman"/>
                <a:cs typeface="Times New Roman"/>
              </a:rPr>
              <a:t>Como,ittee  </a:t>
            </a:r>
            <a:r>
              <a:rPr dirty="0" sz="900" spc="275">
                <a:solidFill>
                  <a:srgbClr val="757575"/>
                </a:solidFill>
                <a:latin typeface="Times New Roman"/>
                <a:cs typeface="Times New Roman"/>
              </a:rPr>
              <a:t>on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cheStat. </a:t>
            </a:r>
            <a:r>
              <a:rPr dirty="0" sz="900" spc="210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900" spc="175">
                <a:solidFill>
                  <a:srgbClr val="60605E"/>
                </a:solidFill>
                <a:latin typeface="Times New Roman"/>
                <a:cs typeface="Times New Roman"/>
              </a:rPr>
              <a:t>ofWOn'.lcn </a:t>
            </a:r>
            <a:r>
              <a:rPr dirty="0" sz="900" spc="145">
                <a:solidFill>
                  <a:srgbClr val="60605E"/>
                </a:solidFill>
                <a:latin typeface="Times New Roman"/>
                <a:cs typeface="Times New Roman"/>
              </a:rPr>
              <a:t>in </a:t>
            </a:r>
            <a:r>
              <a:rPr dirty="0" sz="900" spc="40">
                <a:solidFill>
                  <a:srgbClr val="464646"/>
                </a:solidFill>
                <a:latin typeface="Times New Roman"/>
                <a:cs typeface="Times New Roman"/>
              </a:rPr>
              <a:t>cl</a:t>
            </a:r>
            <a:r>
              <a:rPr dirty="0" sz="900" spc="40">
                <a:solidFill>
                  <a:srgbClr val="60605E"/>
                </a:solidFill>
                <a:latin typeface="Times New Roman"/>
                <a:cs typeface="Times New Roman"/>
              </a:rPr>
              <a:t>-.e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Econonuc.s  </a:t>
            </a:r>
            <a:r>
              <a:rPr dirty="0" sz="850" spc="175" b="1">
                <a:solidFill>
                  <a:srgbClr val="60605E"/>
                </a:solidFill>
                <a:latin typeface="Times New Roman"/>
                <a:cs typeface="Times New Roman"/>
              </a:rPr>
              <a:t>Pro</a:t>
            </a:r>
            <a:r>
              <a:rPr dirty="0" sz="850" spc="-75" b="1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850" spc="130" b="1">
                <a:solidFill>
                  <a:srgbClr val="60605E"/>
                </a:solidFill>
                <a:latin typeface="Times New Roman"/>
                <a:cs typeface="Times New Roman"/>
              </a:rPr>
              <a:t>£ess</a:t>
            </a:r>
            <a:r>
              <a:rPr dirty="0" sz="850" spc="130" b="1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850" spc="130" b="1">
                <a:solidFill>
                  <a:srgbClr val="60605E"/>
                </a:solidFill>
                <a:latin typeface="Times New Roman"/>
                <a:cs typeface="Times New Roman"/>
              </a:rPr>
              <a:t>o</a:t>
            </a:r>
            <a:r>
              <a:rPr dirty="0" sz="850" spc="-55" b="1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850" spc="-114" b="1">
                <a:solidFill>
                  <a:srgbClr val="60605E"/>
                </a:solidFill>
                <a:latin typeface="Times New Roman"/>
                <a:cs typeface="Times New Roman"/>
              </a:rPr>
              <a:t>11..</a:t>
            </a:r>
            <a:r>
              <a:rPr dirty="0" sz="850" spc="-114" b="1">
                <a:solidFill>
                  <a:srgbClr val="757575"/>
                </a:solidFill>
                <a:latin typeface="Times New Roman"/>
                <a:cs typeface="Times New Roman"/>
              </a:rPr>
              <a:t>,</a:t>
            </a:r>
            <a:r>
              <a:rPr dirty="0" sz="850" spc="-7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20" b="1">
                <a:solidFill>
                  <a:srgbClr val="60605E"/>
                </a:solidFill>
                <a:latin typeface="Times New Roman"/>
                <a:cs typeface="Times New Roman"/>
              </a:rPr>
              <a:t>American</a:t>
            </a:r>
            <a:r>
              <a:rPr dirty="0" sz="850" spc="235" b="1">
                <a:solidFill>
                  <a:srgbClr val="60605E"/>
                </a:solidFill>
                <a:latin typeface="Times New Roman"/>
                <a:cs typeface="Times New Roman"/>
              </a:rPr>
              <a:t> </a:t>
            </a:r>
            <a:r>
              <a:rPr dirty="0" sz="850" spc="270" b="1">
                <a:solidFill>
                  <a:srgbClr val="757575"/>
                </a:solidFill>
                <a:latin typeface="Times New Roman"/>
                <a:cs typeface="Times New Roman"/>
              </a:rPr>
              <a:t>Economic</a:t>
            </a:r>
            <a:r>
              <a:rPr dirty="0" sz="850" spc="-4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0" b="1">
                <a:solidFill>
                  <a:srgbClr val="757575"/>
                </a:solidFill>
                <a:latin typeface="Times New Roman"/>
                <a:cs typeface="Times New Roman"/>
              </a:rPr>
              <a:t>.Association, 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l.989-1991..</a:t>
            </a: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ts val="1065"/>
              </a:lnSpc>
              <a:spcBef>
                <a:spcPts val="420"/>
              </a:spcBef>
            </a:pP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Executive </a:t>
            </a:r>
            <a:r>
              <a:rPr dirty="0" sz="900" spc="260">
                <a:solidFill>
                  <a:srgbClr val="757575"/>
                </a:solidFill>
                <a:latin typeface="Times New Roman"/>
                <a:cs typeface="Times New Roman"/>
              </a:rPr>
              <a:t>Committee</a:t>
            </a:r>
            <a:r>
              <a:rPr dirty="0" sz="900" spc="-1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57575"/>
                </a:solidFill>
                <a:latin typeface="Times New Roman"/>
                <a:cs typeface="Times New Roman"/>
              </a:rPr>
              <a:t>fut</a:t>
            </a:r>
            <a:r>
              <a:rPr dirty="0" sz="900" spc="150">
                <a:solidFill>
                  <a:srgbClr val="464646"/>
                </a:solidFill>
                <a:latin typeface="Times New Roman"/>
                <a:cs typeface="Times New Roman"/>
              </a:rPr>
              <a:t>·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chc</a:t>
            </a:r>
            <a:r>
              <a:rPr dirty="0" sz="900" spc="229">
                <a:solidFill>
                  <a:srgbClr val="60605E"/>
                </a:solidFill>
                <a:latin typeface="Times New Roman"/>
                <a:cs typeface="Times New Roman"/>
              </a:rPr>
              <a:t>Wesrcrn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Eco</a:t>
            </a:r>
            <a:r>
              <a:rPr dirty="0" sz="900" spc="225">
                <a:solidFill>
                  <a:srgbClr val="AEAEAE"/>
                </a:solidFill>
                <a:latin typeface="Times New Roman"/>
                <a:cs typeface="Times New Roman"/>
              </a:rPr>
              <a:t>­</a:t>
            </a:r>
            <a:endParaRPr sz="900">
              <a:latin typeface="Times New Roman"/>
              <a:cs typeface="Times New Roman"/>
            </a:endParaRPr>
          </a:p>
          <a:p>
            <a:pPr marL="38100">
              <a:lnSpc>
                <a:spcPts val="1005"/>
              </a:lnSpc>
            </a:pPr>
            <a:r>
              <a:rPr dirty="0" sz="850" spc="110" b="1">
                <a:solidFill>
                  <a:srgbClr val="757575"/>
                </a:solidFill>
                <a:latin typeface="Arial"/>
                <a:cs typeface="Arial"/>
              </a:rPr>
              <a:t>no.rnic</a:t>
            </a:r>
            <a:r>
              <a:rPr dirty="0" sz="850" spc="1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50" spc="185" b="1">
                <a:solidFill>
                  <a:srgbClr val="757575"/>
                </a:solidFill>
                <a:latin typeface="Times New Roman"/>
                <a:cs typeface="Times New Roman"/>
              </a:rPr>
              <a:t>Asso</a:t>
            </a:r>
            <a:r>
              <a:rPr dirty="0" sz="850" spc="-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20" b="1">
                <a:solidFill>
                  <a:srgbClr val="757575"/>
                </a:solidFill>
                <a:latin typeface="Times New Roman"/>
                <a:cs typeface="Times New Roman"/>
              </a:rPr>
              <a:t>cia</a:t>
            </a:r>
            <a:r>
              <a:rPr dirty="0" sz="850" spc="-1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75" b="1">
                <a:solidFill>
                  <a:srgbClr val="757575"/>
                </a:solidFill>
                <a:latin typeface="Times New Roman"/>
                <a:cs typeface="Times New Roman"/>
              </a:rPr>
              <a:t>ti</a:t>
            </a:r>
            <a:r>
              <a:rPr dirty="0" sz="850" spc="-9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20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50" spc="-1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35" b="1">
                <a:solidFill>
                  <a:srgbClr val="464646"/>
                </a:solidFill>
                <a:latin typeface="Times New Roman"/>
                <a:cs typeface="Times New Roman"/>
              </a:rPr>
              <a:t>n</a:t>
            </a:r>
            <a:r>
              <a:rPr dirty="0" sz="850" spc="180" b="1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850" spc="180" b="1">
                <a:solidFill>
                  <a:srgbClr val="60605E"/>
                </a:solidFill>
                <a:latin typeface="Times New Roman"/>
                <a:cs typeface="Times New Roman"/>
              </a:rPr>
              <a:t>IntcrnationaJ.</a:t>
            </a:r>
            <a:endParaRPr sz="850">
              <a:latin typeface="Times New Roman"/>
              <a:cs typeface="Times New Roman"/>
            </a:endParaRPr>
          </a:p>
          <a:p>
            <a:pPr marL="40005" marR="52069" indent="11430">
              <a:lnSpc>
                <a:spcPct val="95100"/>
              </a:lnSpc>
              <a:spcBef>
                <a:spcPts val="355"/>
              </a:spcBef>
            </a:pPr>
            <a:r>
              <a:rPr dirty="0" sz="900" spc="200">
                <a:solidFill>
                  <a:srgbClr val="60605E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"Separate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spheres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ba.rgaining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and  </a:t>
            </a:r>
            <a:r>
              <a:rPr dirty="0" sz="800" spc="20" b="1">
                <a:solidFill>
                  <a:srgbClr val="757575"/>
                </a:solidFill>
                <a:latin typeface="Arial"/>
                <a:cs typeface="Arial"/>
              </a:rPr>
              <a:t>t:.hc </a:t>
            </a:r>
            <a:r>
              <a:rPr dirty="0" sz="850" spc="30" b="1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850" spc="25" b="1">
                <a:solidFill>
                  <a:srgbClr val="464646"/>
                </a:solidFill>
                <a:latin typeface="Times New Roman"/>
                <a:cs typeface="Times New Roman"/>
              </a:rPr>
              <a:t>1</a:t>
            </a:r>
            <a:r>
              <a:rPr dirty="0" sz="850" spc="25" b="1">
                <a:solidFill>
                  <a:srgbClr val="757575"/>
                </a:solidFill>
                <a:latin typeface="Times New Roman"/>
                <a:cs typeface="Times New Roman"/>
              </a:rPr>
              <a:t>ax </a:t>
            </a:r>
            <a:r>
              <a:rPr dirty="0" sz="850" spc="60" b="1">
                <a:solidFill>
                  <a:srgbClr val="757575"/>
                </a:solidFill>
                <a:latin typeface="Times New Roman"/>
                <a:cs typeface="Times New Roman"/>
              </a:rPr>
              <a:t>r</a:t>
            </a:r>
            <a:r>
              <a:rPr dirty="0" sz="850" spc="60" b="1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850" spc="60" b="1">
                <a:solidFill>
                  <a:srgbClr val="60605E"/>
                </a:solidFill>
                <a:latin typeface="Times New Roman"/>
                <a:cs typeface="Times New Roman"/>
              </a:rPr>
              <a:t>ag </a:t>
            </a:r>
            <a:r>
              <a:rPr dirty="0" sz="850" spc="25" b="1">
                <a:solidFill>
                  <a:srgbClr val="60605E"/>
                </a:solidFill>
                <a:latin typeface="Times New Roman"/>
                <a:cs typeface="Times New Roman"/>
              </a:rPr>
              <a:t>e </a:t>
            </a:r>
            <a:r>
              <a:rPr dirty="0" sz="800" spc="10" b="1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dirty="0" sz="800" spc="10" b="1">
                <a:solidFill>
                  <a:srgbClr val="60605E"/>
                </a:solidFill>
                <a:latin typeface="Arial"/>
                <a:cs typeface="Arial"/>
              </a:rPr>
              <a:t>n </a:t>
            </a:r>
            <a:r>
              <a:rPr dirty="0" sz="800" spc="25" b="1">
                <a:solidFill>
                  <a:srgbClr val="60605E"/>
                </a:solidFill>
                <a:latin typeface="Arial"/>
                <a:cs typeface="Arial"/>
              </a:rPr>
              <a:t>axk </a:t>
            </a:r>
            <a:r>
              <a:rPr dirty="0" sz="800" spc="30" b="1">
                <a:solidFill>
                  <a:srgbClr val="60605E"/>
                </a:solidFill>
                <a:latin typeface="Arial"/>
                <a:cs typeface="Arial"/>
              </a:rPr>
              <a:t>c </a:t>
            </a:r>
            <a:r>
              <a:rPr dirty="0" sz="800" spc="-15" b="1">
                <a:solidFill>
                  <a:srgbClr val="60605E"/>
                </a:solidFill>
                <a:latin typeface="Arial"/>
                <a:cs typeface="Arial"/>
              </a:rPr>
              <a:t>r</a:t>
            </a:r>
            <a:r>
              <a:rPr dirty="0" sz="800" spc="-15" b="1">
                <a:solidFill>
                  <a:srgbClr val="C6C6C6"/>
                </a:solidFill>
                <a:latin typeface="Arial"/>
                <a:cs typeface="Arial"/>
              </a:rPr>
              <a:t>.</a:t>
            </a:r>
            <a:r>
              <a:rPr dirty="0" sz="800" spc="-15" b="1">
                <a:solidFill>
                  <a:srgbClr val="757575"/>
                </a:solidFill>
                <a:latin typeface="Arial"/>
                <a:cs typeface="Arial"/>
              </a:rPr>
              <a:t>"' </a:t>
            </a:r>
            <a:r>
              <a:rPr dirty="0" sz="800" spc="20" b="1">
                <a:solidFill>
                  <a:srgbClr val="757575"/>
                </a:solidFill>
                <a:latin typeface="Arial"/>
                <a:cs typeface="Arial"/>
              </a:rPr>
              <a:t>at </a:t>
            </a:r>
            <a:r>
              <a:rPr dirty="0" sz="800" spc="105" b="1">
                <a:solidFill>
                  <a:srgbClr val="757575"/>
                </a:solidFill>
                <a:latin typeface="Arial"/>
                <a:cs typeface="Arial"/>
              </a:rPr>
              <a:t>t:he </a:t>
            </a:r>
            <a:r>
              <a:rPr dirty="0" sz="850" spc="190" b="1">
                <a:solidFill>
                  <a:srgbClr val="60605E"/>
                </a:solidFill>
                <a:latin typeface="Times New Roman"/>
                <a:cs typeface="Times New Roman"/>
              </a:rPr>
              <a:t>Am </a:t>
            </a:r>
            <a:r>
              <a:rPr dirty="0" sz="850" spc="155" b="1">
                <a:solidFill>
                  <a:srgbClr val="60605E"/>
                </a:solidFill>
                <a:latin typeface="Times New Roman"/>
                <a:cs typeface="Times New Roman"/>
              </a:rPr>
              <a:t>er</a:t>
            </a:r>
            <a:r>
              <a:rPr dirty="0" sz="850" spc="155" b="1">
                <a:solidFill>
                  <a:srgbClr val="464646"/>
                </a:solidFill>
                <a:latin typeface="Times New Roman"/>
                <a:cs typeface="Times New Roman"/>
              </a:rPr>
              <a:t>i</a:t>
            </a:r>
            <a:r>
              <a:rPr dirty="0" sz="850" spc="155" b="1">
                <a:solidFill>
                  <a:srgbClr val="757575"/>
                </a:solidFill>
                <a:latin typeface="Times New Roman"/>
                <a:cs typeface="Times New Roman"/>
              </a:rPr>
              <a:t>can </a:t>
            </a:r>
            <a:r>
              <a:rPr dirty="0" sz="800" spc="155" b="1">
                <a:solidFill>
                  <a:srgbClr val="757575"/>
                </a:solidFill>
                <a:latin typeface="Arial"/>
                <a:cs typeface="Arial"/>
              </a:rPr>
              <a:t>E </a:t>
            </a:r>
            <a:r>
              <a:rPr dirty="0" sz="800" spc="165" b="1">
                <a:solidFill>
                  <a:srgbClr val="757575"/>
                </a:solidFill>
                <a:latin typeface="Arial"/>
                <a:cs typeface="Arial"/>
              </a:rPr>
              <a:t>co</a:t>
            </a:r>
            <a:r>
              <a:rPr dirty="0" sz="800" spc="165" b="1">
                <a:solidFill>
                  <a:srgbClr val="959595"/>
                </a:solidFill>
                <a:latin typeface="Arial"/>
                <a:cs typeface="Arial"/>
              </a:rPr>
              <a:t>­  </a:t>
            </a:r>
            <a:r>
              <a:rPr dirty="0" sz="850" spc="260" b="1">
                <a:solidFill>
                  <a:srgbClr val="757575"/>
                </a:solidFill>
                <a:latin typeface="Times New Roman"/>
                <a:cs typeface="Times New Roman"/>
              </a:rPr>
              <a:t>nomjc </a:t>
            </a:r>
            <a:r>
              <a:rPr dirty="0" sz="850" spc="185" b="1">
                <a:solidFill>
                  <a:srgbClr val="757575"/>
                </a:solidFill>
                <a:latin typeface="Times New Roman"/>
                <a:cs typeface="Times New Roman"/>
              </a:rPr>
              <a:t>Association</a:t>
            </a:r>
            <a:r>
              <a:rPr dirty="0" sz="850" spc="185" b="1">
                <a:solidFill>
                  <a:srgbClr val="AEAEAE"/>
                </a:solidFill>
                <a:latin typeface="Times New Roman"/>
                <a:cs typeface="Times New Roman"/>
              </a:rPr>
              <a:t>. </a:t>
            </a:r>
            <a:r>
              <a:rPr dirty="0" sz="850" spc="225" b="1">
                <a:solidFill>
                  <a:srgbClr val="60605E"/>
                </a:solidFill>
                <a:latin typeface="Times New Roman"/>
                <a:cs typeface="Times New Roman"/>
              </a:rPr>
              <a:t>Meetings, </a:t>
            </a:r>
            <a:r>
              <a:rPr dirty="0" sz="850" spc="140" b="1">
                <a:solidFill>
                  <a:srgbClr val="60605E"/>
                </a:solidFill>
                <a:latin typeface="Times New Roman"/>
                <a:cs typeface="Times New Roman"/>
              </a:rPr>
              <a:t>Jan</a:t>
            </a:r>
            <a:r>
              <a:rPr dirty="0" sz="850" spc="140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50" spc="140" b="1">
                <a:solidFill>
                  <a:srgbClr val="757575"/>
                </a:solidFill>
                <a:latin typeface="Times New Roman"/>
                <a:cs typeface="Times New Roman"/>
              </a:rPr>
              <a:t>uaty </a:t>
            </a:r>
            <a:r>
              <a:rPr dirty="0" sz="850" spc="185" b="1">
                <a:solidFill>
                  <a:srgbClr val="60605E"/>
                </a:solidFill>
                <a:latin typeface="Times New Roman"/>
                <a:cs typeface="Times New Roman"/>
              </a:rPr>
              <a:t>1.992,  </a:t>
            </a: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Don,,.erF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oundacion- </a:t>
            </a:r>
            <a:r>
              <a:rPr dirty="0" sz="900" spc="330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900" spc="10">
                <a:solidFill>
                  <a:srgbClr val="464646"/>
                </a:solidFill>
                <a:latin typeface="Times New Roman"/>
                <a:cs typeface="Times New Roman"/>
              </a:rPr>
              <a:t>n.i</a:t>
            </a:r>
            <a:r>
              <a:rPr dirty="0" sz="900" spc="10">
                <a:solidFill>
                  <a:srgbClr val="60605E"/>
                </a:solidFill>
                <a:latin typeface="Times New Roman"/>
                <a:cs typeface="Times New Roman"/>
              </a:rPr>
              <a:t>v </a:t>
            </a:r>
            <a:r>
              <a:rPr dirty="0" sz="900" spc="35">
                <a:solidFill>
                  <a:srgbClr val="60605E"/>
                </a:solidFill>
                <a:latin typeface="Times New Roman"/>
                <a:cs typeface="Times New Roman"/>
              </a:rPr>
              <a:t>e </a:t>
            </a:r>
            <a:r>
              <a:rPr dirty="0" sz="900">
                <a:solidFill>
                  <a:srgbClr val="60605E"/>
                </a:solidFill>
                <a:latin typeface="Times New Roman"/>
                <a:cs typeface="Times New Roman"/>
              </a:rPr>
              <a:t>1·sicy </a:t>
            </a:r>
            <a:r>
              <a:rPr dirty="0" sz="900" spc="35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900" spc="70">
                <a:solidFill>
                  <a:srgbClr val="60605E"/>
                </a:solidFill>
                <a:latin typeface="Times New Roman"/>
                <a:cs typeface="Times New Roman"/>
              </a:rPr>
              <a:t>M </a:t>
            </a:r>
            <a:r>
              <a:rPr dirty="0" sz="900" spc="45">
                <a:solidFill>
                  <a:srgbClr val="60605E"/>
                </a:solidFill>
                <a:latin typeface="Times New Roman"/>
                <a:cs typeface="Times New Roman"/>
              </a:rPr>
              <a:t>i</a:t>
            </a:r>
            <a:r>
              <a:rPr dirty="0" sz="900" spc="45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900" spc="45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900" spc="40">
                <a:solidFill>
                  <a:srgbClr val="60605E"/>
                </a:solidFill>
                <a:latin typeface="Times New Roman"/>
                <a:cs typeface="Times New Roman"/>
              </a:rPr>
              <a:t>n </a:t>
            </a:r>
            <a:r>
              <a:rPr dirty="0" sz="900" spc="35">
                <a:solidFill>
                  <a:srgbClr val="60605E"/>
                </a:solidFill>
                <a:latin typeface="Times New Roman"/>
                <a:cs typeface="Times New Roman"/>
              </a:rPr>
              <a:t>e </a:t>
            </a:r>
            <a:r>
              <a:rPr dirty="0" sz="900" spc="25">
                <a:solidFill>
                  <a:srgbClr val="AEAEAE"/>
                </a:solidFill>
                <a:latin typeface="Times New Roman"/>
                <a:cs typeface="Times New Roman"/>
              </a:rPr>
              <a:t>­  </a:t>
            </a: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soca </a:t>
            </a:r>
            <a:r>
              <a:rPr dirty="0" sz="900" spc="254">
                <a:solidFill>
                  <a:srgbClr val="757575"/>
                </a:solidFill>
                <a:latin typeface="Times New Roman"/>
                <a:cs typeface="Times New Roman"/>
              </a:rPr>
              <a:t>Workshop </a:t>
            </a:r>
            <a:r>
              <a:rPr dirty="0" sz="900" spc="245">
                <a:solidFill>
                  <a:srgbClr val="60605E"/>
                </a:solidFill>
                <a:latin typeface="Times New Roman"/>
                <a:cs typeface="Times New Roman"/>
              </a:rPr>
              <a:t>on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the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Econ.omic </a:t>
            </a:r>
            <a:r>
              <a:rPr dirty="0" sz="900" spc="100">
                <a:solidFill>
                  <a:srgbClr val="757575"/>
                </a:solidFill>
                <a:latin typeface="Times New Roman"/>
                <a:cs typeface="Times New Roman"/>
              </a:rPr>
              <a:t>WcU</a:t>
            </a:r>
            <a:r>
              <a:rPr dirty="0" sz="900" spc="100">
                <a:solidFill>
                  <a:srgbClr val="AEAEAE"/>
                </a:solidFill>
                <a:latin typeface="Times New Roman"/>
                <a:cs typeface="Times New Roman"/>
              </a:rPr>
              <a:t>-</a:t>
            </a:r>
            <a:r>
              <a:rPr dirty="0" sz="900" spc="100">
                <a:solidFill>
                  <a:srgbClr val="757575"/>
                </a:solidFill>
                <a:latin typeface="Times New Roman"/>
                <a:cs typeface="Times New Roman"/>
              </a:rPr>
              <a:t>b </a:t>
            </a:r>
            <a:r>
              <a:rPr dirty="0" sz="900" spc="-30">
                <a:solidFill>
                  <a:srgbClr val="757575"/>
                </a:solidFill>
                <a:latin typeface="Times New Roman"/>
                <a:cs typeface="Times New Roman"/>
              </a:rPr>
              <a:t>e.i.i.-.g  </a:t>
            </a:r>
            <a:r>
              <a:rPr dirty="0" sz="900" spc="330">
                <a:solidFill>
                  <a:srgbClr val="757575"/>
                </a:solidFill>
                <a:latin typeface="Times New Roman"/>
                <a:cs typeface="Times New Roman"/>
              </a:rPr>
              <a:t>ofWomen </a:t>
            </a:r>
            <a:r>
              <a:rPr dirty="0" sz="900" spc="-20">
                <a:solidFill>
                  <a:srgbClr val="757575"/>
                </a:solidFill>
                <a:latin typeface="Times New Roman"/>
                <a:cs typeface="Times New Roman"/>
              </a:rPr>
              <a:t>a1-,.d </a:t>
            </a: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Children, </a:t>
            </a:r>
            <a:r>
              <a:rPr dirty="0" sz="900" spc="265">
                <a:solidFill>
                  <a:srgbClr val="60605E"/>
                </a:solidFill>
                <a:latin typeface="Times New Roman"/>
                <a:cs typeface="Times New Roman"/>
              </a:rPr>
              <a:t>December </a:t>
            </a:r>
            <a:r>
              <a:rPr dirty="0" sz="900" spc="130">
                <a:solidFill>
                  <a:srgbClr val="757575"/>
                </a:solidFill>
                <a:latin typeface="Times New Roman"/>
                <a:cs typeface="Times New Roman"/>
              </a:rPr>
              <a:t>1.991.,  </a:t>
            </a:r>
            <a:r>
              <a:rPr dirty="0" sz="900" spc="155">
                <a:solidFill>
                  <a:srgbClr val="60605E"/>
                </a:solidFill>
                <a:latin typeface="Times New Roman"/>
                <a:cs typeface="Times New Roman"/>
              </a:rPr>
              <a:t>and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Internacional </a:t>
            </a:r>
            <a:r>
              <a:rPr dirty="0" sz="900" spc="290">
                <a:solidFill>
                  <a:srgbClr val="60605E"/>
                </a:solidFill>
                <a:latin typeface="Times New Roman"/>
                <a:cs typeface="Times New Roman"/>
              </a:rPr>
              <a:t>Food </a:t>
            </a: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Policy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Research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9667" y="1361388"/>
            <a:ext cx="3263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05">
                <a:solidFill>
                  <a:srgbClr val="757575"/>
                </a:solidFill>
                <a:latin typeface="Times New Roman"/>
                <a:cs typeface="Times New Roman"/>
              </a:rPr>
              <a:t>1</a:t>
            </a:r>
            <a:r>
              <a:rPr dirty="0" sz="900" spc="-185">
                <a:solidFill>
                  <a:srgbClr val="757575"/>
                </a:solidFill>
                <a:latin typeface="Times New Roman"/>
                <a:cs typeface="Times New Roman"/>
              </a:rPr>
              <a:t>1</a:t>
            </a:r>
            <a:r>
              <a:rPr dirty="0" sz="900" spc="-25">
                <a:solidFill>
                  <a:srgbClr val="757575"/>
                </a:solidFill>
                <a:latin typeface="Times New Roman"/>
                <a:cs typeface="Times New Roman"/>
              </a:rPr>
              <a:t>&gt;.st</a:t>
            </a:r>
            <a:r>
              <a:rPr dirty="0" sz="900" spc="-210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900" spc="-15">
                <a:solidFill>
                  <a:srgbClr val="959595"/>
                </a:solidFill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80100" y="1488107"/>
            <a:ext cx="3136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Incr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3112" y="1542653"/>
            <a:ext cx="312420" cy="77406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just" marL="12700" marR="5080">
              <a:lnSpc>
                <a:spcPct val="138000"/>
              </a:lnSpc>
              <a:spcBef>
                <a:spcPts val="200"/>
              </a:spcBef>
            </a:pPr>
            <a:r>
              <a:rPr dirty="0" sz="900" spc="240">
                <a:solidFill>
                  <a:srgbClr val="757575"/>
                </a:solidFill>
                <a:latin typeface="Times New Roman"/>
                <a:cs typeface="Times New Roman"/>
              </a:rPr>
              <a:t>Feb  </a:t>
            </a:r>
            <a:r>
              <a:rPr dirty="0" sz="800" spc="265" b="1">
                <a:solidFill>
                  <a:srgbClr val="757575"/>
                </a:solidFill>
                <a:latin typeface="Times New Roman"/>
                <a:cs typeface="Times New Roman"/>
              </a:rPr>
              <a:t>Dia  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Dep  </a:t>
            </a:r>
            <a:r>
              <a:rPr dirty="0" sz="900" spc="90">
                <a:solidFill>
                  <a:srgbClr val="757575"/>
                </a:solidFill>
                <a:latin typeface="Times New Roman"/>
                <a:cs typeface="Times New Roman"/>
              </a:rPr>
              <a:t>I',:c.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82164" y="2280089"/>
            <a:ext cx="2673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0">
                <a:solidFill>
                  <a:srgbClr val="757575"/>
                </a:solidFill>
                <a:latin typeface="Times New Roman"/>
                <a:cs typeface="Times New Roman"/>
              </a:rPr>
              <a:t>hap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77807" y="2406806"/>
            <a:ext cx="3213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0" b="1">
                <a:solidFill>
                  <a:srgbClr val="757575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71047" y="2533524"/>
            <a:ext cx="3073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at</a:t>
            </a:r>
            <a:r>
              <a:rPr dirty="0" sz="900" spc="1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757575"/>
                </a:solidFill>
                <a:latin typeface="Times New Roman"/>
                <a:cs typeface="Times New Roman"/>
              </a:rPr>
              <a:t>th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66242" y="2660240"/>
            <a:ext cx="3638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75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so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3713" y="2786957"/>
            <a:ext cx="32893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0">
                <a:solidFill>
                  <a:srgbClr val="60605E"/>
                </a:solidFill>
                <a:latin typeface="Times New Roman"/>
                <a:cs typeface="Times New Roman"/>
              </a:rPr>
              <a:t>Tim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226" y="2969113"/>
            <a:ext cx="3352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Pres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75518" y="3095831"/>
            <a:ext cx="2921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pati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71620" y="3222548"/>
            <a:ext cx="3175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50428" y="3349264"/>
            <a:ext cx="3467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5">
                <a:solidFill>
                  <a:srgbClr val="757575"/>
                </a:solidFill>
                <a:latin typeface="Times New Roman"/>
                <a:cs typeface="Times New Roman"/>
              </a:rPr>
              <a:t>Atnc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5318" y="3531421"/>
            <a:ext cx="3352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Pres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74256" y="3658137"/>
            <a:ext cx="2711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hist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71047" y="3784856"/>
            <a:ext cx="24320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55">
                <a:solidFill>
                  <a:srgbClr val="757575"/>
                </a:solidFill>
                <a:latin typeface="Times New Roman"/>
                <a:cs typeface="Times New Roman"/>
              </a:rPr>
              <a:t>c.he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50428" y="3911572"/>
            <a:ext cx="3695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0">
                <a:solidFill>
                  <a:srgbClr val="757575"/>
                </a:solidFill>
                <a:latin typeface="Times New Roman"/>
                <a:cs typeface="Times New Roman"/>
              </a:rPr>
              <a:t>Asso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73112" y="4038289"/>
            <a:ext cx="3263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Danj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4987" y="4226825"/>
            <a:ext cx="3187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65" b="1">
                <a:solidFill>
                  <a:srgbClr val="757575"/>
                </a:solidFill>
                <a:latin typeface="Times New Roman"/>
                <a:cs typeface="Times New Roman"/>
              </a:rPr>
              <a:t>Ir:ivi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63141" y="4347164"/>
            <a:ext cx="2768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35">
                <a:solidFill>
                  <a:srgbClr val="757575"/>
                </a:solidFill>
                <a:latin typeface="Times New Roman"/>
                <a:cs typeface="Times New Roman"/>
              </a:rPr>
              <a:t>che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3630" y="4473880"/>
            <a:ext cx="33337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sion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47767" y="4555268"/>
            <a:ext cx="337185" cy="87312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459"/>
              </a:spcBef>
            </a:pPr>
            <a:r>
              <a:rPr dirty="0" sz="900" spc="305">
                <a:solidFill>
                  <a:srgbClr val="60605E"/>
                </a:solidFill>
                <a:latin typeface="Times New Roman"/>
                <a:cs typeface="Times New Roman"/>
              </a:rPr>
              <a:t>199</a:t>
            </a:r>
            <a:endParaRPr sz="900">
              <a:latin typeface="Times New Roman"/>
              <a:cs typeface="Times New Roman"/>
            </a:endParaRPr>
          </a:p>
          <a:p>
            <a:pPr marL="13970" indent="-1905">
              <a:lnSpc>
                <a:spcPct val="100000"/>
              </a:lnSpc>
              <a:spcBef>
                <a:spcPts val="340"/>
              </a:spcBef>
            </a:pPr>
            <a:r>
              <a:rPr dirty="0" sz="850" spc="175" b="1">
                <a:solidFill>
                  <a:srgbClr val="757575"/>
                </a:solidFill>
                <a:latin typeface="Times New Roman"/>
                <a:cs typeface="Times New Roman"/>
              </a:rPr>
              <a:t>]"on</a:t>
            </a:r>
            <a:endParaRPr sz="850">
              <a:latin typeface="Times New Roman"/>
              <a:cs typeface="Times New Roman"/>
            </a:endParaRPr>
          </a:p>
          <a:p>
            <a:pPr marL="18415" marR="19685" indent="-5080">
              <a:lnSpc>
                <a:spcPts val="1000"/>
              </a:lnSpc>
              <a:spcBef>
                <a:spcPts val="465"/>
              </a:spcBef>
            </a:pPr>
            <a:r>
              <a:rPr dirty="0" sz="900" spc="55">
                <a:solidFill>
                  <a:srgbClr val="757575"/>
                </a:solidFill>
                <a:latin typeface="Times New Roman"/>
                <a:cs typeface="Times New Roman"/>
              </a:rPr>
              <a:t>Ed </a:t>
            </a:r>
            <a:r>
              <a:rPr dirty="0" sz="900" spc="10">
                <a:solidFill>
                  <a:srgbClr val="757575"/>
                </a:solidFill>
                <a:latin typeface="Times New Roman"/>
                <a:cs typeface="Times New Roman"/>
              </a:rPr>
              <a:t>i </a:t>
            </a:r>
            <a:r>
              <a:rPr dirty="0" sz="900" spc="5">
                <a:solidFill>
                  <a:srgbClr val="757575"/>
                </a:solidFill>
                <a:latin typeface="Times New Roman"/>
                <a:cs typeface="Times New Roman"/>
              </a:rPr>
              <a:t>t  </a:t>
            </a:r>
            <a:r>
              <a:rPr dirty="0" sz="900" spc="265">
                <a:solidFill>
                  <a:srgbClr val="60605E"/>
                </a:solidFill>
                <a:latin typeface="Times New Roman"/>
                <a:cs typeface="Times New Roman"/>
              </a:rPr>
              <a:t>199</a:t>
            </a:r>
            <a:endParaRPr sz="9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384"/>
              </a:spcBef>
            </a:pPr>
            <a:r>
              <a:rPr dirty="0" sz="850" spc="215" b="1">
                <a:solidFill>
                  <a:srgbClr val="757575"/>
                </a:solidFill>
                <a:latin typeface="Times New Roman"/>
                <a:cs typeface="Times New Roman"/>
              </a:rPr>
              <a:t>Nati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54915" y="5398960"/>
            <a:ext cx="3638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 b="1">
                <a:solidFill>
                  <a:srgbClr val="757575"/>
                </a:solidFill>
                <a:latin typeface="Times New Roman"/>
                <a:cs typeface="Times New Roman"/>
              </a:rPr>
              <a:t>Care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55234" y="5519297"/>
            <a:ext cx="2514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0">
                <a:solidFill>
                  <a:srgbClr val="60605E"/>
                </a:solidFill>
                <a:latin typeface="Times New Roman"/>
                <a:cs typeface="Times New Roman"/>
              </a:rPr>
              <a:t>cl-ic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48631" y="5699914"/>
            <a:ext cx="3397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 b="1">
                <a:solidFill>
                  <a:srgbClr val="757575"/>
                </a:solidFill>
                <a:latin typeface="Times New Roman"/>
                <a:cs typeface="Times New Roman"/>
              </a:rPr>
              <a:t>Pres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49391" y="5828170"/>
            <a:ext cx="3441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Briti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47098" y="5954888"/>
            <a:ext cx="36449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35">
                <a:solidFill>
                  <a:srgbClr val="757575"/>
                </a:solidFill>
                <a:latin typeface="Times New Roman"/>
                <a:cs typeface="Times New Roman"/>
              </a:rPr>
              <a:t>Care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39421" y="6036276"/>
            <a:ext cx="345440" cy="51752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900" spc="155">
                <a:solidFill>
                  <a:srgbClr val="757575"/>
                </a:solidFill>
                <a:latin typeface="Times New Roman"/>
                <a:cs typeface="Times New Roman"/>
              </a:rPr>
              <a:t>att</a:t>
            </a:r>
            <a:r>
              <a:rPr dirty="0" sz="900" spc="-1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45">
                <a:solidFill>
                  <a:srgbClr val="757575"/>
                </a:solidFill>
                <a:latin typeface="Times New Roman"/>
                <a:cs typeface="Times New Roman"/>
              </a:rPr>
              <a:t>le</a:t>
            </a:r>
            <a:endParaRPr sz="900">
              <a:latin typeface="Times New Roman"/>
              <a:cs typeface="Times New Roman"/>
            </a:endParaRPr>
          </a:p>
          <a:p>
            <a:pPr marL="13970">
              <a:lnSpc>
                <a:spcPts val="1015"/>
              </a:lnSpc>
              <a:spcBef>
                <a:spcPts val="340"/>
              </a:spcBef>
            </a:pPr>
            <a:r>
              <a:rPr dirty="0" sz="850" spc="220" b="1">
                <a:solidFill>
                  <a:srgbClr val="757575"/>
                </a:solidFill>
                <a:latin typeface="Times New Roman"/>
                <a:cs typeface="Times New Roman"/>
              </a:rPr>
              <a:t>Pres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75"/>
              </a:lnSpc>
            </a:pPr>
            <a:r>
              <a:rPr dirty="0" sz="900" spc="280">
                <a:solidFill>
                  <a:srgbClr val="757575"/>
                </a:solidFill>
                <a:latin typeface="Times New Roman"/>
                <a:cs typeface="Times New Roman"/>
              </a:rPr>
              <a:t>com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34681" y="6523575"/>
            <a:ext cx="3587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45" b="1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850" spc="350" b="1">
                <a:solidFill>
                  <a:srgbClr val="757575"/>
                </a:solidFill>
                <a:latin typeface="Times New Roman"/>
                <a:cs typeface="Times New Roman"/>
              </a:rPr>
              <a:t>m</a:t>
            </a:r>
            <a:r>
              <a:rPr dirty="0" sz="850" spc="215" b="1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41141" y="6643913"/>
            <a:ext cx="3219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90">
                <a:solidFill>
                  <a:srgbClr val="757575"/>
                </a:solidFill>
                <a:latin typeface="Times New Roman"/>
                <a:cs typeface="Times New Roman"/>
              </a:rPr>
              <a:t>L</a:t>
            </a:r>
            <a:r>
              <a:rPr dirty="0" sz="900" spc="33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900" spc="245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33691" y="6826069"/>
            <a:ext cx="3854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Prese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38962" y="6952786"/>
            <a:ext cx="3727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0" b="1">
                <a:solidFill>
                  <a:srgbClr val="757575"/>
                </a:solidFill>
                <a:latin typeface="Times New Roman"/>
                <a:cs typeface="Times New Roman"/>
              </a:rPr>
              <a:t>echic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33233" y="7043071"/>
            <a:ext cx="349885" cy="63563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indent="-635">
              <a:lnSpc>
                <a:spcPct val="100000"/>
              </a:lnSpc>
              <a:spcBef>
                <a:spcPts val="390"/>
              </a:spcBef>
            </a:pPr>
            <a:r>
              <a:rPr dirty="0" sz="900" spc="204">
                <a:solidFill>
                  <a:srgbClr val="757575"/>
                </a:solidFill>
                <a:latin typeface="Times New Roman"/>
                <a:cs typeface="Times New Roman"/>
              </a:rPr>
              <a:t>Loui</a:t>
            </a:r>
            <a:endParaRPr sz="900">
              <a:latin typeface="Times New Roman"/>
              <a:cs typeface="Times New Roman"/>
            </a:endParaRPr>
          </a:p>
          <a:p>
            <a:pPr algn="just" marL="13970" marR="22860" indent="-1270">
              <a:lnSpc>
                <a:spcPct val="95300"/>
              </a:lnSpc>
              <a:spcBef>
                <a:spcPts val="340"/>
              </a:spcBef>
            </a:pP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Pres  </a:t>
            </a:r>
            <a:r>
              <a:rPr dirty="0" sz="900" spc="175">
                <a:solidFill>
                  <a:srgbClr val="757575"/>
                </a:solidFill>
                <a:latin typeface="Times New Roman"/>
                <a:cs typeface="Times New Roman"/>
              </a:rPr>
              <a:t>valu  </a:t>
            </a:r>
            <a:r>
              <a:rPr dirty="0" sz="900" spc="215">
                <a:solidFill>
                  <a:srgbClr val="757575"/>
                </a:solidFill>
                <a:latin typeface="Times New Roman"/>
                <a:cs typeface="Times New Roman"/>
              </a:rPr>
              <a:t>part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81957" y="7695708"/>
            <a:ext cx="4305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50" b="1">
                <a:solidFill>
                  <a:srgbClr val="60605E"/>
                </a:solidFill>
                <a:latin typeface="Arial"/>
                <a:cs typeface="Arial"/>
              </a:rPr>
              <a:t>p</a:t>
            </a:r>
            <a:r>
              <a:rPr dirty="0" sz="800" spc="60" b="1">
                <a:solidFill>
                  <a:srgbClr val="60605E"/>
                </a:solidFill>
                <a:latin typeface="Arial"/>
                <a:cs typeface="Arial"/>
              </a:rPr>
              <a:t> </a:t>
            </a:r>
            <a:r>
              <a:rPr dirty="0" sz="800" spc="35" b="1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dirty="0" sz="800" spc="35" b="1">
                <a:solidFill>
                  <a:srgbClr val="757575"/>
                </a:solidFill>
                <a:latin typeface="Arial"/>
                <a:cs typeface="Arial"/>
              </a:rPr>
              <a:t>..</a:t>
            </a:r>
            <a:r>
              <a:rPr dirty="0" sz="850" spc="35" b="1">
                <a:solidFill>
                  <a:srgbClr val="757575"/>
                </a:solidFill>
                <a:latin typeface="Times New Roman"/>
                <a:cs typeface="Times New Roman"/>
              </a:rPr>
              <a:t>cse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29909" y="7816046"/>
            <a:ext cx="3930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0">
                <a:solidFill>
                  <a:srgbClr val="757575"/>
                </a:solidFill>
                <a:latin typeface="Times New Roman"/>
                <a:cs typeface="Times New Roman"/>
              </a:rPr>
              <a:t>syscc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32086" y="7942764"/>
            <a:ext cx="3625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5">
                <a:solidFill>
                  <a:srgbClr val="757575"/>
                </a:solidFill>
                <a:latin typeface="Times New Roman"/>
                <a:cs typeface="Times New Roman"/>
              </a:rPr>
              <a:t>gran.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19569" y="8137680"/>
            <a:ext cx="3416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75" b="1">
                <a:solidFill>
                  <a:srgbClr val="757575"/>
                </a:solidFill>
                <a:latin typeface="Arial"/>
                <a:cs typeface="Arial"/>
              </a:rPr>
              <a:t>1&gt;1-c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31514" y="8251636"/>
            <a:ext cx="36893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5">
                <a:solidFill>
                  <a:srgbClr val="60605E"/>
                </a:solidFill>
                <a:latin typeface="Times New Roman"/>
                <a:cs typeface="Times New Roman"/>
              </a:rPr>
              <a:t>cropi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25786" y="8341921"/>
            <a:ext cx="354965" cy="374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">
              <a:lnSpc>
                <a:spcPct val="127000"/>
              </a:lnSpc>
              <a:spcBef>
                <a:spcPts val="100"/>
              </a:spcBef>
            </a:pPr>
            <a:r>
              <a:rPr dirty="0" sz="900" spc="215">
                <a:solidFill>
                  <a:srgbClr val="60605E"/>
                </a:solidFill>
                <a:latin typeface="Times New Roman"/>
                <a:cs typeface="Times New Roman"/>
              </a:rPr>
              <a:t>Med  </a:t>
            </a:r>
            <a:r>
              <a:rPr dirty="0" sz="900" spc="195">
                <a:solidFill>
                  <a:srgbClr val="757575"/>
                </a:solidFill>
                <a:latin typeface="Times New Roman"/>
                <a:cs typeface="Times New Roman"/>
              </a:rPr>
              <a:t>Pres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17981" y="8699987"/>
            <a:ext cx="3810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0" b="1">
                <a:solidFill>
                  <a:srgbClr val="757575"/>
                </a:solidFill>
                <a:latin typeface="Arial"/>
                <a:cs typeface="Arial"/>
              </a:rPr>
              <a:t>J.eave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23607" y="8820324"/>
            <a:ext cx="347980" cy="283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ts val="985"/>
              </a:lnSpc>
              <a:spcBef>
                <a:spcPts val="100"/>
              </a:spcBef>
            </a:pPr>
            <a:r>
              <a:rPr dirty="0" sz="850" spc="110" b="1">
                <a:solidFill>
                  <a:srgbClr val="757575"/>
                </a:solidFill>
                <a:latin typeface="Times New Roman"/>
                <a:cs typeface="Times New Roman"/>
              </a:rPr>
              <a:t>v</a:t>
            </a:r>
            <a:r>
              <a:rPr dirty="0" sz="850" spc="130" b="1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850" spc="120" b="1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50" spc="135" b="1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850" spc="80" b="1">
                <a:solidFill>
                  <a:srgbClr val="757575"/>
                </a:solidFill>
                <a:latin typeface="Times New Roman"/>
                <a:cs typeface="Times New Roman"/>
              </a:rPr>
              <a:t>ts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45"/>
              </a:lnSpc>
            </a:pPr>
            <a:r>
              <a:rPr dirty="0" sz="900" spc="270">
                <a:solidFill>
                  <a:srgbClr val="757575"/>
                </a:solidFill>
                <a:latin typeface="Times New Roman"/>
                <a:cs typeface="Times New Roman"/>
              </a:rPr>
              <a:t>Geo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08077" y="9458310"/>
            <a:ext cx="29972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450">
                <a:solidFill>
                  <a:srgbClr val="757575"/>
                </a:solidFill>
                <a:latin typeface="Times New Roman"/>
                <a:cs typeface="Times New Roman"/>
              </a:rPr>
              <a:t>23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8204" y="847421"/>
            <a:ext cx="5574665" cy="0"/>
          </a:xfrm>
          <a:custGeom>
            <a:avLst/>
            <a:gdLst/>
            <a:ahLst/>
            <a:cxnLst/>
            <a:rect l="l" t="t" r="r" b="b"/>
            <a:pathLst>
              <a:path w="5574665" h="0">
                <a:moveTo>
                  <a:pt x="0" y="0"/>
                </a:moveTo>
                <a:lnTo>
                  <a:pt x="557419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50763" y="9432509"/>
            <a:ext cx="5621655" cy="0"/>
          </a:xfrm>
          <a:custGeom>
            <a:avLst/>
            <a:gdLst/>
            <a:ahLst/>
            <a:cxnLst/>
            <a:rect l="l" t="t" r="r" b="b"/>
            <a:pathLst>
              <a:path w="5621655" h="0">
                <a:moveTo>
                  <a:pt x="0" y="0"/>
                </a:moveTo>
                <a:lnTo>
                  <a:pt x="562163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27895" y="567867"/>
            <a:ext cx="27425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5">
                <a:solidFill>
                  <a:srgbClr val="707070"/>
                </a:solidFill>
                <a:latin typeface="Times New Roman"/>
                <a:cs typeface="Times New Roman"/>
              </a:rPr>
              <a:t>CENTER</a:t>
            </a:r>
            <a:r>
              <a:rPr dirty="0" sz="85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55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r>
              <a:rPr dirty="0" sz="850" spc="-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00" spc="330">
                <a:solidFill>
                  <a:srgbClr val="707070"/>
                </a:solidFill>
                <a:latin typeface="Times New Roman"/>
                <a:cs typeface="Times New Roman"/>
              </a:rPr>
              <a:t>STUDIES</a:t>
            </a:r>
            <a:r>
              <a:rPr dirty="0" sz="800" spc="2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2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85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30">
                <a:solidFill>
                  <a:srgbClr val="595959"/>
                </a:solidFill>
                <a:latin typeface="Times New Roman"/>
                <a:cs typeface="Times New Roman"/>
              </a:rPr>
              <a:t>DEMOG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0240" y="1345549"/>
            <a:ext cx="3253104" cy="7814309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4930" marR="243204" indent="1905">
              <a:lnSpc>
                <a:spcPts val="1000"/>
              </a:lnSpc>
              <a:spcBef>
                <a:spcPts val="204"/>
              </a:spcBef>
            </a:pP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"Social </a:t>
            </a:r>
            <a:r>
              <a:rPr dirty="0" sz="900" spc="170">
                <a:solidFill>
                  <a:srgbClr val="595959"/>
                </a:solidFill>
                <a:latin typeface="Times New Roman"/>
                <a:cs typeface="Times New Roman"/>
              </a:rPr>
              <a:t>valu</a:t>
            </a:r>
            <a:r>
              <a:rPr dirty="0" sz="900" spc="170">
                <a:solidFill>
                  <a:srgbClr val="828282"/>
                </a:solidFill>
                <a:latin typeface="Times New Roman"/>
                <a:cs typeface="Times New Roman"/>
              </a:rPr>
              <a:t>es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health </a:t>
            </a: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care  </a:t>
            </a:r>
            <a:r>
              <a:rPr dirty="0" sz="850" spc="200" b="1">
                <a:solidFill>
                  <a:srgbClr val="707070"/>
                </a:solidFill>
                <a:latin typeface="Times New Roman"/>
                <a:cs typeface="Times New Roman"/>
              </a:rPr>
              <a:t>systems» </a:t>
            </a:r>
            <a:r>
              <a:rPr dirty="0" sz="850" spc="100" b="1">
                <a:solidFill>
                  <a:srgbClr val="707070"/>
                </a:solidFill>
                <a:latin typeface="Times New Roman"/>
                <a:cs typeface="Times New Roman"/>
              </a:rPr>
              <a:t>£ol</a:t>
            </a:r>
            <a:r>
              <a:rPr dirty="0" sz="850" spc="100" b="1">
                <a:solidFill>
                  <a:srgbClr val="383838"/>
                </a:solidFill>
                <a:latin typeface="Times New Roman"/>
                <a:cs typeface="Times New Roman"/>
              </a:rPr>
              <a:t>· </a:t>
            </a:r>
            <a:r>
              <a:rPr dirty="0" sz="850" spc="190" b="1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850" spc="140" b="1">
                <a:solidFill>
                  <a:srgbClr val="707070"/>
                </a:solidFill>
                <a:latin typeface="Times New Roman"/>
                <a:cs typeface="Times New Roman"/>
              </a:rPr>
              <a:t>..Association of</a:t>
            </a:r>
            <a:r>
              <a:rPr dirty="0" sz="850" spc="6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5" b="1">
                <a:solidFill>
                  <a:srgbClr val="707070"/>
                </a:solidFill>
                <a:latin typeface="Times New Roman"/>
                <a:cs typeface="Times New Roman"/>
              </a:rPr>
              <a:t>.American 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Geographers," </a:t>
            </a:r>
            <a:r>
              <a:rPr dirty="0" sz="900" spc="70">
                <a:solidFill>
                  <a:srgbClr val="707070"/>
                </a:solidFill>
                <a:latin typeface="Times New Roman"/>
                <a:cs typeface="Times New Roman"/>
              </a:rPr>
              <a:t>M.i</a:t>
            </a:r>
            <a:r>
              <a:rPr dirty="0" sz="900" spc="70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900" spc="70">
                <a:solidFill>
                  <a:srgbClr val="707070"/>
                </a:solidFill>
                <a:latin typeface="Times New Roman"/>
                <a:cs typeface="Times New Roman"/>
              </a:rPr>
              <a:t>arru </a:t>
            </a:r>
            <a:r>
              <a:rPr dirty="0" sz="900" spc="85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April </a:t>
            </a:r>
            <a:r>
              <a:rPr dirty="0" sz="900" spc="170">
                <a:solidFill>
                  <a:srgbClr val="828282"/>
                </a:solidFill>
                <a:latin typeface="Times New Roman"/>
                <a:cs typeface="Times New Roman"/>
              </a:rPr>
              <a:t>199</a:t>
            </a:r>
            <a:r>
              <a:rPr dirty="0" sz="900" spc="-8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828282"/>
                </a:solidFill>
                <a:latin typeface="Times New Roman"/>
                <a:cs typeface="Times New Roman"/>
              </a:rPr>
              <a:t>1</a:t>
            </a:r>
            <a:r>
              <a:rPr dirty="0" sz="900" spc="190">
                <a:solidFill>
                  <a:srgbClr val="595959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77470">
              <a:lnSpc>
                <a:spcPts val="1065"/>
              </a:lnSpc>
              <a:spcBef>
                <a:spcPts val="265"/>
              </a:spcBef>
            </a:pP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Presented.</a:t>
            </a:r>
            <a:r>
              <a:rPr dirty="0" sz="900" spc="-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828282"/>
                </a:solidFill>
                <a:latin typeface="Times New Roman"/>
                <a:cs typeface="Times New Roman"/>
              </a:rPr>
              <a:t>"</a:t>
            </a:r>
            <a:r>
              <a:rPr dirty="0" sz="900" spc="-12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828282"/>
                </a:solidFill>
                <a:latin typeface="Times New Roman"/>
                <a:cs typeface="Times New Roman"/>
              </a:rPr>
              <a:t>T</a:t>
            </a:r>
            <a:r>
              <a:rPr dirty="0" sz="900" spc="160">
                <a:solidFill>
                  <a:srgbClr val="595959"/>
                </a:solidFill>
                <a:latin typeface="Times New Roman"/>
                <a:cs typeface="Times New Roman"/>
              </a:rPr>
              <a:t>h</a:t>
            </a:r>
            <a:r>
              <a:rPr dirty="0" sz="900" spc="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900" spc="1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07070"/>
                </a:solidFill>
                <a:latin typeface="Times New Roman"/>
                <a:cs typeface="Times New Roman"/>
              </a:rPr>
              <a:t>Canadian</a:t>
            </a:r>
            <a:r>
              <a:rPr dirty="0" sz="90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595959"/>
                </a:solidFill>
                <a:latin typeface="Times New Roman"/>
                <a:cs typeface="Times New Roman"/>
              </a:rPr>
              <a:t>health</a:t>
            </a:r>
            <a:r>
              <a:rPr dirty="0" sz="900" spc="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system</a:t>
            </a:r>
            <a:endParaRPr sz="900">
              <a:latin typeface="Times New Roman"/>
              <a:cs typeface="Times New Roman"/>
            </a:endParaRPr>
          </a:p>
          <a:p>
            <a:pPr marL="75565">
              <a:lnSpc>
                <a:spcPts val="1000"/>
              </a:lnSpc>
            </a:pPr>
            <a:r>
              <a:rPr dirty="0" sz="850" spc="155" b="1">
                <a:solidFill>
                  <a:srgbClr val="707070"/>
                </a:solidFill>
                <a:latin typeface="Times New Roman"/>
                <a:cs typeface="Times New Roman"/>
              </a:rPr>
              <a:t>fro1n </a:t>
            </a:r>
            <a:r>
              <a:rPr dirty="0" sz="850" spc="175" b="1">
                <a:solidFill>
                  <a:srgbClr val="595959"/>
                </a:solidFill>
                <a:latin typeface="Times New Roman"/>
                <a:cs typeface="Times New Roman"/>
              </a:rPr>
              <a:t>an </a:t>
            </a:r>
            <a:r>
              <a:rPr dirty="0" sz="850" spc="75" b="1">
                <a:solidFill>
                  <a:srgbClr val="707070"/>
                </a:solidFill>
                <a:latin typeface="Times New Roman"/>
                <a:cs typeface="Times New Roman"/>
              </a:rPr>
              <a:t>..Aincrica.n. </a:t>
            </a:r>
            <a:r>
              <a:rPr dirty="0" sz="850" spc="185" b="1">
                <a:solidFill>
                  <a:srgbClr val="707070"/>
                </a:solidFill>
                <a:latin typeface="Times New Roman"/>
                <a:cs typeface="Times New Roman"/>
              </a:rPr>
              <a:t>values</a:t>
            </a:r>
            <a:r>
              <a:rPr dirty="0" sz="850" spc="9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70" b="1">
                <a:solidFill>
                  <a:srgbClr val="595959"/>
                </a:solidFill>
                <a:latin typeface="Times New Roman"/>
                <a:cs typeface="Times New Roman"/>
              </a:rPr>
              <a:t>perspective,,</a:t>
            </a:r>
            <a:endParaRPr sz="850">
              <a:latin typeface="Times New Roman"/>
              <a:cs typeface="Times New Roman"/>
            </a:endParaRPr>
          </a:p>
          <a:p>
            <a:pPr marL="76200">
              <a:lnSpc>
                <a:spcPts val="1060"/>
              </a:lnSpc>
            </a:pPr>
            <a:r>
              <a:rPr dirty="0" sz="750" spc="130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Canadian </a:t>
            </a:r>
            <a:r>
              <a:rPr dirty="0" sz="900" spc="250">
                <a:solidFill>
                  <a:srgbClr val="707070"/>
                </a:solidFill>
                <a:latin typeface="Times New Roman"/>
                <a:cs typeface="Times New Roman"/>
              </a:rPr>
              <a:t>Symposium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90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595959"/>
                </a:solidFill>
                <a:latin typeface="Times New Roman"/>
                <a:cs typeface="Times New Roman"/>
              </a:rPr>
              <a:t>Medica1</a:t>
            </a:r>
            <a:endParaRPr sz="900">
              <a:latin typeface="Times New Roman"/>
              <a:cs typeface="Times New Roman"/>
            </a:endParaRPr>
          </a:p>
          <a:p>
            <a:pPr marL="74930">
              <a:lnSpc>
                <a:spcPts val="969"/>
              </a:lnSpc>
            </a:pPr>
            <a:r>
              <a:rPr dirty="0" sz="850" spc="220" b="1">
                <a:solidFill>
                  <a:srgbClr val="707070"/>
                </a:solidFill>
                <a:latin typeface="Times New Roman"/>
                <a:cs typeface="Times New Roman"/>
              </a:rPr>
              <a:t>Geography, </a:t>
            </a:r>
            <a:r>
              <a:rPr dirty="0" sz="850" spc="280" b="1">
                <a:solidFill>
                  <a:srgbClr val="707070"/>
                </a:solidFill>
                <a:latin typeface="Times New Roman"/>
                <a:cs typeface="Times New Roman"/>
              </a:rPr>
              <a:t>Simon</a:t>
            </a:r>
            <a:r>
              <a:rPr dirty="0" sz="850" spc="-1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-20" b="1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850" spc="-20" b="1">
                <a:solidFill>
                  <a:srgbClr val="707070"/>
                </a:solidFill>
                <a:latin typeface="Times New Roman"/>
                <a:cs typeface="Times New Roman"/>
              </a:rPr>
              <a:t>Fra...c;cr </a:t>
            </a:r>
            <a:r>
              <a:rPr dirty="0" sz="850" spc="155" b="1">
                <a:solidFill>
                  <a:srgbClr val="707070"/>
                </a:solidFill>
                <a:latin typeface="Times New Roman"/>
                <a:cs typeface="Times New Roman"/>
              </a:rPr>
              <a:t>Universicy&gt;</a:t>
            </a:r>
            <a:endParaRPr sz="850">
              <a:latin typeface="Times New Roman"/>
              <a:cs typeface="Times New Roman"/>
            </a:endParaRPr>
          </a:p>
          <a:p>
            <a:pPr marL="20320">
              <a:lnSpc>
                <a:spcPts val="1045"/>
              </a:lnSpc>
            </a:pPr>
            <a:r>
              <a:rPr dirty="0" sz="900" spc="200">
                <a:solidFill>
                  <a:srgbClr val="707070"/>
                </a:solidFill>
                <a:latin typeface="Times New Roman"/>
                <a:cs typeface="Times New Roman"/>
              </a:rPr>
              <a:t>F </a:t>
            </a:r>
            <a:r>
              <a:rPr dirty="0" sz="900" spc="15">
                <a:solidFill>
                  <a:srgbClr val="707070"/>
                </a:solidFill>
                <a:latin typeface="Times New Roman"/>
                <a:cs typeface="Times New Roman"/>
              </a:rPr>
              <a:t>eb ru </a:t>
            </a:r>
            <a:r>
              <a:rPr dirty="0" sz="900" spc="-20">
                <a:latin typeface="Times New Roman"/>
                <a:cs typeface="Times New Roman"/>
              </a:rPr>
              <a:t>.</a:t>
            </a:r>
            <a:r>
              <a:rPr dirty="0" sz="900" spc="-20">
                <a:solidFill>
                  <a:srgbClr val="707070"/>
                </a:solidFill>
                <a:latin typeface="Times New Roman"/>
                <a:cs typeface="Times New Roman"/>
              </a:rPr>
              <a:t>a.ty</a:t>
            </a:r>
            <a:r>
              <a:rPr dirty="0" sz="90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595959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66675" marR="100965" indent="2540">
              <a:lnSpc>
                <a:spcPts val="1000"/>
              </a:lnSpc>
              <a:spcBef>
                <a:spcPts val="455"/>
              </a:spcBef>
            </a:pP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280">
                <a:solidFill>
                  <a:srgbClr val="707070"/>
                </a:solidFill>
                <a:latin typeface="Times New Roman"/>
                <a:cs typeface="Times New Roman"/>
              </a:rPr>
              <a:t>"Au </a:t>
            </a:r>
            <a:r>
              <a:rPr dirty="0" sz="850" spc="200">
                <a:solidFill>
                  <a:srgbClr val="707070"/>
                </a:solidFill>
                <a:latin typeface="Times New Roman"/>
                <a:cs typeface="Times New Roman"/>
              </a:rPr>
              <a:t>ethical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framework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£or</a:t>
            </a:r>
            <a:r>
              <a:rPr dirty="0" sz="900" spc="220">
                <a:solidFill>
                  <a:srgbClr val="595959"/>
                </a:solidFill>
                <a:latin typeface="Times New Roman"/>
                <a:cs typeface="Times New Roman"/>
              </a:rPr>
              <a:t>the  </a:t>
            </a:r>
            <a:r>
              <a:rPr dirty="0" sz="850" spc="165" b="1">
                <a:solidFill>
                  <a:srgbClr val="707070"/>
                </a:solidFill>
                <a:latin typeface="Times New Roman"/>
                <a:cs typeface="Times New Roman"/>
              </a:rPr>
              <a:t>analysis</a:t>
            </a:r>
            <a:r>
              <a:rPr dirty="0" sz="850" spc="114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60" b="1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850" spc="24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0" b="1">
                <a:solidFill>
                  <a:srgbClr val="707070"/>
                </a:solidFill>
                <a:latin typeface="Times New Roman"/>
                <a:cs typeface="Times New Roman"/>
              </a:rPr>
              <a:t>euthanasia</a:t>
            </a:r>
            <a:r>
              <a:rPr dirty="0" sz="850" spc="114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10" b="1">
                <a:solidFill>
                  <a:srgbClr val="707070"/>
                </a:solidFill>
                <a:latin typeface="Times New Roman"/>
                <a:cs typeface="Times New Roman"/>
              </a:rPr>
              <a:t>an.d</a:t>
            </a:r>
            <a:r>
              <a:rPr dirty="0" sz="850" spc="20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60" b="1">
                <a:solidFill>
                  <a:srgbClr val="595959"/>
                </a:solidFill>
                <a:latin typeface="Times New Roman"/>
                <a:cs typeface="Times New Roman"/>
              </a:rPr>
              <a:t>initiative</a:t>
            </a:r>
            <a:r>
              <a:rPr dirty="0" sz="850" spc="12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>
                <a:solidFill>
                  <a:srgbClr val="595959"/>
                </a:solidFill>
                <a:latin typeface="Times New Roman"/>
                <a:cs typeface="Times New Roman"/>
              </a:rPr>
              <a:t>119</a:t>
            </a:r>
            <a:r>
              <a:rPr dirty="0" sz="850" spc="-30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40" b="1">
                <a:solidFill>
                  <a:srgbClr val="828282"/>
                </a:solidFill>
                <a:latin typeface="Times New Roman"/>
                <a:cs typeface="Times New Roman"/>
              </a:rPr>
              <a:t>"</a:t>
            </a:r>
            <a:r>
              <a:rPr dirty="0" sz="850" spc="100" b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180" b="1">
                <a:solidFill>
                  <a:srgbClr val="707070"/>
                </a:solidFill>
                <a:latin typeface="Times New Roman"/>
                <a:cs typeface="Times New Roman"/>
              </a:rPr>
              <a:t>at  </a:t>
            </a:r>
            <a:r>
              <a:rPr dirty="0" sz="850" spc="150" b="1">
                <a:solidFill>
                  <a:srgbClr val="707070"/>
                </a:solidFill>
                <a:latin typeface="Times New Roman"/>
                <a:cs typeface="Times New Roman"/>
              </a:rPr>
              <a:t>Nort.h"vcst </a:t>
            </a:r>
            <a:r>
              <a:rPr dirty="0" sz="850" spc="175" b="1">
                <a:solidFill>
                  <a:srgbClr val="707070"/>
                </a:solidFill>
                <a:latin typeface="Times New Roman"/>
                <a:cs typeface="Times New Roman"/>
              </a:rPr>
              <a:t>Hospital&gt; </a:t>
            </a:r>
            <a:r>
              <a:rPr dirty="0" sz="850" spc="150" b="1">
                <a:solidFill>
                  <a:srgbClr val="707070"/>
                </a:solidFill>
                <a:latin typeface="Times New Roman"/>
                <a:cs typeface="Times New Roman"/>
              </a:rPr>
              <a:t>Seattle&gt; </a:t>
            </a:r>
            <a:r>
              <a:rPr dirty="0" sz="850" spc="220" b="1">
                <a:solidFill>
                  <a:srgbClr val="707070"/>
                </a:solidFill>
                <a:latin typeface="Times New Roman"/>
                <a:cs typeface="Times New Roman"/>
              </a:rPr>
              <a:t>Wash </a:t>
            </a:r>
            <a:r>
              <a:rPr dirty="0" sz="850" spc="-40" b="1">
                <a:solidFill>
                  <a:srgbClr val="707070"/>
                </a:solidFill>
                <a:latin typeface="Times New Roman"/>
                <a:cs typeface="Times New Roman"/>
              </a:rPr>
              <a:t>ing</a:t>
            </a:r>
            <a:r>
              <a:rPr dirty="0" sz="850" spc="-40" b="1">
                <a:latin typeface="Times New Roman"/>
                <a:cs typeface="Times New Roman"/>
              </a:rPr>
              <a:t>- </a:t>
            </a:r>
            <a:r>
              <a:rPr dirty="0" sz="850" spc="190" b="1">
                <a:solidFill>
                  <a:srgbClr val="828282"/>
                </a:solidFill>
                <a:latin typeface="Times New Roman"/>
                <a:cs typeface="Times New Roman"/>
              </a:rPr>
              <a:t>con </a:t>
            </a:r>
            <a:r>
              <a:rPr dirty="0" sz="850" spc="90" b="1">
                <a:solidFill>
                  <a:srgbClr val="828282"/>
                </a:solidFill>
                <a:latin typeface="Times New Roman"/>
                <a:cs typeface="Times New Roman"/>
              </a:rPr>
              <a:t>,  </a:t>
            </a:r>
            <a:r>
              <a:rPr dirty="0" sz="900" spc="265">
                <a:solidFill>
                  <a:srgbClr val="707070"/>
                </a:solidFill>
                <a:latin typeface="Times New Roman"/>
                <a:cs typeface="Times New Roman"/>
              </a:rPr>
              <a:t>October</a:t>
            </a:r>
            <a:r>
              <a:rPr dirty="0" sz="90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  <a:spcBef>
                <a:spcPts val="265"/>
              </a:spcBef>
            </a:pP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ul&gt;roblems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definingg </a:t>
            </a:r>
            <a:r>
              <a:rPr dirty="0" sz="900" spc="-5">
                <a:solidFill>
                  <a:srgbClr val="707070"/>
                </a:solidFill>
                <a:latin typeface="Times New Roman"/>
                <a:cs typeface="Times New Roman"/>
              </a:rPr>
              <a:t>cog1</a:t>
            </a:r>
            <a:r>
              <a:rPr dirty="0" sz="900" spc="-5">
                <a:solidFill>
                  <a:srgbClr val="383838"/>
                </a:solidFill>
                <a:latin typeface="Times New Roman"/>
                <a:cs typeface="Times New Roman"/>
              </a:rPr>
              <a:t>·</a:t>
            </a:r>
            <a:r>
              <a:rPr dirty="0" sz="900" spc="-5">
                <a:solidFill>
                  <a:srgbClr val="595959"/>
                </a:solidFill>
                <a:latin typeface="Times New Roman"/>
                <a:cs typeface="Times New Roman"/>
              </a:rPr>
              <a:t>ap </a:t>
            </a:r>
            <a:r>
              <a:rPr dirty="0" sz="900" spc="45">
                <a:solidFill>
                  <a:srgbClr val="595959"/>
                </a:solidFill>
                <a:latin typeface="Times New Roman"/>
                <a:cs typeface="Times New Roman"/>
              </a:rPr>
              <a:t>h</a:t>
            </a:r>
            <a:r>
              <a:rPr dirty="0" sz="900" spc="3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595959"/>
                </a:solidFill>
                <a:latin typeface="Times New Roman"/>
                <a:cs typeface="Times New Roman"/>
              </a:rPr>
              <a:t>.ic</a:t>
            </a:r>
            <a:endParaRPr sz="900">
              <a:latin typeface="Times New Roman"/>
              <a:cs typeface="Times New Roman"/>
            </a:endParaRPr>
          </a:p>
          <a:p>
            <a:pPr marL="66675">
              <a:lnSpc>
                <a:spcPts val="985"/>
              </a:lnSpc>
              <a:spcBef>
                <a:spcPts val="30"/>
              </a:spcBef>
            </a:pPr>
            <a:r>
              <a:rPr dirty="0" sz="850" spc="170" b="1">
                <a:solidFill>
                  <a:srgbClr val="707070"/>
                </a:solidFill>
                <a:latin typeface="Times New Roman"/>
                <a:cs typeface="Times New Roman"/>
              </a:rPr>
              <a:t>areas </a:t>
            </a:r>
            <a:r>
              <a:rPr dirty="0" sz="850" spc="165" b="1">
                <a:solidFill>
                  <a:srgbClr val="707070"/>
                </a:solidFill>
                <a:latin typeface="Times New Roman"/>
                <a:cs typeface="Times New Roman"/>
              </a:rPr>
              <a:t>tbr </a:t>
            </a:r>
            <a:r>
              <a:rPr dirty="0" sz="850" spc="225" b="1">
                <a:solidFill>
                  <a:srgbClr val="707070"/>
                </a:solidFill>
                <a:latin typeface="Times New Roman"/>
                <a:cs typeface="Times New Roman"/>
              </a:rPr>
              <a:t>medical</a:t>
            </a:r>
            <a:r>
              <a:rPr dirty="0" sz="850" spc="-5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65" b="1">
                <a:solidFill>
                  <a:srgbClr val="707070"/>
                </a:solidFill>
                <a:latin typeface="Times New Roman"/>
                <a:cs typeface="Times New Roman"/>
              </a:rPr>
              <a:t>procedures"' </a:t>
            </a:r>
            <a:r>
              <a:rPr dirty="0" sz="850" spc="85" b="1">
                <a:solidFill>
                  <a:srgbClr val="707070"/>
                </a:solidFill>
                <a:latin typeface="Times New Roman"/>
                <a:cs typeface="Times New Roman"/>
              </a:rPr>
              <a:t>at:</a:t>
            </a:r>
            <a:r>
              <a:rPr dirty="0" sz="800" spc="85" b="1">
                <a:solidFill>
                  <a:srgbClr val="707070"/>
                </a:solidFill>
                <a:latin typeface="Arial"/>
                <a:cs typeface="Arial"/>
              </a:rPr>
              <a:t>I.n.d</a:t>
            </a:r>
            <a:r>
              <a:rPr dirty="0" sz="800" spc="85" b="1">
                <a:solidFill>
                  <a:srgbClr val="CACACA"/>
                </a:solidFill>
                <a:latin typeface="Arial"/>
                <a:cs typeface="Arial"/>
              </a:rPr>
              <a:t>:</a:t>
            </a:r>
            <a:r>
              <a:rPr dirty="0" sz="800" spc="85" b="1">
                <a:solidFill>
                  <a:srgbClr val="595959"/>
                </a:solidFill>
                <a:latin typeface="Arial"/>
                <a:cs typeface="Arial"/>
              </a:rPr>
              <a:t>iana</a:t>
            </a:r>
            <a:endParaRPr sz="800">
              <a:latin typeface="Arial"/>
              <a:cs typeface="Arial"/>
            </a:endParaRPr>
          </a:p>
          <a:p>
            <a:pPr marL="60325" marR="76200" indent="1905">
              <a:lnSpc>
                <a:spcPts val="1000"/>
              </a:lnSpc>
              <a:spcBef>
                <a:spcPts val="65"/>
              </a:spcBef>
            </a:pPr>
            <a:r>
              <a:rPr dirty="0" sz="900" spc="280">
                <a:solidFill>
                  <a:srgbClr val="707070"/>
                </a:solidFill>
                <a:latin typeface="Times New Roman"/>
                <a:cs typeface="Times New Roman"/>
              </a:rPr>
              <a:t>U </a:t>
            </a:r>
            <a:r>
              <a:rPr dirty="0" sz="900" spc="35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900" spc="35">
                <a:solidFill>
                  <a:srgbClr val="383838"/>
                </a:solidFill>
                <a:latin typeface="Times New Roman"/>
                <a:cs typeface="Times New Roman"/>
              </a:rPr>
              <a:t>i</a:t>
            </a:r>
            <a:r>
              <a:rPr dirty="0" sz="900" spc="35">
                <a:solidFill>
                  <a:srgbClr val="707070"/>
                </a:solidFill>
                <a:latin typeface="Times New Roman"/>
                <a:cs typeface="Times New Roman"/>
              </a:rPr>
              <a:t>vesr </a:t>
            </a:r>
            <a:r>
              <a:rPr dirty="0" sz="900" spc="165">
                <a:solidFill>
                  <a:srgbClr val="707070"/>
                </a:solidFill>
                <a:latin typeface="Times New Roman"/>
                <a:cs typeface="Times New Roman"/>
              </a:rPr>
              <a:t>ity </a:t>
            </a:r>
            <a:r>
              <a:rPr dirty="0" sz="900" spc="235">
                <a:solidFill>
                  <a:srgbClr val="707070"/>
                </a:solidFill>
                <a:latin typeface="Times New Roman"/>
                <a:cs typeface="Times New Roman"/>
              </a:rPr>
              <a:t>School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of"</a:t>
            </a:r>
            <a:r>
              <a:rPr dirty="0" sz="900" spc="195">
                <a:solidFill>
                  <a:srgbClr val="595959"/>
                </a:solidFill>
                <a:latin typeface="Times New Roman"/>
                <a:cs typeface="Times New Roman"/>
              </a:rPr>
              <a:t>Medicin</a:t>
            </a:r>
            <a:r>
              <a:rPr dirty="0" sz="900" spc="195">
                <a:solidFill>
                  <a:srgbClr val="828282"/>
                </a:solidFill>
                <a:latin typeface="Times New Roman"/>
                <a:cs typeface="Times New Roman"/>
              </a:rPr>
              <a:t>e,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Regcnstrcif'  </a:t>
            </a:r>
            <a:r>
              <a:rPr dirty="0" sz="900" spc="200">
                <a:solidFill>
                  <a:srgbClr val="707070"/>
                </a:solidFill>
                <a:latin typeface="Times New Roman"/>
                <a:cs typeface="Times New Roman"/>
              </a:rPr>
              <a:t>Institute, </a:t>
            </a:r>
            <a:r>
              <a:rPr dirty="0" sz="900" spc="250">
                <a:solidFill>
                  <a:srgbClr val="707070"/>
                </a:solidFill>
                <a:latin typeface="Times New Roman"/>
                <a:cs typeface="Times New Roman"/>
              </a:rPr>
              <a:t>October</a:t>
            </a:r>
            <a:r>
              <a:rPr dirty="0" sz="90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54610" marR="252095" indent="6985">
              <a:lnSpc>
                <a:spcPct val="95200"/>
              </a:lnSpc>
              <a:spcBef>
                <a:spcPts val="320"/>
              </a:spcBef>
            </a:pP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"'r </a:t>
            </a:r>
            <a:r>
              <a:rPr dirty="0" sz="900" spc="6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900" spc="60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900" spc="60">
                <a:solidFill>
                  <a:srgbClr val="383838"/>
                </a:solidFill>
                <a:latin typeface="Times New Roman"/>
                <a:cs typeface="Times New Roman"/>
              </a:rPr>
              <a:t>i</a:t>
            </a:r>
            <a:r>
              <a:rPr dirty="0" sz="900" spc="60">
                <a:solidFill>
                  <a:srgbClr val="707070"/>
                </a:solidFill>
                <a:latin typeface="Times New Roman"/>
                <a:cs typeface="Times New Roman"/>
              </a:rPr>
              <a:t>n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medical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geography </a:t>
            </a:r>
            <a:r>
              <a:rPr dirty="0" sz="900" spc="30">
                <a:solidFill>
                  <a:srgbClr val="707070"/>
                </a:solidFill>
                <a:latin typeface="Times New Roman"/>
                <a:cs typeface="Times New Roman"/>
              </a:rPr>
              <a:t>t:O  </a:t>
            </a:r>
            <a:r>
              <a:rPr dirty="0" sz="850" spc="160" b="1">
                <a:solidFill>
                  <a:srgbClr val="707070"/>
                </a:solidFill>
                <a:latin typeface="Times New Roman"/>
                <a:cs typeface="Times New Roman"/>
              </a:rPr>
              <a:t>clinical </a:t>
            </a:r>
            <a:r>
              <a:rPr dirty="0" sz="850" spc="114" b="1">
                <a:solidFill>
                  <a:srgbClr val="707070"/>
                </a:solidFill>
                <a:latin typeface="Times New Roman"/>
                <a:cs typeface="Times New Roman"/>
              </a:rPr>
              <a:t>eth.o.ics </a:t>
            </a:r>
            <a:r>
              <a:rPr dirty="0" sz="850" spc="170" b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850" spc="204" b="1">
                <a:solidFill>
                  <a:srgbClr val="707070"/>
                </a:solidFill>
                <a:latin typeface="Times New Roman"/>
                <a:cs typeface="Times New Roman"/>
              </a:rPr>
              <a:t>back </a:t>
            </a:r>
            <a:r>
              <a:rPr dirty="0" sz="850" spc="145" b="1">
                <a:solidFill>
                  <a:srgbClr val="707070"/>
                </a:solidFill>
                <a:latin typeface="Times New Roman"/>
                <a:cs typeface="Times New Roman"/>
              </a:rPr>
              <a:t>again,.n </a:t>
            </a:r>
            <a:r>
              <a:rPr dirty="0" sz="850" spc="235" b="1">
                <a:solidFill>
                  <a:srgbClr val="707070"/>
                </a:solidFill>
                <a:latin typeface="Times New Roman"/>
                <a:cs typeface="Times New Roman"/>
              </a:rPr>
              <a:t>keynote 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ad.dress 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900" spc="155">
                <a:solidFill>
                  <a:srgbClr val="595959"/>
                </a:solidFill>
                <a:latin typeface="Times New Roman"/>
                <a:cs typeface="Times New Roman"/>
              </a:rPr>
              <a:t>the </a:t>
            </a:r>
            <a:r>
              <a:rPr dirty="0" sz="900" spc="210">
                <a:solidFill>
                  <a:srgbClr val="595959"/>
                </a:solidFill>
                <a:latin typeface="Times New Roman"/>
                <a:cs typeface="Times New Roman"/>
              </a:rPr>
              <a:t>International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Med</a:t>
            </a:r>
            <a:r>
              <a:rPr dirty="0" sz="900" spc="170">
                <a:solidFill>
                  <a:srgbClr val="383838"/>
                </a:solidFill>
                <a:latin typeface="Times New Roman"/>
                <a:cs typeface="Times New Roman"/>
              </a:rPr>
              <a:t>i</a:t>
            </a:r>
            <a:r>
              <a:rPr dirty="0" sz="900" spc="170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ca</a:t>
            </a:r>
            <a:r>
              <a:rPr dirty="0" sz="900" spc="170">
                <a:solidFill>
                  <a:srgbClr val="383838"/>
                </a:solidFill>
                <a:latin typeface="Times New Roman"/>
                <a:cs typeface="Times New Roman"/>
              </a:rPr>
              <a:t>l 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Geog1·aphy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Symposiu.n,, </a:t>
            </a:r>
            <a:r>
              <a:rPr dirty="0" sz="900" spc="254">
                <a:solidFill>
                  <a:srgbClr val="828282"/>
                </a:solidFill>
                <a:latin typeface="Times New Roman"/>
                <a:cs typeface="Times New Roman"/>
              </a:rPr>
              <a:t>C</a:t>
            </a:r>
            <a:r>
              <a:rPr dirty="0" sz="900" spc="254">
                <a:solidFill>
                  <a:srgbClr val="595959"/>
                </a:solidFill>
                <a:latin typeface="Times New Roman"/>
                <a:cs typeface="Times New Roman"/>
              </a:rPr>
              <a:t>had </a:t>
            </a:r>
            <a:r>
              <a:rPr dirty="0" sz="900" spc="-55">
                <a:solidFill>
                  <a:srgbClr val="595959"/>
                </a:solidFill>
                <a:latin typeface="Times New Roman"/>
                <a:cs typeface="Times New Roman"/>
              </a:rPr>
              <a:t>ot </a:t>
            </a:r>
            <a:r>
              <a:rPr dirty="0" sz="900" spc="-70">
                <a:solidFill>
                  <a:srgbClr val="595959"/>
                </a:solidFill>
                <a:latin typeface="Times New Roman"/>
                <a:cs typeface="Times New Roman"/>
              </a:rPr>
              <a:t>t:</a:t>
            </a:r>
            <a:r>
              <a:rPr dirty="0" sz="900" spc="-70">
                <a:solidFill>
                  <a:srgbClr val="828282"/>
                </a:solidFill>
                <a:latin typeface="Times New Roman"/>
                <a:cs typeface="Times New Roman"/>
              </a:rPr>
              <a:t>e </a:t>
            </a:r>
            <a:r>
              <a:rPr dirty="0" sz="900" spc="-25">
                <a:solidFill>
                  <a:srgbClr val="828282"/>
                </a:solidFill>
                <a:latin typeface="Times New Roman"/>
                <a:cs typeface="Times New Roman"/>
              </a:rPr>
              <a:t>, </a:t>
            </a:r>
            <a:r>
              <a:rPr dirty="0" sz="900" spc="-65">
                <a:solidFill>
                  <a:srgbClr val="707070"/>
                </a:solidFill>
                <a:latin typeface="Times New Roman"/>
                <a:cs typeface="Times New Roman"/>
              </a:rPr>
              <a:t>N </a:t>
            </a:r>
            <a:r>
              <a:rPr dirty="0" sz="900" spc="-25">
                <a:solidFill>
                  <a:srgbClr val="383838"/>
                </a:solidFill>
                <a:latin typeface="Times New Roman"/>
                <a:cs typeface="Times New Roman"/>
              </a:rPr>
              <a:t>. </a:t>
            </a:r>
            <a:r>
              <a:rPr dirty="0" sz="900" spc="-60">
                <a:solidFill>
                  <a:srgbClr val="828282"/>
                </a:solidFill>
                <a:latin typeface="Times New Roman"/>
                <a:cs typeface="Times New Roman"/>
              </a:rPr>
              <a:t>C </a:t>
            </a:r>
            <a:r>
              <a:rPr dirty="0" sz="900" spc="-25">
                <a:solidFill>
                  <a:srgbClr val="828282"/>
                </a:solidFill>
                <a:latin typeface="Times New Roman"/>
                <a:cs typeface="Times New Roman"/>
              </a:rPr>
              <a:t>. ,  </a:t>
            </a: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April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53340" marR="316865">
              <a:lnSpc>
                <a:spcPct val="95200"/>
              </a:lnSpc>
              <a:spcBef>
                <a:spcPts val="345"/>
              </a:spcBef>
              <a:tabLst>
                <a:tab pos="1160780" algn="l"/>
              </a:tabLst>
            </a:pP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..Challenges </a:t>
            </a:r>
            <a:r>
              <a:rPr dirty="0" sz="900" spc="180">
                <a:solidFill>
                  <a:srgbClr val="595959"/>
                </a:solidFill>
                <a:latin typeface="Times New Roman"/>
                <a:cs typeface="Times New Roman"/>
              </a:rPr>
              <a:t>to </a:t>
            </a:r>
            <a:r>
              <a:rPr dirty="0" sz="900" spc="40">
                <a:solidFill>
                  <a:srgbClr val="595959"/>
                </a:solidFill>
                <a:latin typeface="Times New Roman"/>
                <a:cs typeface="Times New Roman"/>
              </a:rPr>
              <a:t>u.ndc</a:t>
            </a:r>
            <a:r>
              <a:rPr dirty="0" sz="900" spc="4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900" spc="40">
                <a:solidFill>
                  <a:srgbClr val="595959"/>
                </a:solidFill>
                <a:latin typeface="Times New Roman"/>
                <a:cs typeface="Times New Roman"/>
              </a:rPr>
              <a:t>,</a:t>
            </a:r>
            <a:r>
              <a:rPr dirty="0" sz="900" spc="40">
                <a:solidFill>
                  <a:srgbClr val="383838"/>
                </a:solidFill>
                <a:latin typeface="Times New Roman"/>
                <a:cs typeface="Times New Roman"/>
              </a:rPr>
              <a:t>·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tanding  </a:t>
            </a:r>
            <a:r>
              <a:rPr dirty="0" sz="850" spc="135" b="1">
                <a:solidFill>
                  <a:srgbClr val="707070"/>
                </a:solidFill>
                <a:latin typeface="Times New Roman"/>
                <a:cs typeface="Times New Roman"/>
              </a:rPr>
              <a:t>spatialp</a:t>
            </a:r>
            <a:r>
              <a:rPr dirty="0" sz="850" spc="39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40" b="1">
                <a:solidFill>
                  <a:srgbClr val="707070"/>
                </a:solidFill>
                <a:latin typeface="Times New Roman"/>
                <a:cs typeface="Times New Roman"/>
              </a:rPr>
              <a:t>atte</a:t>
            </a:r>
            <a:r>
              <a:rPr dirty="0" sz="850" spc="40" b="1">
                <a:latin typeface="Times New Roman"/>
                <a:cs typeface="Times New Roman"/>
              </a:rPr>
              <a:t>.</a:t>
            </a:r>
            <a:r>
              <a:rPr dirty="0" sz="850" spc="40" b="1">
                <a:solidFill>
                  <a:srgbClr val="595959"/>
                </a:solidFill>
                <a:latin typeface="Times New Roman"/>
                <a:cs typeface="Times New Roman"/>
              </a:rPr>
              <a:t>rns	</a:t>
            </a:r>
            <a:r>
              <a:rPr dirty="0" sz="850" spc="-45" b="1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850" spc="-40" b="1">
                <a:solidFill>
                  <a:srgbClr val="595959"/>
                </a:solidFill>
                <a:latin typeface="Times New Roman"/>
                <a:cs typeface="Times New Roman"/>
              </a:rPr>
              <a:t>clis </a:t>
            </a:r>
            <a:r>
              <a:rPr dirty="0" sz="850" spc="-45" b="1">
                <a:solidFill>
                  <a:srgbClr val="595959"/>
                </a:solidFill>
                <a:latin typeface="Times New Roman"/>
                <a:cs typeface="Times New Roman"/>
              </a:rPr>
              <a:t>c.as </a:t>
            </a:r>
            <a:r>
              <a:rPr dirty="0" sz="850" b="1">
                <a:solidFill>
                  <a:srgbClr val="595959"/>
                </a:solidFill>
                <a:latin typeface="Times New Roman"/>
                <a:cs typeface="Times New Roman"/>
              </a:rPr>
              <a:t>c:</a:t>
            </a:r>
            <a:r>
              <a:rPr dirty="0" sz="850" b="1">
                <a:solidFill>
                  <a:srgbClr val="828282"/>
                </a:solidFill>
                <a:latin typeface="Times New Roman"/>
                <a:cs typeface="Times New Roman"/>
              </a:rPr>
              <a:t>: </a:t>
            </a:r>
            <a:r>
              <a:rPr dirty="0" sz="850" spc="30" b="1">
                <a:solidFill>
                  <a:srgbClr val="595959"/>
                </a:solidFill>
                <a:latin typeface="Times New Roman"/>
                <a:cs typeface="Times New Roman"/>
              </a:rPr>
              <a:t>al </a:t>
            </a:r>
            <a:r>
              <a:rPr dirty="0" sz="850" spc="45" b="1">
                <a:solidFill>
                  <a:srgbClr val="595959"/>
                </a:solidFill>
                <a:latin typeface="Times New Roman"/>
                <a:cs typeface="Times New Roman"/>
              </a:rPr>
              <a:t>c</a:t>
            </a:r>
            <a:r>
              <a:rPr dirty="0" sz="850" spc="45" b="1">
                <a:solidFill>
                  <a:srgbClr val="828282"/>
                </a:solidFill>
                <a:latin typeface="Times New Roman"/>
                <a:cs typeface="Times New Roman"/>
              </a:rPr>
              <a:t>c </a:t>
            </a:r>
            <a:r>
              <a:rPr dirty="0" sz="850" spc="55" b="1">
                <a:solidFill>
                  <a:srgbClr val="595959"/>
                </a:solidFill>
                <a:latin typeface="Times New Roman"/>
                <a:cs typeface="Times New Roman"/>
              </a:rPr>
              <a:t>r.na </a:t>
            </a:r>
            <a:r>
              <a:rPr dirty="0" sz="850" spc="25" b="1">
                <a:solidFill>
                  <a:srgbClr val="595959"/>
                </a:solidFill>
                <a:latin typeface="Times New Roman"/>
                <a:cs typeface="Times New Roman"/>
              </a:rPr>
              <a:t>ti </a:t>
            </a:r>
            <a:r>
              <a:rPr dirty="0" sz="850" spc="40" b="1">
                <a:solidFill>
                  <a:srgbClr val="595959"/>
                </a:solidFill>
                <a:latin typeface="Times New Roman"/>
                <a:cs typeface="Times New Roman"/>
              </a:rPr>
              <a:t>v </a:t>
            </a:r>
            <a:r>
              <a:rPr dirty="0" sz="850" spc="30" b="1">
                <a:solidFill>
                  <a:srgbClr val="595959"/>
                </a:solidFill>
                <a:latin typeface="Times New Roman"/>
                <a:cs typeface="Times New Roman"/>
              </a:rPr>
              <a:t>cs</a:t>
            </a:r>
            <a:r>
              <a:rPr dirty="0" sz="850" spc="4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30" b="1">
                <a:solidFill>
                  <a:srgbClr val="707070"/>
                </a:solidFill>
                <a:latin typeface="Times New Roman"/>
                <a:cs typeface="Times New Roman"/>
              </a:rPr>
              <a:t>t:o  </a:t>
            </a:r>
            <a:r>
              <a:rPr dirty="0" sz="850" spc="190" b="1">
                <a:solidFill>
                  <a:srgbClr val="595959"/>
                </a:solidFill>
                <a:latin typeface="Times New Roman"/>
                <a:cs typeface="Times New Roman"/>
              </a:rPr>
              <a:t>logical </a:t>
            </a:r>
            <a:r>
              <a:rPr dirty="0" sz="850" spc="130" b="1">
                <a:solidFill>
                  <a:srgbClr val="595959"/>
                </a:solidFill>
                <a:latin typeface="Times New Roman"/>
                <a:cs typeface="Times New Roman"/>
              </a:rPr>
              <a:t>positiviso:.n </a:t>
            </a:r>
            <a:r>
              <a:rPr dirty="0" sz="850" spc="165" b="1">
                <a:solidFill>
                  <a:srgbClr val="707070"/>
                </a:solidFill>
                <a:latin typeface="Times New Roman"/>
                <a:cs typeface="Times New Roman"/>
              </a:rPr>
              <a:t>ac </a:t>
            </a:r>
            <a:r>
              <a:rPr dirty="0" sz="850" spc="55" b="1">
                <a:solidFill>
                  <a:srgbClr val="707070"/>
                </a:solidFill>
                <a:latin typeface="Times New Roman"/>
                <a:cs typeface="Times New Roman"/>
              </a:rPr>
              <a:t>tl"le </a:t>
            </a:r>
            <a:r>
              <a:rPr dirty="0" sz="900" spc="70" b="1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900" spc="25" b="1">
                <a:solidFill>
                  <a:srgbClr val="707070"/>
                </a:solidFill>
                <a:latin typeface="Times New Roman"/>
                <a:cs typeface="Times New Roman"/>
              </a:rPr>
              <a:t>t.crn </a:t>
            </a:r>
            <a:r>
              <a:rPr dirty="0" sz="900" spc="15" b="1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900" spc="10" b="1">
                <a:solidFill>
                  <a:srgbClr val="707070"/>
                </a:solidFill>
                <a:latin typeface="Times New Roman"/>
                <a:cs typeface="Times New Roman"/>
              </a:rPr>
              <a:t>tio </a:t>
            </a:r>
            <a:r>
              <a:rPr dirty="0" sz="900" spc="-70" b="1">
                <a:solidFill>
                  <a:srgbClr val="BABABA"/>
                </a:solidFill>
                <a:latin typeface="Times New Roman"/>
                <a:cs typeface="Times New Roman"/>
              </a:rPr>
              <a:t>.</a:t>
            </a:r>
            <a:r>
              <a:rPr dirty="0" sz="900" spc="-70" b="1">
                <a:solidFill>
                  <a:srgbClr val="707070"/>
                </a:solidFill>
                <a:latin typeface="Times New Roman"/>
                <a:cs typeface="Times New Roman"/>
              </a:rPr>
              <a:t>n </a:t>
            </a:r>
            <a:r>
              <a:rPr dirty="0" sz="900" spc="15" b="1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900" spc="-75" b="1">
                <a:solidFill>
                  <a:srgbClr val="707070"/>
                </a:solidFill>
                <a:latin typeface="Times New Roman"/>
                <a:cs typeface="Times New Roman"/>
              </a:rPr>
              <a:t>J  </a:t>
            </a:r>
            <a:r>
              <a:rPr dirty="0" sz="900" spc="200">
                <a:solidFill>
                  <a:srgbClr val="707070"/>
                </a:solidFill>
                <a:latin typeface="Times New Roman"/>
                <a:cs typeface="Times New Roman"/>
              </a:rPr>
              <a:t>Conference. </a:t>
            </a:r>
            <a:r>
              <a:rPr dirty="0" sz="900" spc="23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Social </a:t>
            </a:r>
            <a:r>
              <a:rPr dirty="0" sz="900" spc="145">
                <a:solidFill>
                  <a:srgbClr val="707070"/>
                </a:solidFill>
                <a:latin typeface="Times New Roman"/>
                <a:cs typeface="Times New Roman"/>
              </a:rPr>
              <a:t>Scie.nccs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and  </a:t>
            </a:r>
            <a:r>
              <a:rPr dirty="0" sz="900" spc="229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900" spc="6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Peebles,</a:t>
            </a:r>
            <a:r>
              <a:rPr dirty="0" sz="90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07070"/>
                </a:solidFill>
                <a:latin typeface="Times New Roman"/>
                <a:cs typeface="Times New Roman"/>
              </a:rPr>
              <a:t>Scodand,</a:t>
            </a:r>
            <a:r>
              <a:rPr dirty="0" sz="900" spc="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spcBef>
                <a:spcPts val="355"/>
              </a:spcBef>
            </a:pPr>
            <a:r>
              <a:rPr dirty="0" sz="900" spc="245" b="1">
                <a:solidFill>
                  <a:srgbClr val="707070"/>
                </a:solidFill>
                <a:latin typeface="Times New Roman"/>
                <a:cs typeface="Times New Roman"/>
              </a:rPr>
              <a:t>Richard</a:t>
            </a:r>
            <a:r>
              <a:rPr dirty="0" sz="900" spc="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20" b="1">
                <a:solidFill>
                  <a:srgbClr val="707070"/>
                </a:solidFill>
                <a:latin typeface="Times New Roman"/>
                <a:cs typeface="Times New Roman"/>
              </a:rPr>
              <a:t>lv.lorrill</a:t>
            </a:r>
            <a:endParaRPr sz="900">
              <a:latin typeface="Times New Roman"/>
              <a:cs typeface="Times New Roman"/>
            </a:endParaRPr>
          </a:p>
          <a:p>
            <a:pPr marL="54610">
              <a:lnSpc>
                <a:spcPts val="1040"/>
              </a:lnSpc>
              <a:spcBef>
                <a:spcPts val="290"/>
              </a:spcBef>
            </a:pPr>
            <a:r>
              <a:rPr dirty="0" sz="900" spc="165">
                <a:solidFill>
                  <a:srgbClr val="707070"/>
                </a:solidFill>
                <a:latin typeface="Times New Roman"/>
                <a:cs typeface="Times New Roman"/>
              </a:rPr>
              <a:t>Visitingp </a:t>
            </a:r>
            <a:r>
              <a:rPr dirty="0" sz="900" spc="5">
                <a:solidFill>
                  <a:srgbClr val="707070"/>
                </a:solidFill>
                <a:latin typeface="Times New Roman"/>
                <a:cs typeface="Times New Roman"/>
              </a:rPr>
              <a:t>ro</a:t>
            </a:r>
            <a:r>
              <a:rPr dirty="0" sz="900" spc="5">
                <a:solidFill>
                  <a:srgbClr val="BABABA"/>
                </a:solidFill>
                <a:latin typeface="Times New Roman"/>
                <a:cs typeface="Times New Roman"/>
              </a:rPr>
              <a:t>·</a:t>
            </a:r>
            <a:r>
              <a:rPr dirty="0" sz="900" spc="5">
                <a:solidFill>
                  <a:srgbClr val="707070"/>
                </a:solidFill>
                <a:latin typeface="Times New Roman"/>
                <a:cs typeface="Times New Roman"/>
              </a:rPr>
              <a:t>f"ess </a:t>
            </a:r>
            <a:r>
              <a:rPr dirty="0" sz="900" spc="-15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900" spc="-10">
                <a:solidFill>
                  <a:srgbClr val="707070"/>
                </a:solidFill>
                <a:latin typeface="Times New Roman"/>
                <a:cs typeface="Times New Roman"/>
              </a:rPr>
              <a:t>,: </a:t>
            </a:r>
            <a:r>
              <a:rPr dirty="0" sz="900" spc="-1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Darttnout.h</a:t>
            </a:r>
            <a:r>
              <a:rPr dirty="0" sz="900" spc="-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College,</a:t>
            </a:r>
            <a:endParaRPr sz="900">
              <a:latin typeface="Times New Roman"/>
              <a:cs typeface="Times New Roman"/>
            </a:endParaRPr>
          </a:p>
          <a:p>
            <a:pPr marL="53975">
              <a:lnSpc>
                <a:spcPts val="1040"/>
              </a:lnSpc>
            </a:pPr>
            <a:r>
              <a:rPr dirty="0" sz="850" spc="185">
                <a:solidFill>
                  <a:srgbClr val="707070"/>
                </a:solidFill>
                <a:latin typeface="Times New Roman"/>
                <a:cs typeface="Times New Roman"/>
              </a:rPr>
              <a:t>Fall</a:t>
            </a:r>
            <a:r>
              <a:rPr dirty="0" sz="85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59055">
              <a:lnSpc>
                <a:spcPts val="1040"/>
              </a:lnSpc>
              <a:spcBef>
                <a:spcPts val="355"/>
              </a:spcBef>
            </a:pP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Chair</a:t>
            </a:r>
            <a:r>
              <a:rPr dirty="0" sz="90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of"tbe</a:t>
            </a:r>
            <a:r>
              <a:rPr dirty="0" sz="900" spc="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595959"/>
                </a:solidFill>
                <a:latin typeface="Times New Roman"/>
                <a:cs typeface="Times New Roman"/>
              </a:rPr>
              <a:t>h'lt:crdisciplina,-y</a:t>
            </a:r>
            <a:r>
              <a:rPr dirty="0" sz="900" spc="1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50">
                <a:solidFill>
                  <a:srgbClr val="707070"/>
                </a:solidFill>
                <a:latin typeface="Times New Roman"/>
                <a:cs typeface="Times New Roman"/>
              </a:rPr>
              <a:t>Co</a:t>
            </a:r>
            <a:r>
              <a:rPr dirty="0" sz="900" spc="-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07070"/>
                </a:solidFill>
                <a:latin typeface="Times New Roman"/>
                <a:cs typeface="Times New Roman"/>
              </a:rPr>
              <a:t>m</a:t>
            </a:r>
            <a:r>
              <a:rPr dirty="0" sz="900" spc="-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z="900" spc="45">
                <a:solidFill>
                  <a:srgbClr val="707070"/>
                </a:solidFill>
                <a:latin typeface="Times New Roman"/>
                <a:cs typeface="Times New Roman"/>
              </a:rPr>
              <a:t>,,</a:t>
            </a:r>
            <a:r>
              <a:rPr dirty="0" sz="900" spc="-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707070"/>
                </a:solidFill>
                <a:latin typeface="Times New Roman"/>
                <a:cs typeface="Times New Roman"/>
              </a:rPr>
              <a:t>i</a:t>
            </a:r>
            <a:r>
              <a:rPr dirty="0" sz="900" spc="-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707070"/>
                </a:solidFill>
                <a:latin typeface="Times New Roman"/>
                <a:cs typeface="Times New Roman"/>
              </a:rPr>
              <a:t>tt</a:t>
            </a:r>
            <a:r>
              <a:rPr dirty="0" sz="900" spc="-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ee</a:t>
            </a:r>
            <a:endParaRPr sz="900">
              <a:latin typeface="Times New Roman"/>
              <a:cs typeface="Times New Roman"/>
            </a:endParaRPr>
          </a:p>
          <a:p>
            <a:pPr marL="52069">
              <a:lnSpc>
                <a:spcPts val="1015"/>
              </a:lnSpc>
            </a:pPr>
            <a:r>
              <a:rPr dirty="0" sz="900" spc="30">
                <a:solidFill>
                  <a:srgbClr val="707070"/>
                </a:solidFill>
                <a:latin typeface="Times New Roman"/>
                <a:cs typeface="Times New Roman"/>
              </a:rPr>
              <a:t>£01· </a:t>
            </a:r>
            <a:r>
              <a:rPr dirty="0" sz="900" spc="165">
                <a:solidFill>
                  <a:srgbClr val="595959"/>
                </a:solidFill>
                <a:latin typeface="Times New Roman"/>
                <a:cs typeface="Times New Roman"/>
              </a:rPr>
              <a:t>d-,e</a:t>
            </a:r>
            <a:r>
              <a:rPr dirty="0" sz="800" spc="165" b="1">
                <a:solidFill>
                  <a:srgbClr val="595959"/>
                </a:solidFill>
                <a:latin typeface="Arial"/>
                <a:cs typeface="Arial"/>
              </a:rPr>
              <a:t>Ph </a:t>
            </a:r>
            <a:r>
              <a:rPr dirty="0" sz="800" spc="140" b="1">
                <a:solidFill>
                  <a:srgbClr val="383838"/>
                </a:solidFill>
                <a:latin typeface="Arial"/>
                <a:cs typeface="Arial"/>
              </a:rPr>
              <a:t>.</a:t>
            </a:r>
            <a:r>
              <a:rPr dirty="0" sz="800" spc="140" b="1">
                <a:solidFill>
                  <a:srgbClr val="707070"/>
                </a:solidFill>
                <a:latin typeface="Arial"/>
                <a:cs typeface="Arial"/>
              </a:rPr>
              <a:t>D </a:t>
            </a:r>
            <a:r>
              <a:rPr dirty="0" sz="800" spc="75" b="1">
                <a:solidFill>
                  <a:srgbClr val="707070"/>
                </a:solidFill>
                <a:latin typeface="Arial"/>
                <a:cs typeface="Arial"/>
              </a:rPr>
              <a:t>. </a:t>
            </a:r>
            <a:r>
              <a:rPr dirty="0" sz="800" spc="120" b="1">
                <a:solidFill>
                  <a:srgbClr val="707070"/>
                </a:solidFill>
                <a:latin typeface="Arial"/>
                <a:cs typeface="Arial"/>
              </a:rPr>
              <a:t>in </a:t>
            </a:r>
            <a:r>
              <a:rPr dirty="0" sz="900" spc="125">
                <a:solidFill>
                  <a:srgbClr val="595959"/>
                </a:solidFill>
                <a:latin typeface="Times New Roman"/>
                <a:cs typeface="Times New Roman"/>
              </a:rPr>
              <a:t>the  </a:t>
            </a:r>
            <a:r>
              <a:rPr dirty="0" sz="900" spc="275">
                <a:solidFill>
                  <a:srgbClr val="707070"/>
                </a:solidFill>
                <a:latin typeface="Times New Roman"/>
                <a:cs typeface="Times New Roman"/>
              </a:rPr>
              <a:t>Urban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Planning</a:t>
            </a:r>
            <a:r>
              <a:rPr dirty="0" sz="90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  <a:p>
            <a:pPr marL="62230">
              <a:lnSpc>
                <a:spcPts val="940"/>
              </a:lnSpc>
            </a:pPr>
            <a:r>
              <a:rPr dirty="0" sz="800" spc="235" b="1">
                <a:solidFill>
                  <a:srgbClr val="595959"/>
                </a:solidFill>
                <a:latin typeface="Times New Roman"/>
                <a:cs typeface="Times New Roman"/>
              </a:rPr>
              <a:t>Desjgn.</a:t>
            </a:r>
            <a:endParaRPr sz="800">
              <a:latin typeface="Times New Roman"/>
              <a:cs typeface="Times New Roman"/>
            </a:endParaRPr>
          </a:p>
          <a:p>
            <a:pPr marL="40640" marR="362585" indent="-28575">
              <a:lnSpc>
                <a:spcPts val="1000"/>
              </a:lnSpc>
              <a:spcBef>
                <a:spcPts val="535"/>
              </a:spcBef>
            </a:pPr>
            <a:r>
              <a:rPr dirty="0" sz="900" spc="160">
                <a:solidFill>
                  <a:srgbClr val="595959"/>
                </a:solidFill>
                <a:latin typeface="Times New Roman"/>
                <a:cs typeface="Times New Roman"/>
              </a:rPr>
              <a:t>Pr </a:t>
            </a:r>
            <a:r>
              <a:rPr dirty="0" sz="900" spc="190">
                <a:solidFill>
                  <a:srgbClr val="595959"/>
                </a:solidFill>
                <a:latin typeface="Times New Roman"/>
                <a:cs typeface="Times New Roman"/>
              </a:rPr>
              <a:t>esident</a:t>
            </a:r>
            <a:r>
              <a:rPr dirty="0" sz="900" spc="190">
                <a:solidFill>
                  <a:srgbClr val="828282"/>
                </a:solidFill>
                <a:latin typeface="Times New Roman"/>
                <a:cs typeface="Times New Roman"/>
              </a:rPr>
              <a:t>-e</a:t>
            </a:r>
            <a:r>
              <a:rPr dirty="0" sz="900" spc="190">
                <a:solidFill>
                  <a:srgbClr val="383838"/>
                </a:solidFill>
                <a:latin typeface="Times New Roman"/>
                <a:cs typeface="Times New Roman"/>
              </a:rPr>
              <a:t>l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ect </a:t>
            </a:r>
            <a:r>
              <a:rPr dirty="0" sz="900" spc="295">
                <a:solidFill>
                  <a:srgbClr val="595959"/>
                </a:solidFill>
                <a:latin typeface="Times New Roman"/>
                <a:cs typeface="Times New Roman"/>
              </a:rPr>
              <a:t>o£tbe</a:t>
            </a:r>
            <a:r>
              <a:rPr dirty="0" sz="900" spc="-17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595959"/>
                </a:solidFill>
                <a:latin typeface="Times New Roman"/>
                <a:cs typeface="Times New Roman"/>
              </a:rPr>
              <a:t>Western </a:t>
            </a:r>
            <a:r>
              <a:rPr dirty="0" sz="900" spc="150">
                <a:solidFill>
                  <a:srgbClr val="595959"/>
                </a:solidFill>
                <a:latin typeface="Times New Roman"/>
                <a:cs typeface="Times New Roman"/>
              </a:rPr>
              <a:t>Region.al 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Science</a:t>
            </a:r>
            <a:r>
              <a:rPr dirty="0" sz="900" spc="-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Association</a:t>
            </a:r>
            <a:r>
              <a:rPr dirty="0" sz="90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£or</a:t>
            </a:r>
            <a:r>
              <a:rPr dirty="0" sz="90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595959"/>
                </a:solidFill>
                <a:latin typeface="Times New Roman"/>
                <a:cs typeface="Times New Roman"/>
              </a:rPr>
              <a:t>199</a:t>
            </a:r>
            <a:r>
              <a:rPr dirty="0" sz="900" spc="14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595959"/>
                </a:solidFill>
                <a:latin typeface="Times New Roman"/>
                <a:cs typeface="Times New Roman"/>
              </a:rPr>
              <a:t>3</a:t>
            </a:r>
            <a:r>
              <a:rPr dirty="0" sz="900" spc="-1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38735" marR="12700" indent="9525">
              <a:lnSpc>
                <a:spcPct val="95300"/>
              </a:lnSpc>
              <a:spcBef>
                <a:spcPts val="320"/>
              </a:spcBef>
            </a:pP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Software</a:t>
            </a:r>
            <a:r>
              <a:rPr dirty="0" sz="90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828282"/>
                </a:solidFill>
                <a:latin typeface="Times New Roman"/>
                <a:cs typeface="Times New Roman"/>
              </a:rPr>
              <a:t>comp</a:t>
            </a:r>
            <a:r>
              <a:rPr dirty="0" sz="900" spc="45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828282"/>
                </a:solidFill>
                <a:latin typeface="Times New Roman"/>
                <a:cs typeface="Times New Roman"/>
              </a:rPr>
              <a:t>e</a:t>
            </a:r>
            <a:r>
              <a:rPr dirty="0" sz="900" spc="-2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828282"/>
                </a:solidFill>
                <a:latin typeface="Times New Roman"/>
                <a:cs typeface="Times New Roman"/>
              </a:rPr>
              <a:t>ti</a:t>
            </a:r>
            <a:r>
              <a:rPr dirty="0" sz="900" spc="3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595959"/>
                </a:solidFill>
                <a:latin typeface="Times New Roman"/>
                <a:cs typeface="Times New Roman"/>
              </a:rPr>
              <a:t>ti</a:t>
            </a:r>
            <a:r>
              <a:rPr dirty="0" sz="900" spc="-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dirty="0" sz="900" spc="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595959"/>
                </a:solidFill>
                <a:latin typeface="Times New Roman"/>
                <a:cs typeface="Times New Roman"/>
              </a:rPr>
              <a:t>n</a:t>
            </a:r>
            <a:r>
              <a:rPr dirty="0" sz="900" spc="6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winner,</a:t>
            </a:r>
            <a:r>
              <a:rPr dirty="0" sz="90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Association</a:t>
            </a:r>
            <a:r>
              <a:rPr dirty="0" sz="90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10" i="1">
                <a:solidFill>
                  <a:srgbClr val="707070"/>
                </a:solidFill>
                <a:latin typeface="Times New Roman"/>
                <a:cs typeface="Times New Roman"/>
              </a:rPr>
              <a:t>0£  </a:t>
            </a:r>
            <a:r>
              <a:rPr dirty="0" sz="900" spc="235">
                <a:solidFill>
                  <a:srgbClr val="707070"/>
                </a:solidFill>
                <a:latin typeface="Times New Roman"/>
                <a:cs typeface="Times New Roman"/>
              </a:rPr>
              <a:t>American Geographers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Microcomputer  </a:t>
            </a:r>
            <a:r>
              <a:rPr dirty="0" sz="900" spc="270">
                <a:solidFill>
                  <a:srgbClr val="595959"/>
                </a:solidFill>
                <a:latin typeface="Times New Roman"/>
                <a:cs typeface="Times New Roman"/>
              </a:rPr>
              <a:t>Group,</a:t>
            </a:r>
            <a:r>
              <a:rPr dirty="0" sz="9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  <a:p>
            <a:pPr marL="43180" marR="259715" indent="2540">
              <a:lnSpc>
                <a:spcPct val="93800"/>
              </a:lnSpc>
              <a:spcBef>
                <a:spcPts val="360"/>
              </a:spcBef>
            </a:pPr>
            <a:r>
              <a:rPr dirty="0" sz="900" spc="165">
                <a:solidFill>
                  <a:srgbClr val="595959"/>
                </a:solidFill>
                <a:latin typeface="Times New Roman"/>
                <a:cs typeface="Times New Roman"/>
              </a:rPr>
              <a:t>Present:cd</a:t>
            </a:r>
            <a:r>
              <a:rPr dirty="0" sz="900" spc="165">
                <a:solidFill>
                  <a:srgbClr val="828282"/>
                </a:solidFill>
                <a:latin typeface="Times New Roman"/>
                <a:cs typeface="Times New Roman"/>
              </a:rPr>
              <a:t>« </a:t>
            </a:r>
            <a:r>
              <a:rPr dirty="0" sz="900" spc="240">
                <a:solidFill>
                  <a:srgbClr val="828282"/>
                </a:solidFill>
                <a:latin typeface="Times New Roman"/>
                <a:cs typeface="Times New Roman"/>
              </a:rPr>
              <a:t>Age </a:t>
            </a:r>
            <a:r>
              <a:rPr dirty="0" sz="900" spc="145">
                <a:solidFill>
                  <a:srgbClr val="A8A8A8"/>
                </a:solidFill>
                <a:latin typeface="Times New Roman"/>
                <a:cs typeface="Times New Roman"/>
              </a:rPr>
              <a:t>-</a:t>
            </a:r>
            <a:r>
              <a:rPr dirty="0" sz="900" spc="145">
                <a:solidFill>
                  <a:srgbClr val="707070"/>
                </a:solidFill>
                <a:latin typeface="Times New Roman"/>
                <a:cs typeface="Times New Roman"/>
              </a:rPr>
              <a:t>specific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mJg•·ation </a:t>
            </a:r>
            <a:r>
              <a:rPr dirty="0" sz="900" spc="125">
                <a:solidFill>
                  <a:srgbClr val="707070"/>
                </a:solidFill>
                <a:latin typeface="Times New Roman"/>
                <a:cs typeface="Times New Roman"/>
              </a:rPr>
              <a:t>an.d  </a:t>
            </a:r>
            <a:r>
              <a:rPr dirty="0" sz="900" spc="204" b="1">
                <a:solidFill>
                  <a:srgbClr val="595959"/>
                </a:solidFill>
                <a:latin typeface="Times New Roman"/>
                <a:cs typeface="Times New Roman"/>
              </a:rPr>
              <a:t>demographic </a:t>
            </a:r>
            <a:r>
              <a:rPr dirty="0" sz="600" spc="114" b="1">
                <a:solidFill>
                  <a:srgbClr val="707070"/>
                </a:solidFill>
                <a:latin typeface="Arial"/>
                <a:cs typeface="Arial"/>
              </a:rPr>
              <a:t>Stt </a:t>
            </a:r>
            <a:r>
              <a:rPr dirty="0" sz="600" spc="15" b="1">
                <a:solidFill>
                  <a:srgbClr val="707070"/>
                </a:solidFill>
                <a:latin typeface="Arial"/>
                <a:cs typeface="Arial"/>
              </a:rPr>
              <a:t>\JCC</a:t>
            </a:r>
            <a:r>
              <a:rPr dirty="0" sz="600" spc="15" b="1">
                <a:solidFill>
                  <a:srgbClr val="CACACA"/>
                </a:solidFill>
                <a:latin typeface="Arial"/>
                <a:cs typeface="Arial"/>
              </a:rPr>
              <a:t>"</a:t>
            </a:r>
            <a:r>
              <a:rPr dirty="0" sz="600" spc="15" b="1">
                <a:solidFill>
                  <a:srgbClr val="707070"/>
                </a:solidFill>
                <a:latin typeface="Arial"/>
                <a:cs typeface="Arial"/>
              </a:rPr>
              <a:t>\..Lre </a:t>
            </a:r>
            <a:r>
              <a:rPr dirty="0" sz="600" spc="5" b="1">
                <a:solidFill>
                  <a:srgbClr val="707070"/>
                </a:solidFill>
                <a:latin typeface="Arial"/>
                <a:cs typeface="Arial"/>
              </a:rPr>
              <a:t>,, </a:t>
            </a:r>
            <a:r>
              <a:rPr dirty="0" sz="900" spc="30" b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900" spc="65" b="1">
                <a:solidFill>
                  <a:srgbClr val="707070"/>
                </a:solidFill>
                <a:latin typeface="Times New Roman"/>
                <a:cs typeface="Times New Roman"/>
              </a:rPr>
              <a:t>u.RaciaJ </a:t>
            </a:r>
            <a:r>
              <a:rPr dirty="0" sz="900" spc="75" b="1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900" spc="-204" b="1">
                <a:solidFill>
                  <a:srgbClr val="707070"/>
                </a:solidFill>
                <a:latin typeface="Times New Roman"/>
                <a:cs typeface="Times New Roman"/>
              </a:rPr>
              <a:t>nd</a:t>
            </a:r>
            <a:r>
              <a:rPr dirty="0" sz="900" spc="-204" b="1">
                <a:solidFill>
                  <a:srgbClr val="CACACA"/>
                </a:solidFill>
                <a:latin typeface="Times New Roman"/>
                <a:cs typeface="Times New Roman"/>
              </a:rPr>
              <a:t>_  </a:t>
            </a: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ethnic</a:t>
            </a:r>
            <a:r>
              <a:rPr dirty="0" sz="90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828282"/>
                </a:solidFill>
                <a:latin typeface="Times New Roman"/>
                <a:cs typeface="Times New Roman"/>
              </a:rPr>
              <a:t>cha</a:t>
            </a:r>
            <a:r>
              <a:rPr dirty="0" sz="900" spc="240">
                <a:solidFill>
                  <a:srgbClr val="595959"/>
                </a:solidFill>
                <a:latin typeface="Times New Roman"/>
                <a:cs typeface="Times New Roman"/>
              </a:rPr>
              <a:t>nge</a:t>
            </a:r>
            <a:r>
              <a:rPr dirty="0" sz="900" spc="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0">
                <a:solidFill>
                  <a:srgbClr val="828282"/>
                </a:solidFill>
                <a:latin typeface="Times New Roman"/>
                <a:cs typeface="Times New Roman"/>
              </a:rPr>
              <a:t>i,n.</a:t>
            </a:r>
            <a:r>
              <a:rPr dirty="0" sz="900" spc="-1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Seattle</a:t>
            </a:r>
            <a:r>
              <a:rPr dirty="0" sz="90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07070"/>
                </a:solidFill>
                <a:latin typeface="Times New Roman"/>
                <a:cs typeface="Times New Roman"/>
              </a:rPr>
              <a:t>Portland"</a:t>
            </a:r>
            <a:r>
              <a:rPr dirty="0" sz="90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595959"/>
                </a:solidFill>
                <a:latin typeface="Times New Roman"/>
                <a:cs typeface="Times New Roman"/>
              </a:rPr>
              <a:t>at 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Incernatioa.al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Geog,·aph.ical </a:t>
            </a:r>
            <a:r>
              <a:rPr dirty="0" sz="900" spc="235">
                <a:solidFill>
                  <a:srgbClr val="707070"/>
                </a:solidFill>
                <a:latin typeface="Times New Roman"/>
                <a:cs typeface="Times New Roman"/>
              </a:rPr>
              <a:t>Congress 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Population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Commission.</a:t>
            </a:r>
            <a:endParaRPr sz="9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dirty="0" sz="900" spc="280" b="1">
                <a:solidFill>
                  <a:srgbClr val="595959"/>
                </a:solidFill>
                <a:latin typeface="Times New Roman"/>
                <a:cs typeface="Times New Roman"/>
              </a:rPr>
              <a:t>Diane</a:t>
            </a:r>
            <a:r>
              <a:rPr dirty="0" sz="900" spc="70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60" b="1">
                <a:solidFill>
                  <a:srgbClr val="595959"/>
                </a:solidFill>
                <a:latin typeface="Times New Roman"/>
                <a:cs typeface="Times New Roman"/>
              </a:rPr>
              <a:t>Morrison</a:t>
            </a:r>
            <a:endParaRPr sz="900">
              <a:latin typeface="Times New Roman"/>
              <a:cs typeface="Times New Roman"/>
            </a:endParaRPr>
          </a:p>
          <a:p>
            <a:pPr marL="35560" marR="89535" indent="9525">
              <a:lnSpc>
                <a:spcPts val="1000"/>
              </a:lnSpc>
              <a:spcBef>
                <a:spcPts val="450"/>
              </a:spcBef>
            </a:pPr>
            <a:r>
              <a:rPr dirty="0" sz="900" spc="254">
                <a:solidFill>
                  <a:srgbClr val="595959"/>
                </a:solidFill>
                <a:latin typeface="Times New Roman"/>
                <a:cs typeface="Times New Roman"/>
              </a:rPr>
              <a:t>Program</a:t>
            </a:r>
            <a:r>
              <a:rPr dirty="0" sz="900" spc="10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Chait·</a:t>
            </a:r>
            <a:r>
              <a:rPr dirty="0" sz="900" spc="-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310">
                <a:solidFill>
                  <a:srgbClr val="595959"/>
                </a:solidFill>
                <a:latin typeface="Times New Roman"/>
                <a:cs typeface="Times New Roman"/>
              </a:rPr>
              <a:t>D</a:t>
            </a:r>
            <a:r>
              <a:rPr dirty="0" sz="900" spc="-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383838"/>
                </a:solidFill>
                <a:latin typeface="Times New Roman"/>
                <a:cs typeface="Times New Roman"/>
              </a:rPr>
              <a:t>i</a:t>
            </a:r>
            <a:r>
              <a:rPr dirty="0" sz="900" spc="125">
                <a:solidFill>
                  <a:srgbClr val="707070"/>
                </a:solidFill>
                <a:latin typeface="Times New Roman"/>
                <a:cs typeface="Times New Roman"/>
              </a:rPr>
              <a:t>visio</a:t>
            </a:r>
            <a:r>
              <a:rPr dirty="0" sz="900" spc="-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34</a:t>
            </a:r>
            <a:r>
              <a:rPr dirty="0" sz="900" spc="2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(Pop</a:t>
            </a:r>
            <a:r>
              <a:rPr dirty="0" sz="90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707070"/>
                </a:solidFill>
                <a:latin typeface="Times New Roman"/>
                <a:cs typeface="Times New Roman"/>
              </a:rPr>
              <a:t>uJa</a:t>
            </a:r>
            <a:r>
              <a:rPr dirty="0" sz="900" spc="95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95">
                <a:solidFill>
                  <a:srgbClr val="595959"/>
                </a:solidFill>
                <a:latin typeface="Times New Roman"/>
                <a:cs typeface="Times New Roman"/>
              </a:rPr>
              <a:t>tio</a:t>
            </a:r>
            <a:r>
              <a:rPr dirty="0" sz="900" spc="-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595959"/>
                </a:solidFill>
                <a:latin typeface="Times New Roman"/>
                <a:cs typeface="Times New Roman"/>
              </a:rPr>
              <a:t>n 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900" spc="3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Environment)</a:t>
            </a:r>
            <a:r>
              <a:rPr dirty="0" sz="900" spc="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of"thc</a:t>
            </a:r>
            <a:r>
              <a:rPr dirty="0" sz="90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07070"/>
                </a:solidFill>
                <a:latin typeface="Times New Roman"/>
                <a:cs typeface="Times New Roman"/>
              </a:rPr>
              <a:t>An-.crican</a:t>
            </a:r>
            <a:r>
              <a:rPr dirty="0" sz="900" spc="-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sycho</a:t>
            </a:r>
            <a:r>
              <a:rPr dirty="0" sz="900" spc="-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A8A8A8"/>
                </a:solidFill>
                <a:latin typeface="Times New Roman"/>
                <a:cs typeface="Times New Roman"/>
              </a:rPr>
              <a:t>­  </a:t>
            </a:r>
            <a:r>
              <a:rPr dirty="0" sz="900" spc="165">
                <a:solidFill>
                  <a:srgbClr val="383838"/>
                </a:solidFill>
                <a:latin typeface="Times New Roman"/>
                <a:cs typeface="Times New Roman"/>
              </a:rPr>
              <a:t>l</a:t>
            </a:r>
            <a:r>
              <a:rPr dirty="0" sz="900" spc="165">
                <a:solidFill>
                  <a:srgbClr val="707070"/>
                </a:solidFill>
                <a:latin typeface="Times New Roman"/>
                <a:cs typeface="Times New Roman"/>
              </a:rPr>
              <a:t>ogical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Association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An.oual </a:t>
            </a:r>
            <a:r>
              <a:rPr dirty="0" sz="900" spc="95">
                <a:solidFill>
                  <a:srgbClr val="707070"/>
                </a:solidFill>
                <a:latin typeface="Times New Roman"/>
                <a:cs typeface="Times New Roman"/>
              </a:rPr>
              <a:t>Co_1_,ventior,,  </a:t>
            </a:r>
            <a:r>
              <a:rPr dirty="0" sz="900" spc="290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35560" marR="5080" indent="1905">
              <a:lnSpc>
                <a:spcPct val="94300"/>
              </a:lnSpc>
              <a:spcBef>
                <a:spcPts val="330"/>
              </a:spcBef>
            </a:pPr>
            <a:r>
              <a:rPr dirty="0" sz="900" spc="100">
                <a:solidFill>
                  <a:srgbClr val="707070"/>
                </a:solidFill>
                <a:latin typeface="Times New Roman"/>
                <a:cs typeface="Times New Roman"/>
              </a:rPr>
              <a:t>Prog,_·arn</a:t>
            </a: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Co-chair</a:t>
            </a:r>
            <a:r>
              <a:rPr dirty="0" sz="90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00" spc="305">
                <a:solidFill>
                  <a:srgbClr val="707070"/>
                </a:solidFill>
                <a:latin typeface="Arial"/>
                <a:cs typeface="Arial"/>
              </a:rPr>
              <a:t>(wid,</a:t>
            </a:r>
            <a:r>
              <a:rPr dirty="0" sz="800" spc="-105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Chris</a:t>
            </a:r>
            <a:r>
              <a:rPr dirty="0" sz="90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Bachrach) £or  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tJ-,_e </a:t>
            </a:r>
            <a:r>
              <a:rPr dirty="0" sz="900" spc="260">
                <a:solidFill>
                  <a:srgbClr val="595959"/>
                </a:solidFill>
                <a:latin typeface="Times New Roman"/>
                <a:cs typeface="Times New Roman"/>
              </a:rPr>
              <a:t>upcoming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Psychosocial </a:t>
            </a:r>
            <a:r>
              <a:rPr dirty="0" sz="900" spc="160">
                <a:solidFill>
                  <a:srgbClr val="707070"/>
                </a:solidFill>
                <a:latin typeface="Times New Roman"/>
                <a:cs typeface="Times New Roman"/>
              </a:rPr>
              <a:t>Wod&lt;.Sbop </a:t>
            </a: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(held  </a:t>
            </a:r>
            <a:r>
              <a:rPr dirty="0" sz="900" spc="275">
                <a:solidFill>
                  <a:srgbClr val="595959"/>
                </a:solidFill>
                <a:latin typeface="Times New Roman"/>
                <a:cs typeface="Times New Roman"/>
              </a:rPr>
              <a:t>two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days </a:t>
            </a: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preceding </a:t>
            </a:r>
            <a:r>
              <a:rPr dirty="0" sz="900" spc="270">
                <a:solidFill>
                  <a:srgbClr val="595959"/>
                </a:solidFill>
                <a:latin typeface="Times New Roman"/>
                <a:cs typeface="Times New Roman"/>
              </a:rPr>
              <a:t>P </a:t>
            </a:r>
            <a:r>
              <a:rPr dirty="0" sz="900" spc="145">
                <a:solidFill>
                  <a:srgbClr val="595959"/>
                </a:solidFill>
                <a:latin typeface="Times New Roman"/>
                <a:cs typeface="Times New Roman"/>
              </a:rPr>
              <a:t>opu.</a:t>
            </a:r>
            <a:r>
              <a:rPr dirty="0" sz="900" spc="145">
                <a:solidFill>
                  <a:srgbClr val="383838"/>
                </a:solidFill>
                <a:latin typeface="Times New Roman"/>
                <a:cs typeface="Times New Roman"/>
              </a:rPr>
              <a:t>l</a:t>
            </a:r>
            <a:r>
              <a:rPr dirty="0" sz="900" spc="145">
                <a:solidFill>
                  <a:srgbClr val="707070"/>
                </a:solidFill>
                <a:latin typeface="Times New Roman"/>
                <a:cs typeface="Times New Roman"/>
              </a:rPr>
              <a:t>acion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Association  </a:t>
            </a:r>
            <a:r>
              <a:rPr dirty="0" sz="900" spc="160">
                <a:solidFill>
                  <a:srgbClr val="707070"/>
                </a:solidFill>
                <a:latin typeface="Times New Roman"/>
                <a:cs typeface="Times New Roman"/>
              </a:rPr>
              <a:t>ot'A,:ncrica </a:t>
            </a:r>
            <a:r>
              <a:rPr dirty="0" sz="900" spc="245">
                <a:solidFill>
                  <a:srgbClr val="595959"/>
                </a:solidFill>
                <a:latin typeface="Times New Roman"/>
                <a:cs typeface="Times New Roman"/>
              </a:rPr>
              <a:t>mec </a:t>
            </a:r>
            <a:r>
              <a:rPr dirty="0" sz="900" spc="160">
                <a:solidFill>
                  <a:srgbClr val="828282"/>
                </a:solidFill>
                <a:latin typeface="Times New Roman"/>
                <a:cs typeface="Times New Roman"/>
              </a:rPr>
              <a:t>cing</a:t>
            </a:r>
            <a:r>
              <a:rPr dirty="0" sz="900" spc="160">
                <a:solidFill>
                  <a:srgbClr val="595959"/>
                </a:solidFill>
                <a:latin typeface="Times New Roman"/>
                <a:cs typeface="Times New Roman"/>
              </a:rPr>
              <a:t>), </a:t>
            </a:r>
            <a:r>
              <a:rPr dirty="0" sz="900" spc="160">
                <a:solidFill>
                  <a:srgbClr val="707070"/>
                </a:solidFill>
                <a:latin typeface="Times New Roman"/>
                <a:cs typeface="Times New Roman"/>
              </a:rPr>
              <a:t>1992 </a:t>
            </a:r>
            <a:r>
              <a:rPr dirty="0" sz="900" spc="65">
                <a:solidFill>
                  <a:srgbClr val="A8A8A8"/>
                </a:solidFill>
                <a:latin typeface="Times New Roman"/>
                <a:cs typeface="Times New Roman"/>
              </a:rPr>
              <a:t>-</a:t>
            </a:r>
            <a:r>
              <a:rPr dirty="0" sz="900" spc="65">
                <a:solidFill>
                  <a:srgbClr val="707070"/>
                </a:solidFill>
                <a:latin typeface="Times New Roman"/>
                <a:cs typeface="Times New Roman"/>
              </a:rPr>
              <a:t>9</a:t>
            </a:r>
            <a:r>
              <a:rPr dirty="0" sz="90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45">
                <a:solidFill>
                  <a:srgbClr val="707070"/>
                </a:solidFill>
                <a:latin typeface="Times New Roman"/>
                <a:cs typeface="Times New Roman"/>
              </a:rPr>
              <a:t>3 </a:t>
            </a:r>
            <a:r>
              <a:rPr dirty="0" sz="900" spc="2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24765" marR="139700" indent="12065">
              <a:lnSpc>
                <a:spcPct val="94400"/>
              </a:lnSpc>
              <a:spcBef>
                <a:spcPts val="400"/>
              </a:spcBef>
              <a:tabLst>
                <a:tab pos="1537970" algn="l"/>
              </a:tabLst>
            </a:pPr>
            <a:r>
              <a:rPr dirty="0" sz="850" spc="210" b="1">
                <a:solidFill>
                  <a:srgbClr val="595959"/>
                </a:solidFill>
                <a:latin typeface="Times New Roman"/>
                <a:cs typeface="Times New Roman"/>
              </a:rPr>
              <a:t>Presenced </a:t>
            </a:r>
            <a:r>
              <a:rPr dirty="0" sz="850" spc="-110" b="1">
                <a:solidFill>
                  <a:srgbClr val="595959"/>
                </a:solidFill>
                <a:latin typeface="Times New Roman"/>
                <a:cs typeface="Times New Roman"/>
              </a:rPr>
              <a:t>"</a:t>
            </a:r>
            <a:r>
              <a:rPr dirty="0" sz="850" spc="-110" b="1">
                <a:solidFill>
                  <a:srgbClr val="828282"/>
                </a:solidFill>
                <a:latin typeface="Times New Roman"/>
                <a:cs typeface="Times New Roman"/>
              </a:rPr>
              <a:t>&lt;A </a:t>
            </a:r>
            <a:r>
              <a:rPr dirty="0" sz="850" spc="265" b="1">
                <a:solidFill>
                  <a:srgbClr val="595959"/>
                </a:solidFill>
                <a:latin typeface="Times New Roman"/>
                <a:cs typeface="Times New Roman"/>
              </a:rPr>
              <a:t>model </a:t>
            </a:r>
            <a:r>
              <a:rPr dirty="0" sz="850" spc="220" b="1">
                <a:solidFill>
                  <a:srgbClr val="595959"/>
                </a:solidFill>
                <a:latin typeface="Times New Roman"/>
                <a:cs typeface="Times New Roman"/>
              </a:rPr>
              <a:t>£or</a:t>
            </a:r>
            <a:r>
              <a:rPr dirty="0" sz="850" spc="220" b="1">
                <a:solidFill>
                  <a:srgbClr val="707070"/>
                </a:solidFill>
                <a:latin typeface="Times New Roman"/>
                <a:cs typeface="Times New Roman"/>
              </a:rPr>
              <a:t>studying </a:t>
            </a:r>
            <a:r>
              <a:rPr dirty="0" sz="800" spc="325" b="1">
                <a:solidFill>
                  <a:srgbClr val="707070"/>
                </a:solidFill>
                <a:latin typeface="Times New Roman"/>
                <a:cs typeface="Times New Roman"/>
              </a:rPr>
              <a:t>condom  </a:t>
            </a:r>
            <a:r>
              <a:rPr dirty="0" sz="800" spc="190" b="1">
                <a:solidFill>
                  <a:srgbClr val="707070"/>
                </a:solidFill>
                <a:latin typeface="Arial"/>
                <a:cs typeface="Arial"/>
              </a:rPr>
              <a:t>userun.ong </a:t>
            </a:r>
            <a:r>
              <a:rPr dirty="0" sz="800" spc="40" b="1">
                <a:solidFill>
                  <a:srgbClr val="595959"/>
                </a:solidFill>
                <a:latin typeface="Arial"/>
                <a:cs typeface="Arial"/>
              </a:rPr>
              <a:t>h.igh </a:t>
            </a:r>
            <a:r>
              <a:rPr dirty="0" sz="800" spc="-215" b="1">
                <a:solidFill>
                  <a:srgbClr val="595959"/>
                </a:solidFill>
                <a:latin typeface="Arial"/>
                <a:cs typeface="Arial"/>
              </a:rPr>
              <a:t>._</a:t>
            </a:r>
            <a:r>
              <a:rPr dirty="0" sz="800" spc="-215" b="1">
                <a:solidFill>
                  <a:srgbClr val="828282"/>
                </a:solidFill>
                <a:latin typeface="Arial"/>
                <a:cs typeface="Arial"/>
              </a:rPr>
              <a:t>-                       </a:t>
            </a:r>
            <a:r>
              <a:rPr dirty="0" sz="800" spc="-200" b="1">
                <a:solidFill>
                  <a:srgbClr val="595959"/>
                </a:solidFill>
                <a:latin typeface="Arial"/>
                <a:cs typeface="Arial"/>
              </a:rPr>
              <a:t>1i                        </a:t>
            </a:r>
            <a:r>
              <a:rPr dirty="0" sz="800" spc="-225" b="1">
                <a:solidFill>
                  <a:srgbClr val="595959"/>
                </a:solidFill>
                <a:latin typeface="Arial"/>
                <a:cs typeface="Arial"/>
              </a:rPr>
              <a:t>sk.	</a:t>
            </a:r>
            <a:r>
              <a:rPr dirty="0" sz="850" spc="155" b="1">
                <a:solidFill>
                  <a:srgbClr val="595959"/>
                </a:solidFill>
                <a:latin typeface="Times New Roman"/>
                <a:cs typeface="Times New Roman"/>
              </a:rPr>
              <a:t>hccc.rosexuals,, </a:t>
            </a:r>
            <a:r>
              <a:rPr dirty="0" sz="800" spc="70" b="1">
                <a:solidFill>
                  <a:srgbClr val="707070"/>
                </a:solidFill>
                <a:latin typeface="Arial"/>
                <a:cs typeface="Arial"/>
              </a:rPr>
              <a:t>at:t:h.c  </a:t>
            </a:r>
            <a:r>
              <a:rPr dirty="0" sz="900" spc="265">
                <a:solidFill>
                  <a:srgbClr val="595959"/>
                </a:solidFill>
                <a:latin typeface="Times New Roman"/>
                <a:cs typeface="Times New Roman"/>
              </a:rPr>
              <a:t>Workshop</a:t>
            </a:r>
            <a:r>
              <a:rPr dirty="0" sz="900" spc="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900" spc="2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07070"/>
                </a:solidFill>
                <a:latin typeface="Times New Roman"/>
                <a:cs typeface="Times New Roman"/>
              </a:rPr>
              <a:t>Condom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595959"/>
                </a:solidFill>
                <a:latin typeface="Times New Roman"/>
                <a:cs typeface="Times New Roman"/>
              </a:rPr>
              <a:t>Research,</a:t>
            </a:r>
            <a:r>
              <a:rPr dirty="0" sz="900" spc="15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595959"/>
                </a:solidFill>
                <a:latin typeface="Times New Roman"/>
                <a:cs typeface="Times New Roman"/>
              </a:rPr>
              <a:t>Natio</a:t>
            </a:r>
            <a:r>
              <a:rPr dirty="0" sz="900" spc="-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595959"/>
                </a:solidFill>
                <a:latin typeface="Times New Roman"/>
                <a:cs typeface="Times New Roman"/>
              </a:rPr>
              <a:t>na</a:t>
            </a:r>
            <a:r>
              <a:rPr dirty="0" sz="900" spc="185">
                <a:solidFill>
                  <a:srgbClr val="383838"/>
                </a:solidFill>
                <a:latin typeface="Times New Roman"/>
                <a:cs typeface="Times New Roman"/>
              </a:rPr>
              <a:t>l  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Xnstitut:es </a:t>
            </a:r>
            <a:r>
              <a:rPr dirty="0" sz="900" spc="155">
                <a:solidFill>
                  <a:srgbClr val="707070"/>
                </a:solidFill>
                <a:latin typeface="Times New Roman"/>
                <a:cs typeface="Times New Roman"/>
              </a:rPr>
              <a:t>of"Hcald-,, </a:t>
            </a:r>
            <a:r>
              <a:rPr dirty="0" sz="900" spc="145">
                <a:solidFill>
                  <a:srgbClr val="595959"/>
                </a:solidFill>
                <a:latin typeface="Times New Roman"/>
                <a:cs typeface="Times New Roman"/>
              </a:rPr>
              <a:t>199 </a:t>
            </a:r>
            <a:r>
              <a:rPr dirty="0" sz="900" spc="195">
                <a:solidFill>
                  <a:srgbClr val="595959"/>
                </a:solidFill>
                <a:latin typeface="Times New Roman"/>
                <a:cs typeface="Times New Roman"/>
              </a:rPr>
              <a:t>0</a:t>
            </a:r>
            <a:r>
              <a:rPr dirty="0" sz="900" spc="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8704" y="1345549"/>
            <a:ext cx="2104390" cy="290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5875" marR="5080" indent="-3810">
              <a:lnSpc>
                <a:spcPts val="1000"/>
              </a:lnSpc>
              <a:spcBef>
                <a:spcPts val="204"/>
              </a:spcBef>
            </a:pP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P </a:t>
            </a:r>
            <a:r>
              <a:rPr dirty="0" sz="900" spc="15">
                <a:solidFill>
                  <a:srgbClr val="707070"/>
                </a:solidFill>
                <a:latin typeface="Times New Roman"/>
                <a:cs typeface="Times New Roman"/>
              </a:rPr>
              <a:t>rese.n</a:t>
            </a:r>
            <a:r>
              <a:rPr dirty="0" sz="900" spc="15">
                <a:solidFill>
                  <a:srgbClr val="828282"/>
                </a:solidFill>
                <a:latin typeface="Times New Roman"/>
                <a:cs typeface="Times New Roman"/>
              </a:rPr>
              <a:t>t</a:t>
            </a:r>
            <a:r>
              <a:rPr dirty="0" sz="900" spc="15">
                <a:solidFill>
                  <a:srgbClr val="BABABA"/>
                </a:solidFill>
                <a:latin typeface="Times New Roman"/>
                <a:cs typeface="Times New Roman"/>
              </a:rPr>
              <a:t>. </a:t>
            </a:r>
            <a:r>
              <a:rPr dirty="0" sz="900">
                <a:solidFill>
                  <a:srgbClr val="828282"/>
                </a:solidFill>
                <a:latin typeface="Times New Roman"/>
                <a:cs typeface="Times New Roman"/>
              </a:rPr>
              <a:t>ed </a:t>
            </a:r>
            <a:r>
              <a:rPr dirty="0" sz="900" spc="185">
                <a:solidFill>
                  <a:srgbClr val="828282"/>
                </a:solidFill>
                <a:latin typeface="Times New Roman"/>
                <a:cs typeface="Times New Roman"/>
              </a:rPr>
              <a:t>"Preliniioary </a:t>
            </a:r>
            <a:r>
              <a:rPr dirty="0" sz="900" spc="155">
                <a:solidFill>
                  <a:srgbClr val="828282"/>
                </a:solidFill>
                <a:latin typeface="Times New Roman"/>
                <a:cs typeface="Times New Roman"/>
              </a:rPr>
              <a:t>6.ndi  </a:t>
            </a:r>
            <a:r>
              <a:rPr dirty="0" sz="900" spc="245">
                <a:solidFill>
                  <a:srgbClr val="707070"/>
                </a:solidFill>
                <a:latin typeface="Times New Roman"/>
                <a:cs typeface="Times New Roman"/>
              </a:rPr>
              <a:t>d</a:t>
            </a:r>
            <a:r>
              <a:rPr dirty="0" sz="90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ecision</a:t>
            </a:r>
            <a:r>
              <a:rPr dirty="0" sz="900" spc="204">
                <a:solidFill>
                  <a:srgbClr val="A8A8A8"/>
                </a:solidFill>
                <a:latin typeface="Times New Roman"/>
                <a:cs typeface="Times New Roman"/>
              </a:rPr>
              <a:t>-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model</a:t>
            </a:r>
            <a:r>
              <a:rPr dirty="0" sz="90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828282"/>
                </a:solidFill>
                <a:latin typeface="Times New Roman"/>
                <a:cs typeface="Times New Roman"/>
              </a:rPr>
              <a:t>study</a:t>
            </a:r>
            <a:r>
              <a:rPr dirty="0" sz="900" spc="-2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260" i="1">
                <a:solidFill>
                  <a:srgbClr val="707070"/>
                </a:solidFill>
                <a:latin typeface="Times New Roman"/>
                <a:cs typeface="Times New Roman"/>
              </a:rPr>
              <a:t>0£</a:t>
            </a:r>
            <a:r>
              <a:rPr dirty="0" sz="850" spc="-1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60">
                <a:solidFill>
                  <a:srgbClr val="707070"/>
                </a:solidFill>
                <a:latin typeface="Times New Roman"/>
                <a:cs typeface="Times New Roman"/>
              </a:rPr>
              <a:t>attit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7869" y="1613283"/>
            <a:ext cx="21024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90" b="1">
                <a:solidFill>
                  <a:srgbClr val="828282"/>
                </a:solidFill>
                <a:latin typeface="Times New Roman"/>
                <a:cs typeface="Times New Roman"/>
              </a:rPr>
              <a:t>condo</a:t>
            </a:r>
            <a:r>
              <a:rPr dirty="0" sz="850" spc="290" b="1">
                <a:solidFill>
                  <a:srgbClr val="595959"/>
                </a:solidFill>
                <a:latin typeface="Times New Roman"/>
                <a:cs typeface="Times New Roman"/>
              </a:rPr>
              <a:t>m</a:t>
            </a:r>
            <a:r>
              <a:rPr dirty="0" sz="850" spc="160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20" b="1">
                <a:solidFill>
                  <a:srgbClr val="595959"/>
                </a:solidFill>
                <a:latin typeface="Times New Roman"/>
                <a:cs typeface="Times New Roman"/>
              </a:rPr>
              <a:t>use</a:t>
            </a:r>
            <a:r>
              <a:rPr dirty="0" sz="850" spc="2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310" b="1">
                <a:solidFill>
                  <a:srgbClr val="707070"/>
                </a:solidFill>
                <a:latin typeface="Times New Roman"/>
                <a:cs typeface="Times New Roman"/>
              </a:rPr>
              <a:t>among</a:t>
            </a:r>
            <a:r>
              <a:rPr dirty="0" sz="850" spc="8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80" b="1">
                <a:solidFill>
                  <a:srgbClr val="707070"/>
                </a:solidFill>
                <a:latin typeface="Times New Roman"/>
                <a:cs typeface="Times New Roman"/>
              </a:rPr>
              <a:t>teens,p</a:t>
            </a:r>
            <a:r>
              <a:rPr dirty="0" sz="850" spc="24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20" b="1">
                <a:solidFill>
                  <a:srgbClr val="707070"/>
                </a:solidFill>
                <a:latin typeface="Times New Roman"/>
                <a:cs typeface="Times New Roman"/>
              </a:rPr>
              <a:t>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0669" y="1733621"/>
            <a:ext cx="2093595" cy="417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 indent="20320">
              <a:lnSpc>
                <a:spcPts val="1000"/>
              </a:lnSpc>
              <a:spcBef>
                <a:spcPts val="204"/>
              </a:spcBef>
            </a:pP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hecerosexual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adults 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risk</a:t>
            </a:r>
            <a:r>
              <a:rPr dirty="0" sz="900" spc="-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07070"/>
                </a:solidFill>
                <a:latin typeface="Times New Roman"/>
                <a:cs typeface="Times New Roman"/>
              </a:rPr>
              <a:t>fo,  </a:t>
            </a:r>
            <a:r>
              <a:rPr dirty="0" sz="850" spc="185" b="1">
                <a:solidFill>
                  <a:srgbClr val="707070"/>
                </a:solidFill>
                <a:latin typeface="Times New Roman"/>
                <a:cs typeface="Times New Roman"/>
              </a:rPr>
              <a:t>at:the </a:t>
            </a:r>
            <a:r>
              <a:rPr dirty="0" sz="850" spc="215" b="1">
                <a:solidFill>
                  <a:srgbClr val="707070"/>
                </a:solidFill>
                <a:latin typeface="Times New Roman"/>
                <a:cs typeface="Times New Roman"/>
              </a:rPr>
              <a:t>Population </a:t>
            </a:r>
            <a:r>
              <a:rPr dirty="0" sz="850" spc="70" b="1">
                <a:solidFill>
                  <a:srgbClr val="707070"/>
                </a:solidFill>
                <a:latin typeface="Times New Roman"/>
                <a:cs typeface="Times New Roman"/>
              </a:rPr>
              <a:t>A.ssoci.ati </a:t>
            </a:r>
            <a:r>
              <a:rPr dirty="0" sz="850" spc="-60" b="1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850" spc="-60" b="1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850" spc="-40" b="1">
                <a:solidFill>
                  <a:srgbClr val="707070"/>
                </a:solidFill>
                <a:latin typeface="Times New Roman"/>
                <a:cs typeface="Times New Roman"/>
              </a:rPr>
              <a:t>n  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1&gt;sychosoc.ial </a:t>
            </a:r>
            <a:r>
              <a:rPr dirty="0" sz="900" spc="245">
                <a:solidFill>
                  <a:srgbClr val="707070"/>
                </a:solidFill>
                <a:latin typeface="Times New Roman"/>
                <a:cs typeface="Times New Roman"/>
              </a:rPr>
              <a:t>Workshop,</a:t>
            </a:r>
            <a:r>
              <a:rPr dirty="0" sz="90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707070"/>
                </a:solidFill>
                <a:latin typeface="Times New Roman"/>
                <a:cs typeface="Times New Roman"/>
              </a:rPr>
              <a:t>199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0040" y="2161291"/>
            <a:ext cx="20993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60">
                <a:solidFill>
                  <a:srgbClr val="707070"/>
                </a:solidFill>
                <a:latin typeface="Times New Roman"/>
                <a:cs typeface="Times New Roman"/>
              </a:rPr>
              <a:t>Present:ed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"Kno</a:t>
            </a:r>
            <a:r>
              <a:rPr dirty="0" sz="900" spc="170">
                <a:solidFill>
                  <a:srgbClr val="595959"/>
                </a:solidFill>
                <a:latin typeface="Times New Roman"/>
                <a:cs typeface="Times New Roman"/>
              </a:rPr>
              <a:t>..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vledge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or</a:t>
            </a:r>
            <a:r>
              <a:rPr dirty="0" sz="90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305">
                <a:solidFill>
                  <a:srgbClr val="828282"/>
                </a:solidFill>
                <a:latin typeface="Times New Roman"/>
                <a:cs typeface="Times New Roman"/>
              </a:rPr>
              <a:t>ST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2218" y="2288008"/>
            <a:ext cx="21050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00">
                <a:solidFill>
                  <a:srgbClr val="707070"/>
                </a:solidFill>
                <a:latin typeface="Times New Roman"/>
                <a:cs typeface="Times New Roman"/>
              </a:rPr>
              <a:t>behavior </a:t>
            </a:r>
            <a:r>
              <a:rPr dirty="0" sz="900" spc="295">
                <a:solidFill>
                  <a:srgbClr val="707070"/>
                </a:solidFill>
                <a:latin typeface="Times New Roman"/>
                <a:cs typeface="Times New Roman"/>
              </a:rPr>
              <a:t>among</a:t>
            </a:r>
            <a:r>
              <a:rPr dirty="0" sz="900" spc="-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07070"/>
                </a:solidFill>
                <a:latin typeface="Times New Roman"/>
                <a:cs typeface="Times New Roman"/>
              </a:rPr>
              <a:t>adolescents"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9095" y="2429026"/>
            <a:ext cx="211645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85" b="1">
                <a:solidFill>
                  <a:srgbClr val="707070"/>
                </a:solidFill>
                <a:latin typeface="Times New Roman"/>
                <a:cs typeface="Times New Roman"/>
              </a:rPr>
              <a:t>about.</a:t>
            </a:r>
            <a:r>
              <a:rPr dirty="0" sz="850" spc="-3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00" b="1">
                <a:solidFill>
                  <a:srgbClr val="707070"/>
                </a:solidFill>
                <a:latin typeface="Times New Roman"/>
                <a:cs typeface="Times New Roman"/>
              </a:rPr>
              <a:t>condom</a:t>
            </a:r>
            <a:r>
              <a:rPr dirty="0" sz="850" spc="114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5" b="1">
                <a:solidFill>
                  <a:srgbClr val="595959"/>
                </a:solidFill>
                <a:latin typeface="Times New Roman"/>
                <a:cs typeface="Times New Roman"/>
              </a:rPr>
              <a:t>use</a:t>
            </a:r>
            <a:r>
              <a:rPr dirty="0" sz="850" spc="10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50" b="1">
                <a:solidFill>
                  <a:srgbClr val="707070"/>
                </a:solidFill>
                <a:latin typeface="Times New Roman"/>
                <a:cs typeface="Times New Roman"/>
              </a:rPr>
              <a:t>an"long</a:t>
            </a:r>
            <a:r>
              <a:rPr dirty="0" sz="850" spc="1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45" b="1">
                <a:solidFill>
                  <a:srgbClr val="707070"/>
                </a:solidFill>
                <a:latin typeface="Times New Roman"/>
                <a:cs typeface="Times New Roman"/>
              </a:rPr>
              <a:t>ad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9790" y="2555743"/>
            <a:ext cx="20720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7980" algn="l"/>
                <a:tab pos="1840864" algn="l"/>
              </a:tabLst>
            </a:pPr>
            <a:r>
              <a:rPr dirty="0" sz="800" spc="204" b="1">
                <a:solidFill>
                  <a:srgbClr val="707070"/>
                </a:solidFill>
                <a:latin typeface="Arial"/>
                <a:cs typeface="Arial"/>
              </a:rPr>
              <a:t>detention:d</a:t>
            </a:r>
            <a:r>
              <a:rPr dirty="0" sz="800" spc="30" b="1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800" spc="-30" b="1">
                <a:solidFill>
                  <a:srgbClr val="707070"/>
                </a:solidFill>
                <a:latin typeface="Arial"/>
                <a:cs typeface="Arial"/>
              </a:rPr>
              <a:t>evclopi.1:g1</a:t>
            </a:r>
            <a:r>
              <a:rPr dirty="0" sz="800" spc="-30" b="1">
                <a:solidFill>
                  <a:srgbClr val="999999"/>
                </a:solidFill>
                <a:latin typeface="Arial"/>
                <a:cs typeface="Arial"/>
              </a:rPr>
              <a:t>.	</a:t>
            </a:r>
            <a:r>
              <a:rPr dirty="0" sz="800" spc="-180" b="1">
                <a:solidFill>
                  <a:srgbClr val="707070"/>
                </a:solidFill>
                <a:latin typeface="Arial"/>
                <a:cs typeface="Arial"/>
              </a:rPr>
              <a:t>an	</a:t>
            </a:r>
            <a:r>
              <a:rPr dirty="0" sz="850" spc="-140" b="1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850" spc="-110" b="1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r>
              <a:rPr dirty="0" sz="850" spc="-4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-145" b="1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3276" y="2676080"/>
            <a:ext cx="20866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9875" algn="l"/>
              </a:tabLst>
            </a:pPr>
            <a:r>
              <a:rPr dirty="0" sz="900" spc="-190">
                <a:solidFill>
                  <a:srgbClr val="707070"/>
                </a:solidFill>
                <a:latin typeface="Arial"/>
                <a:cs typeface="Arial"/>
              </a:rPr>
              <a:t>M.	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Gillmore</a:t>
            </a:r>
            <a:r>
              <a:rPr dirty="0" sz="900" spc="-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900" spc="-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90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25">
                <a:solidFill>
                  <a:srgbClr val="383838"/>
                </a:solidFill>
                <a:latin typeface="Times New Roman"/>
                <a:cs typeface="Times New Roman"/>
              </a:rPr>
              <a:t>.</a:t>
            </a:r>
            <a:r>
              <a:rPr dirty="0" sz="900" spc="75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Baker)</a:t>
            </a:r>
            <a:r>
              <a:rPr dirty="0" sz="90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at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03056" y="2802798"/>
            <a:ext cx="21005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Association </a:t>
            </a:r>
            <a:r>
              <a:rPr dirty="0" sz="900" spc="145">
                <a:solidFill>
                  <a:srgbClr val="707070"/>
                </a:solidFill>
                <a:latin typeface="Times New Roman"/>
                <a:cs typeface="Times New Roman"/>
              </a:rPr>
              <a:t>of'</a:t>
            </a:r>
            <a:r>
              <a:rPr dirty="0" sz="900" spc="-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Ame.,;ica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Psych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1259" y="2875800"/>
            <a:ext cx="2082164" cy="39814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525"/>
              </a:spcBef>
            </a:pPr>
            <a:r>
              <a:rPr dirty="0" sz="900" spc="260">
                <a:solidFill>
                  <a:srgbClr val="595959"/>
                </a:solidFill>
                <a:latin typeface="Times New Roman"/>
                <a:cs typeface="Times New Roman"/>
              </a:rPr>
              <a:t>Wod</a:t>
            </a:r>
            <a:r>
              <a:rPr dirty="0" sz="900" spc="-12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75">
                <a:solidFill>
                  <a:srgbClr val="828282"/>
                </a:solidFill>
                <a:latin typeface="Times New Roman"/>
                <a:cs typeface="Times New Roman"/>
              </a:rPr>
              <a:t>cshop</a:t>
            </a:r>
            <a:r>
              <a:rPr dirty="0" sz="900" spc="-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828282"/>
                </a:solidFill>
                <a:latin typeface="Times New Roman"/>
                <a:cs typeface="Times New Roman"/>
              </a:rPr>
              <a:t>,</a:t>
            </a:r>
            <a:r>
              <a:rPr dirty="0" sz="900" spc="7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595959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850" spc="200" b="1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185" b="1">
                <a:solidFill>
                  <a:srgbClr val="707070"/>
                </a:solidFill>
                <a:latin typeface="Times New Roman"/>
                <a:cs typeface="Times New Roman"/>
              </a:rPr>
              <a:t>"Prcdiccing</a:t>
            </a:r>
            <a:r>
              <a:rPr dirty="0" sz="850" spc="13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260" b="1">
                <a:solidFill>
                  <a:srgbClr val="707070"/>
                </a:solidFill>
                <a:latin typeface="Times New Roman"/>
                <a:cs typeface="Times New Roman"/>
              </a:rPr>
              <a:t>condo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8953" y="3238388"/>
            <a:ext cx="21266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45">
                <a:solidFill>
                  <a:srgbClr val="707070"/>
                </a:solidFill>
                <a:latin typeface="Times New Roman"/>
                <a:cs typeface="Times New Roman"/>
              </a:rPr>
              <a:t>STD </a:t>
            </a:r>
            <a:r>
              <a:rPr dirty="0" sz="900" spc="100">
                <a:solidFill>
                  <a:srgbClr val="707070"/>
                </a:solidFill>
                <a:latin typeface="Times New Roman"/>
                <a:cs typeface="Times New Roman"/>
              </a:rPr>
              <a:t>clin.ic </a:t>
            </a: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population''</a:t>
            </a:r>
            <a:r>
              <a:rPr dirty="0" sz="90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(with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8953" y="3365105"/>
            <a:ext cx="2095500" cy="290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0795">
              <a:lnSpc>
                <a:spcPts val="1000"/>
              </a:lnSpc>
              <a:spcBef>
                <a:spcPts val="204"/>
              </a:spcBef>
            </a:pP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Gillmore</a:t>
            </a:r>
            <a:r>
              <a:rPr dirty="0" sz="90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595959"/>
                </a:solidFill>
                <a:latin typeface="Arial"/>
                <a:cs typeface="Arial"/>
              </a:rPr>
              <a:t>M.</a:t>
            </a:r>
            <a:r>
              <a:rPr dirty="0" sz="900" spc="17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Schock)</a:t>
            </a:r>
            <a:r>
              <a:rPr dirty="0" sz="90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828282"/>
                </a:solidFill>
                <a:latin typeface="Times New Roman"/>
                <a:cs typeface="Times New Roman"/>
              </a:rPr>
              <a:t>an  </a:t>
            </a:r>
            <a:r>
              <a:rPr dirty="0" sz="900" spc="245">
                <a:solidFill>
                  <a:srgbClr val="707070"/>
                </a:solidFill>
                <a:latin typeface="Times New Roman"/>
                <a:cs typeface="Times New Roman"/>
              </a:rPr>
              <a:t>STD</a:t>
            </a:r>
            <a:r>
              <a:rPr dirty="0" sz="900" spc="4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risk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behavio,·</a:t>
            </a:r>
            <a:r>
              <a:rPr dirty="0" sz="900" spc="-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900" spc="135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90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900" spc="-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ng</a:t>
            </a: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707070"/>
                </a:solidFill>
                <a:latin typeface="Times New Roman"/>
                <a:cs typeface="Times New Roman"/>
              </a:rPr>
              <a:t>juv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9955" y="3618539"/>
            <a:ext cx="21164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clients" </a:t>
            </a:r>
            <a:r>
              <a:rPr dirty="0" sz="900" spc="145">
                <a:solidFill>
                  <a:srgbClr val="707070"/>
                </a:solidFill>
                <a:latin typeface="Times New Roman"/>
                <a:cs typeface="Times New Roman"/>
              </a:rPr>
              <a:t>(wid'l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M. </a:t>
            </a:r>
            <a:r>
              <a:rPr dirty="0" sz="900" spc="130">
                <a:solidFill>
                  <a:srgbClr val="707070"/>
                </a:solidFill>
                <a:latin typeface="Times New Roman"/>
                <a:cs typeface="Times New Roman"/>
              </a:rPr>
              <a:t>Gil!J:norc,</a:t>
            </a:r>
            <a:r>
              <a:rPr dirty="0" sz="900" spc="-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828282"/>
                </a:solidFill>
                <a:latin typeface="Times New Roman"/>
                <a:cs typeface="Times New Roman"/>
              </a:rPr>
              <a:t>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88953" y="3745256"/>
            <a:ext cx="20897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7010" algn="l"/>
              </a:tabLst>
            </a:pPr>
            <a:r>
              <a:rPr dirty="0" sz="900" spc="-145">
                <a:solidFill>
                  <a:srgbClr val="707070"/>
                </a:solidFill>
                <a:latin typeface="Times New Roman"/>
                <a:cs typeface="Times New Roman"/>
              </a:rPr>
              <a:t>S.	</a:t>
            </a:r>
            <a:r>
              <a:rPr dirty="0" sz="900" spc="130">
                <a:solidFill>
                  <a:srgbClr val="707070"/>
                </a:solidFill>
                <a:latin typeface="Times New Roman"/>
                <a:cs typeface="Times New Roman"/>
              </a:rPr>
              <a:t>Bal&lt;er) </a:t>
            </a:r>
            <a:r>
              <a:rPr dirty="0" sz="900" spc="10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900" spc="114">
                <a:solidFill>
                  <a:srgbClr val="707070"/>
                </a:solidFill>
                <a:latin typeface="Times New Roman"/>
                <a:cs typeface="Times New Roman"/>
              </a:rPr>
              <a:t>t:he </a:t>
            </a:r>
            <a:r>
              <a:rPr dirty="0" sz="800" spc="114">
                <a:solidFill>
                  <a:srgbClr val="707070"/>
                </a:solidFill>
                <a:latin typeface="Times New Roman"/>
                <a:cs typeface="Times New Roman"/>
              </a:rPr>
              <a:t>a.i-inual</a:t>
            </a:r>
            <a:r>
              <a:rPr dirty="0" sz="80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707070"/>
                </a:solidFill>
                <a:latin typeface="Times New Roman"/>
                <a:cs typeface="Times New Roman"/>
              </a:rPr>
              <a:t>n-.eeti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7242" y="3879894"/>
            <a:ext cx="210820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American </a:t>
            </a: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Psychological</a:t>
            </a:r>
            <a:r>
              <a:rPr dirty="0" sz="90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35">
                <a:solidFill>
                  <a:srgbClr val="707070"/>
                </a:solidFill>
                <a:latin typeface="Times New Roman"/>
                <a:cs typeface="Times New Roman"/>
              </a:rPr>
              <a:t>Asso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1099" y="4047750"/>
            <a:ext cx="2075814" cy="2978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070"/>
              </a:lnSpc>
              <a:spcBef>
                <a:spcPts val="105"/>
              </a:spcBef>
            </a:pPr>
            <a:r>
              <a:rPr dirty="0" sz="900" spc="180" b="1">
                <a:solidFill>
                  <a:srgbClr val="595959"/>
                </a:solidFill>
                <a:latin typeface="Times New Roman"/>
                <a:cs typeface="Times New Roman"/>
              </a:rPr>
              <a:t>Presented </a:t>
            </a:r>
            <a:r>
              <a:rPr dirty="0" sz="900" spc="50" b="1">
                <a:solidFill>
                  <a:srgbClr val="828282"/>
                </a:solidFill>
                <a:latin typeface="Times New Roman"/>
                <a:cs typeface="Times New Roman"/>
              </a:rPr>
              <a:t>''-Paceer:ns </a:t>
            </a:r>
            <a:r>
              <a:rPr dirty="0" sz="950" spc="65" b="1">
                <a:solidFill>
                  <a:srgbClr val="707070"/>
                </a:solidFill>
                <a:latin typeface="Times New Roman"/>
                <a:cs typeface="Times New Roman"/>
              </a:rPr>
              <a:t>or</a:t>
            </a:r>
            <a:r>
              <a:rPr dirty="0" sz="950" spc="26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 b="1">
                <a:solidFill>
                  <a:srgbClr val="707070"/>
                </a:solidFill>
                <a:latin typeface="Times New Roman"/>
                <a:cs typeface="Times New Roman"/>
              </a:rPr>
              <a:t>drug</a:t>
            </a:r>
            <a:endParaRPr sz="900">
              <a:latin typeface="Times New Roman"/>
              <a:cs typeface="Times New Roman"/>
            </a:endParaRPr>
          </a:p>
          <a:p>
            <a:pPr marL="15240">
              <a:lnSpc>
                <a:spcPts val="1070"/>
              </a:lnSpc>
            </a:pPr>
            <a:r>
              <a:rPr dirty="0" sz="850" spc="150">
                <a:solidFill>
                  <a:srgbClr val="707070"/>
                </a:solidFill>
                <a:latin typeface="Arial"/>
                <a:cs typeface="Arial"/>
              </a:rPr>
              <a:t>w.ith </a:t>
            </a:r>
            <a:r>
              <a:rPr dirty="0" sz="950" spc="155">
                <a:solidFill>
                  <a:srgbClr val="707070"/>
                </a:solidFill>
                <a:latin typeface="Times New Roman"/>
                <a:cs typeface="Times New Roman"/>
              </a:rPr>
              <a:t>sexual </a:t>
            </a:r>
            <a:r>
              <a:rPr dirty="0" sz="900" spc="114">
                <a:solidFill>
                  <a:srgbClr val="707070"/>
                </a:solidFill>
                <a:latin typeface="Times New Roman"/>
                <a:cs typeface="Times New Roman"/>
              </a:rPr>
              <a:t>activit:y </a:t>
            </a:r>
            <a:r>
              <a:rPr dirty="0" sz="900" spc="15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900" spc="215">
                <a:solidFill>
                  <a:srgbClr val="828282"/>
                </a:solidFill>
                <a:latin typeface="Times New Roman"/>
                <a:cs typeface="Times New Roman"/>
              </a:rPr>
              <a:t>con</a:t>
            </a:r>
            <a:r>
              <a:rPr dirty="0" sz="900" spc="-100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828282"/>
                </a:solidFill>
                <a:latin typeface="Times New Roman"/>
                <a:cs typeface="Times New Roman"/>
              </a:rPr>
              <a:t>tr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91826" y="4301184"/>
            <a:ext cx="2075814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1665" algn="l"/>
              </a:tabLst>
            </a:pPr>
            <a:r>
              <a:rPr dirty="0" sz="950" spc="40">
                <a:solidFill>
                  <a:srgbClr val="707070"/>
                </a:solidFill>
                <a:latin typeface="Times New Roman"/>
                <a:cs typeface="Times New Roman"/>
              </a:rPr>
              <a:t>an </a:t>
            </a:r>
            <a:r>
              <a:rPr dirty="0" sz="9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707070"/>
                </a:solidFill>
                <a:latin typeface="Times New Roman"/>
                <a:cs typeface="Times New Roman"/>
              </a:rPr>
              <a:t>STD	</a:t>
            </a:r>
            <a:r>
              <a:rPr dirty="0" sz="900" spc="135">
                <a:solidFill>
                  <a:srgbClr val="828282"/>
                </a:solidFill>
                <a:latin typeface="Times New Roman"/>
                <a:cs typeface="Times New Roman"/>
              </a:rPr>
              <a:t>clinic</a:t>
            </a:r>
            <a:r>
              <a:rPr dirty="0" sz="900" spc="135">
                <a:solidFill>
                  <a:srgbClr val="595959"/>
                </a:solidFill>
                <a:latin typeface="Times New Roman"/>
                <a:cs typeface="Times New Roman"/>
              </a:rPr>
              <a:t>p </a:t>
            </a:r>
            <a:r>
              <a:rPr dirty="0" sz="900" spc="140">
                <a:solidFill>
                  <a:srgbClr val="595959"/>
                </a:solidFill>
                <a:latin typeface="Times New Roman"/>
                <a:cs typeface="Times New Roman"/>
              </a:rPr>
              <a:t>opula</a:t>
            </a:r>
            <a:r>
              <a:rPr dirty="0" sz="900" spc="140">
                <a:solidFill>
                  <a:srgbClr val="BABABA"/>
                </a:solidFill>
                <a:latin typeface="Times New Roman"/>
                <a:cs typeface="Times New Roman"/>
              </a:rPr>
              <a:t>·</a:t>
            </a:r>
            <a:r>
              <a:rPr dirty="0" sz="900" spc="140">
                <a:solidFill>
                  <a:srgbClr val="595959"/>
                </a:solidFill>
                <a:latin typeface="Times New Roman"/>
                <a:cs typeface="Times New Roman"/>
              </a:rPr>
              <a:t>tio </a:t>
            </a:r>
            <a:r>
              <a:rPr dirty="0" sz="900" spc="240">
                <a:solidFill>
                  <a:srgbClr val="595959"/>
                </a:solidFill>
                <a:latin typeface="Times New Roman"/>
                <a:cs typeface="Times New Roman"/>
              </a:rPr>
              <a:t>n</a:t>
            </a:r>
            <a:r>
              <a:rPr dirty="0" sz="900" spc="240">
                <a:solidFill>
                  <a:srgbClr val="828282"/>
                </a:solidFill>
                <a:latin typeface="Times New Roman"/>
                <a:cs typeface="Times New Roman"/>
              </a:rPr>
              <a:t>"</a:t>
            </a:r>
            <a:r>
              <a:rPr dirty="0" sz="900" spc="10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100">
                <a:solidFill>
                  <a:srgbClr val="828282"/>
                </a:solidFill>
                <a:latin typeface="Times New Roman"/>
                <a:cs typeface="Times New Roman"/>
              </a:rPr>
              <a:t>(v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92048" y="4427902"/>
            <a:ext cx="2131695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950" spc="190">
                <a:solidFill>
                  <a:srgbClr val="707070"/>
                </a:solidFill>
                <a:latin typeface="Times New Roman"/>
                <a:cs typeface="Times New Roman"/>
              </a:rPr>
              <a:t>M. </a:t>
            </a: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Gillmore) </a:t>
            </a: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d1e</a:t>
            </a:r>
            <a:r>
              <a:rPr dirty="0" sz="900" spc="-1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07070"/>
                </a:solidFill>
                <a:latin typeface="Times New Roman"/>
                <a:cs typeface="Times New Roman"/>
              </a:rPr>
              <a:t>annu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90669" y="4568918"/>
            <a:ext cx="2019300" cy="290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 indent="12065">
              <a:lnSpc>
                <a:spcPts val="1000"/>
              </a:lnSpc>
              <a:spcBef>
                <a:spcPts val="204"/>
              </a:spcBef>
            </a:pPr>
            <a:r>
              <a:rPr dirty="0" sz="900" spc="114">
                <a:solidFill>
                  <a:srgbClr val="707070"/>
                </a:solidFill>
                <a:latin typeface="Times New Roman"/>
                <a:cs typeface="Times New Roman"/>
              </a:rPr>
              <a:t>t:he 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A.cnerican </a:t>
            </a:r>
            <a:r>
              <a:rPr dirty="0" sz="900" spc="220">
                <a:solidFill>
                  <a:srgbClr val="595959"/>
                </a:solidFill>
                <a:latin typeface="Times New Roman"/>
                <a:cs typeface="Times New Roman"/>
              </a:rPr>
              <a:t>Public</a:t>
            </a:r>
            <a:r>
              <a:rPr dirty="0" sz="900" spc="-8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Hcalt:h  </a:t>
            </a:r>
            <a:r>
              <a:rPr dirty="0" sz="900" spc="290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02133" y="4869871"/>
            <a:ext cx="208153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95">
                <a:solidFill>
                  <a:srgbClr val="707070"/>
                </a:solidFill>
                <a:latin typeface="Times New Roman"/>
                <a:cs typeface="Times New Roman"/>
              </a:rPr>
              <a:t>Presei.-.ced </a:t>
            </a: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"Predicting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07070"/>
                </a:solidFill>
                <a:latin typeface="Times New Roman"/>
                <a:cs typeface="Times New Roman"/>
              </a:rPr>
              <a:t>condo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92048" y="4996588"/>
            <a:ext cx="21050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45">
                <a:solidFill>
                  <a:srgbClr val="707070"/>
                </a:solidFill>
                <a:latin typeface="Times New Roman"/>
                <a:cs typeface="Times New Roman"/>
              </a:rPr>
              <a:t>a.dolt </a:t>
            </a:r>
            <a:r>
              <a:rPr dirty="0" sz="900" spc="245">
                <a:solidFill>
                  <a:srgbClr val="707070"/>
                </a:solidFill>
                <a:latin typeface="Times New Roman"/>
                <a:cs typeface="Times New Roman"/>
              </a:rPr>
              <a:t>STD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population"</a:t>
            </a:r>
            <a:r>
              <a:rPr dirty="0" sz="900" spc="2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0">
                <a:solidFill>
                  <a:srgbClr val="707070"/>
                </a:solidFill>
                <a:latin typeface="Times New Roman"/>
                <a:cs typeface="Times New Roman"/>
              </a:rPr>
              <a:t>(•wi.t:.h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6339" y="5131226"/>
            <a:ext cx="2081530" cy="1638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50" spc="265">
                <a:solidFill>
                  <a:srgbClr val="707070"/>
                </a:solidFill>
                <a:latin typeface="Times New Roman"/>
                <a:cs typeface="Times New Roman"/>
              </a:rPr>
              <a:t>M.</a:t>
            </a:r>
            <a:r>
              <a:rPr dirty="0" sz="950" spc="2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Gilln'lore)</a:t>
            </a:r>
            <a:r>
              <a:rPr dirty="0" sz="90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at:</a:t>
            </a:r>
            <a:r>
              <a:rPr dirty="0" sz="90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14">
                <a:solidFill>
                  <a:srgbClr val="707070"/>
                </a:solidFill>
                <a:latin typeface="Times New Roman"/>
                <a:cs typeface="Times New Roman"/>
              </a:rPr>
              <a:t>t:he</a:t>
            </a:r>
            <a:r>
              <a:rPr dirty="0" sz="90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Beh</a:t>
            </a:r>
            <a:r>
              <a:rPr dirty="0" sz="90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07070"/>
                </a:solidFill>
                <a:latin typeface="Times New Roman"/>
                <a:cs typeface="Times New Roman"/>
              </a:rPr>
              <a:t>avior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93195" y="5257943"/>
            <a:ext cx="20929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I-3:IV</a:t>
            </a:r>
            <a:r>
              <a:rPr dirty="0" sz="900" spc="175" i="1">
                <a:solidFill>
                  <a:srgbClr val="707070"/>
                </a:solidFill>
                <a:latin typeface="Arial"/>
                <a:cs typeface="Arial"/>
              </a:rPr>
              <a:t>/STD </a:t>
            </a:r>
            <a:r>
              <a:rPr dirty="0" sz="900" spc="165">
                <a:solidFill>
                  <a:srgbClr val="707070"/>
                </a:solidFill>
                <a:latin typeface="Times New Roman"/>
                <a:cs typeface="Times New Roman"/>
              </a:rPr>
              <a:t>Conf"ercnce </a:t>
            </a:r>
            <a:r>
              <a:rPr dirty="0" sz="900" spc="120">
                <a:solidFill>
                  <a:srgbClr val="707070"/>
                </a:solidFill>
                <a:latin typeface="Times New Roman"/>
                <a:cs typeface="Times New Roman"/>
              </a:rPr>
              <a:t>at:</a:t>
            </a:r>
            <a:r>
              <a:rPr dirty="0" sz="900" spc="-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d,e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86562" y="5384660"/>
            <a:ext cx="14122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Wash.ington,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595959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94226" y="5566816"/>
            <a:ext cx="208470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Presenced </a:t>
            </a: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"A 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skills</a:t>
            </a:r>
            <a:r>
              <a:rPr dirty="0" sz="900" spc="-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95">
                <a:solidFill>
                  <a:srgbClr val="707070"/>
                </a:solidFill>
                <a:latin typeface="Times New Roman"/>
                <a:cs typeface="Times New Roman"/>
              </a:rPr>
              <a:t>interventi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82762" y="5693534"/>
            <a:ext cx="21431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2819" algn="l"/>
              </a:tabLst>
            </a:pPr>
            <a:r>
              <a:rPr dirty="0" sz="900" spc="140">
                <a:solidFill>
                  <a:srgbClr val="707070"/>
                </a:solidFill>
                <a:latin typeface="Times New Roman"/>
                <a:cs typeface="Times New Roman"/>
              </a:rPr>
              <a:t>1:eens"</a:t>
            </a:r>
            <a:r>
              <a:rPr dirty="0" sz="90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707070"/>
                </a:solidFill>
                <a:latin typeface="Times New Roman"/>
                <a:cs typeface="Times New Roman"/>
              </a:rPr>
              <a:t>ai::</a:t>
            </a:r>
            <a:r>
              <a:rPr dirty="0" sz="90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595959"/>
                </a:solidFill>
                <a:latin typeface="Times New Roman"/>
                <a:cs typeface="Times New Roman"/>
              </a:rPr>
              <a:t>the	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Population</a:t>
            </a:r>
            <a:r>
              <a:rPr dirty="0" sz="90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Asso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77540" y="5774921"/>
            <a:ext cx="2085975" cy="38163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459"/>
              </a:spcBef>
            </a:pP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America </a:t>
            </a: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Psychosocial</a:t>
            </a:r>
            <a:r>
              <a:rPr dirty="0" sz="90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Wo,·ks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850" spc="260" b="1">
                <a:solidFill>
                  <a:srgbClr val="707070"/>
                </a:solidFill>
                <a:latin typeface="Times New Roman"/>
                <a:cs typeface="Times New Roman"/>
              </a:rPr>
              <a:t>Peter</a:t>
            </a:r>
            <a:r>
              <a:rPr dirty="0" sz="850" spc="14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340" b="1">
                <a:solidFill>
                  <a:srgbClr val="707070"/>
                </a:solidFill>
                <a:latin typeface="Times New Roman"/>
                <a:cs typeface="Times New Roman"/>
              </a:rPr>
              <a:t>Nute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94226" y="6176643"/>
            <a:ext cx="212280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55">
                <a:solidFill>
                  <a:srgbClr val="707070"/>
                </a:solidFill>
                <a:latin typeface="Times New Roman"/>
                <a:cs typeface="Times New Roman"/>
              </a:rPr>
              <a:t>Prcscnt:cd </a:t>
            </a:r>
            <a:r>
              <a:rPr dirty="0" sz="900" spc="155">
                <a:solidFill>
                  <a:srgbClr val="828282"/>
                </a:solidFill>
                <a:latin typeface="Times New Roman"/>
                <a:cs typeface="Times New Roman"/>
              </a:rPr>
              <a:t>" </a:t>
            </a:r>
            <a:r>
              <a:rPr dirty="0" sz="900" spc="210">
                <a:solidFill>
                  <a:srgbClr val="828282"/>
                </a:solidFill>
                <a:latin typeface="Times New Roman"/>
                <a:cs typeface="Times New Roman"/>
              </a:rPr>
              <a:t>Ge</a:t>
            </a:r>
            <a:r>
              <a:rPr dirty="0" sz="900" spc="210">
                <a:solidFill>
                  <a:srgbClr val="595959"/>
                </a:solidFill>
                <a:latin typeface="Times New Roman"/>
                <a:cs typeface="Times New Roman"/>
              </a:rPr>
              <a:t>netic</a:t>
            </a:r>
            <a:r>
              <a:rPr dirty="0" sz="9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70">
                <a:solidFill>
                  <a:srgbClr val="707070"/>
                </a:solidFill>
                <a:latin typeface="Times New Roman"/>
                <a:cs typeface="Times New Roman"/>
              </a:rPr>
              <a:t>Demogra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6833" y="6309740"/>
            <a:ext cx="21551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80" b="1">
                <a:solidFill>
                  <a:srgbClr val="707070"/>
                </a:solidFill>
                <a:latin typeface="Times New Roman"/>
                <a:cs typeface="Times New Roman"/>
              </a:rPr>
              <a:t>s </a:t>
            </a:r>
            <a:r>
              <a:rPr dirty="0" sz="850" spc="155" b="1">
                <a:solidFill>
                  <a:srgbClr val="707070"/>
                </a:solidFill>
                <a:latin typeface="Times New Roman"/>
                <a:cs typeface="Times New Roman"/>
              </a:rPr>
              <a:t>ymp </a:t>
            </a:r>
            <a:r>
              <a:rPr dirty="0" sz="850" spc="95" b="1">
                <a:solidFill>
                  <a:srgbClr val="707070"/>
                </a:solidFill>
                <a:latin typeface="Times New Roman"/>
                <a:cs typeface="Times New Roman"/>
              </a:rPr>
              <a:t>os </a:t>
            </a:r>
            <a:r>
              <a:rPr dirty="0" sz="850" spc="85" b="1">
                <a:solidFill>
                  <a:srgbClr val="707070"/>
                </a:solidFill>
                <a:latin typeface="Times New Roman"/>
                <a:cs typeface="Times New Roman"/>
              </a:rPr>
              <a:t>iu</a:t>
            </a:r>
            <a:r>
              <a:rPr dirty="0" sz="850" spc="85" b="1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850" spc="85" b="1">
                <a:solidFill>
                  <a:srgbClr val="707070"/>
                </a:solidFill>
                <a:latin typeface="Times New Roman"/>
                <a:cs typeface="Times New Roman"/>
              </a:rPr>
              <a:t>m </a:t>
            </a:r>
            <a:r>
              <a:rPr dirty="0" sz="850" spc="90" b="1">
                <a:solidFill>
                  <a:srgbClr val="707070"/>
                </a:solidFill>
                <a:latin typeface="Times New Roman"/>
                <a:cs typeface="Times New Roman"/>
              </a:rPr>
              <a:t>on. </a:t>
            </a:r>
            <a:r>
              <a:rPr dirty="0" sz="850" spc="145" b="1">
                <a:solidFill>
                  <a:srgbClr val="707070"/>
                </a:solidFill>
                <a:latin typeface="Times New Roman"/>
                <a:cs typeface="Times New Roman"/>
              </a:rPr>
              <a:t>Echnjc. </a:t>
            </a:r>
            <a:r>
              <a:rPr dirty="0" sz="850" spc="235" b="1">
                <a:solidFill>
                  <a:srgbClr val="595959"/>
                </a:solidFill>
                <a:latin typeface="Times New Roman"/>
                <a:cs typeface="Times New Roman"/>
              </a:rPr>
              <a:t>V</a:t>
            </a:r>
            <a:r>
              <a:rPr dirty="0" sz="850" spc="13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10" b="1">
                <a:solidFill>
                  <a:srgbClr val="595959"/>
                </a:solidFill>
                <a:latin typeface="Times New Roman"/>
                <a:cs typeface="Times New Roman"/>
              </a:rPr>
              <a:t>aria</a:t>
            </a:r>
            <a:r>
              <a:rPr dirty="0" sz="850" spc="110" b="1">
                <a:solidFill>
                  <a:srgbClr val="828282"/>
                </a:solidFill>
                <a:latin typeface="Times New Roman"/>
                <a:cs typeface="Times New Roman"/>
              </a:rPr>
              <a:t>ti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78413" y="6430078"/>
            <a:ext cx="211264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75">
                <a:solidFill>
                  <a:srgbClr val="707070"/>
                </a:solidFill>
                <a:latin typeface="Times New Roman"/>
                <a:cs typeface="Times New Roman"/>
              </a:rPr>
              <a:t>Pe,cformance </a:t>
            </a:r>
            <a:r>
              <a:rPr dirty="0" sz="900" spc="125">
                <a:solidFill>
                  <a:srgbClr val="707070"/>
                </a:solidFill>
                <a:latin typeface="Times New Roman"/>
                <a:cs typeface="Times New Roman"/>
              </a:rPr>
              <a:t>at: </a:t>
            </a:r>
            <a:r>
              <a:rPr dirty="0" sz="900" spc="15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90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38</a:t>
            </a:r>
            <a:r>
              <a:rPr dirty="0" sz="900" spc="180">
                <a:solidFill>
                  <a:srgbClr val="CACACA"/>
                </a:solidFill>
                <a:latin typeface="Times New Roman"/>
                <a:cs typeface="Times New Roman"/>
              </a:rPr>
              <a:t>·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t:h</a:t>
            </a:r>
            <a:r>
              <a:rPr dirty="0" sz="850" spc="180">
                <a:solidFill>
                  <a:srgbClr val="707070"/>
                </a:solidFill>
                <a:latin typeface="Arial"/>
                <a:cs typeface="Arial"/>
              </a:rPr>
              <a:t>Ann</a:t>
            </a:r>
            <a:endParaRPr sz="8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78528" y="6556795"/>
            <a:ext cx="2094230" cy="290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4"/>
              </a:spcBef>
            </a:pPr>
            <a:r>
              <a:rPr dirty="0" sz="900" spc="21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dirty="0" sz="900" spc="13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American</a:t>
            </a:r>
            <a:r>
              <a:rPr dirty="0" sz="90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0">
                <a:solidFill>
                  <a:srgbClr val="707070"/>
                </a:solidFill>
                <a:latin typeface="Times New Roman"/>
                <a:cs typeface="Times New Roman"/>
              </a:rPr>
              <a:t>College</a:t>
            </a:r>
            <a:r>
              <a:rPr dirty="0" sz="90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707070"/>
                </a:solidFill>
                <a:latin typeface="Times New Roman"/>
                <a:cs typeface="Times New Roman"/>
              </a:rPr>
              <a:t>or</a:t>
            </a:r>
            <a:r>
              <a:rPr dirty="0" sz="90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80">
                <a:solidFill>
                  <a:srgbClr val="707070"/>
                </a:solidFill>
                <a:latin typeface="Times New Roman"/>
                <a:cs typeface="Times New Roman"/>
              </a:rPr>
              <a:t>Spo  </a:t>
            </a:r>
            <a:r>
              <a:rPr dirty="0" sz="900" spc="254">
                <a:solidFill>
                  <a:srgbClr val="707070"/>
                </a:solidFill>
                <a:latin typeface="Times New Roman"/>
                <a:cs typeface="Times New Roman"/>
              </a:rPr>
              <a:t>May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90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64902" y="6857748"/>
            <a:ext cx="21234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195" b="1">
                <a:solidFill>
                  <a:srgbClr val="595959"/>
                </a:solidFill>
                <a:latin typeface="Arial"/>
                <a:cs typeface="Arial"/>
              </a:rPr>
              <a:t>Presented </a:t>
            </a:r>
            <a:r>
              <a:rPr dirty="0" sz="900" spc="110" b="1">
                <a:solidFill>
                  <a:srgbClr val="707070"/>
                </a:solidFill>
                <a:latin typeface="Arial"/>
                <a:cs typeface="Arial"/>
              </a:rPr>
              <a:t>&lt; </a:t>
            </a:r>
            <a:r>
              <a:rPr dirty="0" sz="900" spc="125" b="1">
                <a:solidFill>
                  <a:srgbClr val="707070"/>
                </a:solidFill>
                <a:latin typeface="Arial"/>
                <a:cs typeface="Arial"/>
              </a:rPr>
              <a:t>An </a:t>
            </a:r>
            <a:r>
              <a:rPr dirty="0" sz="800" spc="75" b="1">
                <a:solidFill>
                  <a:srgbClr val="595959"/>
                </a:solidFill>
                <a:latin typeface="Arial"/>
                <a:cs typeface="Arial"/>
              </a:rPr>
              <a:t>ai, </a:t>
            </a:r>
            <a:r>
              <a:rPr dirty="0" sz="800" spc="-200" b="1">
                <a:solidFill>
                  <a:srgbClr val="828282"/>
                </a:solidFill>
                <a:latin typeface="Arial"/>
                <a:cs typeface="Arial"/>
              </a:rPr>
              <a:t>c</a:t>
            </a:r>
            <a:r>
              <a:rPr dirty="0" sz="800" spc="-200" b="1">
                <a:solidFill>
                  <a:srgbClr val="595959"/>
                </a:solidFill>
                <a:latin typeface="Arial"/>
                <a:cs typeface="Arial"/>
              </a:rPr>
              <a:t>h</a:t>
            </a:r>
            <a:r>
              <a:rPr dirty="0" sz="800" spc="-200" b="1">
                <a:solidFill>
                  <a:srgbClr val="828282"/>
                </a:solidFill>
                <a:latin typeface="Arial"/>
                <a:cs typeface="Arial"/>
              </a:rPr>
              <a:t>. </a:t>
            </a:r>
            <a:r>
              <a:rPr dirty="0" sz="800" spc="-60" b="1">
                <a:solidFill>
                  <a:srgbClr val="595959"/>
                </a:solidFill>
                <a:latin typeface="Arial"/>
                <a:cs typeface="Arial"/>
              </a:rPr>
              <a:t>t·op </a:t>
            </a:r>
            <a:r>
              <a:rPr dirty="0" sz="800" spc="-80" b="1">
                <a:solidFill>
                  <a:srgbClr val="595959"/>
                </a:solidFill>
                <a:latin typeface="Arial"/>
                <a:cs typeface="Arial"/>
              </a:rPr>
              <a:t>o </a:t>
            </a:r>
            <a:r>
              <a:rPr dirty="0" sz="800" spc="-35" b="1">
                <a:solidFill>
                  <a:srgbClr val="595959"/>
                </a:solidFill>
                <a:latin typeface="Arial"/>
                <a:cs typeface="Arial"/>
              </a:rPr>
              <a:t>l </a:t>
            </a:r>
            <a:r>
              <a:rPr dirty="0" sz="800" spc="-80" b="1">
                <a:solidFill>
                  <a:srgbClr val="828282"/>
                </a:solidFill>
                <a:latin typeface="Arial"/>
                <a:cs typeface="Arial"/>
              </a:rPr>
              <a:t>og</a:t>
            </a:r>
            <a:r>
              <a:rPr dirty="0" sz="800" spc="-5" b="1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dirty="0" sz="800" spc="-35" b="1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dirty="0" sz="800" spc="-65" b="1">
                <a:solidFill>
                  <a:srgbClr val="828282"/>
                </a:solidFill>
                <a:latin typeface="Arial"/>
                <a:cs typeface="Arial"/>
              </a:rPr>
              <a:t>c.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76134" y="6992384"/>
            <a:ext cx="21221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50" spc="170" b="1">
                <a:solidFill>
                  <a:srgbClr val="707070"/>
                </a:solidFill>
                <a:latin typeface="Times New Roman"/>
                <a:cs typeface="Times New Roman"/>
              </a:rPr>
              <a:t>gen.ctic</a:t>
            </a:r>
            <a:r>
              <a:rPr dirty="0" sz="850" spc="7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90" b="1">
                <a:solidFill>
                  <a:srgbClr val="595959"/>
                </a:solidFill>
                <a:latin typeface="Times New Roman"/>
                <a:cs typeface="Times New Roman"/>
              </a:rPr>
              <a:t>disease"</a:t>
            </a:r>
            <a:r>
              <a:rPr dirty="0" sz="850" spc="2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707070"/>
                </a:solidFill>
                <a:latin typeface="Times New Roman"/>
                <a:cs typeface="Times New Roman"/>
              </a:rPr>
              <a:t>ac</a:t>
            </a:r>
            <a:r>
              <a:rPr dirty="0" sz="850" spc="2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14" b="1">
                <a:solidFill>
                  <a:srgbClr val="707070"/>
                </a:solidFill>
                <a:latin typeface="Times New Roman"/>
                <a:cs typeface="Times New Roman"/>
              </a:rPr>
              <a:t>AndJ1xa</a:t>
            </a:r>
            <a:r>
              <a:rPr dirty="0" sz="850" spc="18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30" b="1">
                <a:solidFill>
                  <a:srgbClr val="707070"/>
                </a:solidFill>
                <a:latin typeface="Times New Roman"/>
                <a:cs typeface="Times New Roman"/>
              </a:rPr>
              <a:t>u</a:t>
            </a:r>
            <a:r>
              <a:rPr dirty="0" sz="900" spc="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75" b="1">
                <a:solidFill>
                  <a:srgbClr val="BABABA"/>
                </a:solidFill>
                <a:latin typeface="Times New Roman"/>
                <a:cs typeface="Times New Roman"/>
              </a:rPr>
              <a:t>·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78413" y="7119102"/>
            <a:ext cx="208661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0">
                <a:solidFill>
                  <a:srgbClr val="707070"/>
                </a:solidFill>
                <a:latin typeface="Times New Roman"/>
                <a:cs typeface="Times New Roman"/>
              </a:rPr>
              <a:t>King</a:t>
            </a:r>
            <a:r>
              <a:rPr dirty="0" sz="900" spc="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54">
                <a:solidFill>
                  <a:srgbClr val="707070"/>
                </a:solidFill>
                <a:latin typeface="Times New Roman"/>
                <a:cs typeface="Times New Roman"/>
              </a:rPr>
              <a:t>George</a:t>
            </a:r>
            <a:r>
              <a:rPr dirty="0" sz="90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Medica</a:t>
            </a:r>
            <a:r>
              <a:rPr dirty="0" sz="900" spc="204">
                <a:solidFill>
                  <a:srgbClr val="383838"/>
                </a:solidFill>
                <a:latin typeface="Times New Roman"/>
                <a:cs typeface="Times New Roman"/>
              </a:rPr>
              <a:t>l</a:t>
            </a:r>
            <a:r>
              <a:rPr dirty="0" sz="900" spc="5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Colleg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71256" y="7245819"/>
            <a:ext cx="21234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10">
                <a:solidFill>
                  <a:srgbClr val="707070"/>
                </a:solidFill>
                <a:latin typeface="Times New Roman"/>
                <a:cs typeface="Times New Roman"/>
              </a:rPr>
              <a:t>Visakh </a:t>
            </a:r>
            <a:r>
              <a:rPr dirty="0" sz="900" spc="140">
                <a:solidFill>
                  <a:srgbClr val="707070"/>
                </a:solidFill>
                <a:latin typeface="Times New Roman"/>
                <a:cs typeface="Times New Roman"/>
              </a:rPr>
              <a:t>apat:na</a:t>
            </a:r>
            <a:r>
              <a:rPr dirty="0" sz="900" spc="140">
                <a:solidFill>
                  <a:srgbClr val="383838"/>
                </a:solidFill>
                <a:latin typeface="Times New Roman"/>
                <a:cs typeface="Times New Roman"/>
              </a:rPr>
              <a:t>,</a:t>
            </a:r>
            <a:r>
              <a:rPr dirty="0" sz="900" spc="140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900" spc="-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30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Ind.ia, </a:t>
            </a:r>
            <a:r>
              <a:rPr dirty="0" sz="900" spc="200">
                <a:solidFill>
                  <a:srgbClr val="707070"/>
                </a:solidFill>
                <a:latin typeface="Times New Roman"/>
                <a:cs typeface="Times New Roman"/>
              </a:rPr>
              <a:t>Januar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37078" y="7370557"/>
            <a:ext cx="21151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9465" algn="l"/>
              </a:tabLst>
            </a:pPr>
            <a:r>
              <a:rPr dirty="0" sz="900" spc="340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r>
              <a:rPr dirty="0" sz="900" spc="-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-110">
                <a:solidFill>
                  <a:srgbClr val="CACACA"/>
                </a:solidFill>
                <a:latin typeface="Times New Roman"/>
                <a:cs typeface="Times New Roman"/>
              </a:rPr>
              <a:t>.</a:t>
            </a:r>
            <a:r>
              <a:rPr dirty="0" sz="900" spc="-110">
                <a:solidFill>
                  <a:srgbClr val="595959"/>
                </a:solidFill>
                <a:latin typeface="Times New Roman"/>
                <a:cs typeface="Times New Roman"/>
              </a:rPr>
              <a:t>L·e </a:t>
            </a:r>
            <a:r>
              <a:rPr dirty="0" sz="900" spc="-105">
                <a:solidFill>
                  <a:srgbClr val="595959"/>
                </a:solidFill>
                <a:latin typeface="Times New Roman"/>
                <a:cs typeface="Times New Roman"/>
              </a:rPr>
              <a:t>s  </a:t>
            </a:r>
            <a:r>
              <a:rPr dirty="0" sz="900" spc="-114">
                <a:solidFill>
                  <a:srgbClr val="595959"/>
                </a:solidFill>
                <a:latin typeface="Times New Roman"/>
                <a:cs typeface="Times New Roman"/>
              </a:rPr>
              <a:t>e    </a:t>
            </a:r>
            <a:r>
              <a:rPr dirty="0" sz="900" spc="-130">
                <a:solidFill>
                  <a:srgbClr val="595959"/>
                </a:solidFill>
                <a:latin typeface="Times New Roman"/>
                <a:cs typeface="Times New Roman"/>
              </a:rPr>
              <a:t>n   </a:t>
            </a:r>
            <a:r>
              <a:rPr dirty="0" sz="900" spc="-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-90">
                <a:solidFill>
                  <a:srgbClr val="595959"/>
                </a:solidFill>
                <a:latin typeface="Times New Roman"/>
                <a:cs typeface="Times New Roman"/>
              </a:rPr>
              <a:t>t:</a:t>
            </a:r>
            <a:r>
              <a:rPr dirty="0" sz="900" spc="-90">
                <a:solidFill>
                  <a:srgbClr val="828282"/>
                </a:solidFill>
                <a:latin typeface="Times New Roman"/>
                <a:cs typeface="Times New Roman"/>
              </a:rPr>
              <a:t>ed	</a:t>
            </a:r>
            <a:r>
              <a:rPr dirty="0" sz="900" spc="210">
                <a:solidFill>
                  <a:srgbClr val="828282"/>
                </a:solidFill>
                <a:latin typeface="Times New Roman"/>
                <a:cs typeface="Times New Roman"/>
              </a:rPr>
              <a:t>"Mortality </a:t>
            </a:r>
            <a:r>
              <a:rPr dirty="0" sz="900" spc="195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dirty="0" sz="900" spc="-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350" spc="-105">
                <a:solidFill>
                  <a:srgbClr val="595959"/>
                </a:solidFill>
                <a:latin typeface="Times New Roman"/>
                <a:cs typeface="Times New Roman"/>
              </a:rPr>
              <a:t>,,_,raJ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78299" y="7554692"/>
            <a:ext cx="21431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70">
                <a:solidFill>
                  <a:srgbClr val="707070"/>
                </a:solidFill>
                <a:latin typeface="Times New Roman"/>
                <a:cs typeface="Times New Roman"/>
              </a:rPr>
              <a:t>Hungary"</a:t>
            </a:r>
            <a:r>
              <a:rPr dirty="0" sz="90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65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90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300">
                <a:solidFill>
                  <a:srgbClr val="707070"/>
                </a:solidFill>
                <a:latin typeface="Times New Roman"/>
                <a:cs typeface="Times New Roman"/>
              </a:rPr>
              <a:t>"T</a:t>
            </a:r>
            <a:r>
              <a:rPr dirty="0" sz="900" spc="300">
                <a:solidFill>
                  <a:srgbClr val="383838"/>
                </a:solidFill>
                <a:latin typeface="Times New Roman"/>
                <a:cs typeface="Times New Roman"/>
              </a:rPr>
              <a:t>h</a:t>
            </a:r>
            <a:r>
              <a:rPr dirty="0" sz="900" spc="30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90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45">
                <a:solidFill>
                  <a:srgbClr val="707070"/>
                </a:solidFill>
                <a:latin typeface="Times New Roman"/>
                <a:cs typeface="Times New Roman"/>
              </a:rPr>
              <a:t>use</a:t>
            </a:r>
            <a:r>
              <a:rPr dirty="0" sz="900" spc="-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40">
                <a:solidFill>
                  <a:srgbClr val="707070"/>
                </a:solidFill>
                <a:latin typeface="Times New Roman"/>
                <a:cs typeface="Times New Roman"/>
              </a:rPr>
              <a:t>of"ab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69475" y="7687788"/>
            <a:ext cx="2083435" cy="41846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 indent="6350">
              <a:lnSpc>
                <a:spcPct val="95700"/>
              </a:lnSpc>
              <a:spcBef>
                <a:spcPts val="145"/>
              </a:spcBef>
            </a:pPr>
            <a:r>
              <a:rPr dirty="0" sz="850" spc="105" b="1">
                <a:solidFill>
                  <a:srgbClr val="707070"/>
                </a:solidFill>
                <a:latin typeface="Times New Roman"/>
                <a:cs typeface="Times New Roman"/>
              </a:rPr>
              <a:t>globiL,. </a:t>
            </a:r>
            <a:r>
              <a:rPr dirty="0" sz="850" spc="95" b="1">
                <a:solidFill>
                  <a:srgbClr val="595959"/>
                </a:solidFill>
                <a:latin typeface="Times New Roman"/>
                <a:cs typeface="Times New Roman"/>
              </a:rPr>
              <a:t>.in </a:t>
            </a:r>
            <a:r>
              <a:rPr dirty="0" sz="850" spc="180" b="1">
                <a:solidFill>
                  <a:srgbClr val="707070"/>
                </a:solidFill>
                <a:latin typeface="Times New Roman"/>
                <a:cs typeface="Times New Roman"/>
              </a:rPr>
              <a:t>calculating </a:t>
            </a:r>
            <a:r>
              <a:rPr dirty="0" sz="850" spc="275" b="1">
                <a:solidFill>
                  <a:srgbClr val="707070"/>
                </a:solidFill>
                <a:latin typeface="Times New Roman"/>
                <a:cs typeface="Times New Roman"/>
              </a:rPr>
              <a:t>human  </a:t>
            </a:r>
            <a:r>
              <a:rPr dirty="0" sz="900" spc="90">
                <a:solidFill>
                  <a:srgbClr val="595959"/>
                </a:solidFill>
                <a:latin typeface="Times New Roman"/>
                <a:cs typeface="Times New Roman"/>
              </a:rPr>
              <a:t>ac </a:t>
            </a:r>
            <a:r>
              <a:rPr dirty="0" sz="900" spc="8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900" spc="170">
                <a:solidFill>
                  <a:srgbClr val="707070"/>
                </a:solidFill>
                <a:latin typeface="Times New Roman"/>
                <a:cs typeface="Times New Roman"/>
              </a:rPr>
              <a:t>Ind.ian </a:t>
            </a:r>
            <a:r>
              <a:rPr dirty="0" sz="900" spc="155">
                <a:solidFill>
                  <a:srgbClr val="707070"/>
                </a:solidFill>
                <a:latin typeface="Times New Roman"/>
                <a:cs typeface="Times New Roman"/>
              </a:rPr>
              <a:t>Statistical </a:t>
            </a:r>
            <a:r>
              <a:rPr dirty="0" sz="900" spc="175">
                <a:solidFill>
                  <a:srgbClr val="595959"/>
                </a:solidFill>
                <a:latin typeface="Times New Roman"/>
                <a:cs typeface="Times New Roman"/>
              </a:rPr>
              <a:t>Instit  </a:t>
            </a:r>
            <a:r>
              <a:rPr dirty="0" sz="900" spc="180">
                <a:solidFill>
                  <a:srgbClr val="595959"/>
                </a:solidFill>
                <a:latin typeface="Times New Roman"/>
                <a:cs typeface="Times New Roman"/>
              </a:rPr>
              <a:t>I</a:t>
            </a:r>
            <a:r>
              <a:rPr dirty="0" sz="900" spc="-7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90">
                <a:solidFill>
                  <a:srgbClr val="595959"/>
                </a:solidFill>
                <a:latin typeface="Times New Roman"/>
                <a:cs typeface="Times New Roman"/>
              </a:rPr>
              <a:t>ndia</a:t>
            </a:r>
            <a:r>
              <a:rPr dirty="0" sz="900" spc="190">
                <a:solidFill>
                  <a:srgbClr val="828282"/>
                </a:solidFill>
                <a:latin typeface="Times New Roman"/>
                <a:cs typeface="Times New Roman"/>
              </a:rPr>
              <a:t>,</a:t>
            </a:r>
            <a:r>
              <a:rPr dirty="0" sz="900" spc="65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180">
                <a:solidFill>
                  <a:srgbClr val="595959"/>
                </a:solidFill>
                <a:latin typeface="Times New Roman"/>
                <a:cs typeface="Times New Roman"/>
              </a:rPr>
              <a:t>J</a:t>
            </a:r>
            <a:r>
              <a:rPr dirty="0" sz="900" spc="1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00">
                <a:solidFill>
                  <a:srgbClr val="595959"/>
                </a:solidFill>
                <a:latin typeface="Times New Roman"/>
                <a:cs typeface="Times New Roman"/>
              </a:rPr>
              <a:t>u•c</a:t>
            </a:r>
            <a:r>
              <a:rPr dirty="0" sz="900" spc="1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75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70506" y="8116999"/>
            <a:ext cx="21431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Presented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10">
                <a:solidFill>
                  <a:srgbClr val="828282"/>
                </a:solidFill>
                <a:latin typeface="Times New Roman"/>
                <a:cs typeface="Times New Roman"/>
              </a:rPr>
              <a:t>"R</a:t>
            </a:r>
            <a:r>
              <a:rPr dirty="0" sz="900" spc="110">
                <a:solidFill>
                  <a:srgbClr val="E9E9E9"/>
                </a:solidFill>
                <a:latin typeface="Times New Roman"/>
                <a:cs typeface="Times New Roman"/>
              </a:rPr>
              <a:t>-</a:t>
            </a:r>
            <a:r>
              <a:rPr dirty="0" sz="900" spc="110">
                <a:solidFill>
                  <a:srgbClr val="828282"/>
                </a:solidFill>
                <a:latin typeface="Times New Roman"/>
                <a:cs typeface="Times New Roman"/>
              </a:rPr>
              <a:t>e</a:t>
            </a:r>
            <a:r>
              <a:rPr dirty="0" sz="900" spc="110">
                <a:solidFill>
                  <a:srgbClr val="707070"/>
                </a:solidFill>
                <a:latin typeface="Times New Roman"/>
                <a:cs typeface="Times New Roman"/>
              </a:rPr>
              <a:t>co</a:t>
            </a:r>
            <a:r>
              <a:rPr dirty="0" sz="900" spc="-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nstruction</a:t>
            </a:r>
            <a:r>
              <a:rPr dirty="0" sz="90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70392" y="8243716"/>
            <a:ext cx="210375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54">
                <a:solidFill>
                  <a:srgbClr val="707070"/>
                </a:solidFill>
                <a:latin typeface="Times New Roman"/>
                <a:cs typeface="Times New Roman"/>
              </a:rPr>
              <a:t>Hungarian 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vil</a:t>
            </a:r>
            <a:r>
              <a:rPr dirty="0" sz="900" spc="150">
                <a:solidFill>
                  <a:srgbClr val="383838"/>
                </a:solidFill>
                <a:latin typeface="Times New Roman"/>
                <a:cs typeface="Times New Roman"/>
              </a:rPr>
              <a:t>l</a:t>
            </a:r>
            <a:r>
              <a:rPr dirty="0" sz="900" spc="150">
                <a:solidFill>
                  <a:srgbClr val="707070"/>
                </a:solidFill>
                <a:latin typeface="Times New Roman"/>
                <a:cs typeface="Times New Roman"/>
              </a:rPr>
              <a:t>age</a:t>
            </a:r>
            <a:r>
              <a:rPr dirty="0" sz="900" spc="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population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68902" y="8370434"/>
            <a:ext cx="2094864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35">
                <a:solidFill>
                  <a:srgbClr val="595959"/>
                </a:solidFill>
                <a:latin typeface="Times New Roman"/>
                <a:cs typeface="Times New Roman"/>
              </a:rPr>
              <a:t>ity </a:t>
            </a:r>
            <a:r>
              <a:rPr dirty="0" sz="900" spc="220">
                <a:solidFill>
                  <a:srgbClr val="595959"/>
                </a:solidFill>
                <a:latin typeface="Times New Roman"/>
                <a:cs typeface="Times New Roman"/>
              </a:rPr>
              <a:t>records" </a:t>
            </a:r>
            <a:r>
              <a:rPr dirty="0" sz="900" spc="245">
                <a:solidFill>
                  <a:srgbClr val="595959"/>
                </a:solidFill>
                <a:latin typeface="Times New Roman"/>
                <a:cs typeface="Times New Roman"/>
              </a:rPr>
              <a:t>co </a:t>
            </a:r>
            <a:r>
              <a:rPr dirty="0" sz="900" spc="-55">
                <a:solidFill>
                  <a:srgbClr val="828282"/>
                </a:solidFill>
                <a:latin typeface="Times New Roman"/>
                <a:cs typeface="Times New Roman"/>
              </a:rPr>
              <a:t>t</a:t>
            </a:r>
            <a:r>
              <a:rPr dirty="0" sz="900" spc="-55">
                <a:solidFill>
                  <a:srgbClr val="595959"/>
                </a:solidFill>
                <a:latin typeface="Times New Roman"/>
                <a:cs typeface="Times New Roman"/>
              </a:rPr>
              <a:t>h </a:t>
            </a:r>
            <a:r>
              <a:rPr dirty="0" sz="900" spc="25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dirty="0" sz="900" spc="1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07070"/>
                </a:solidFill>
                <a:latin typeface="Times New Roman"/>
                <a:cs typeface="Times New Roman"/>
              </a:rPr>
              <a:t>Ant:h.ropo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69475" y="8497151"/>
            <a:ext cx="211836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Ind</a:t>
            </a:r>
            <a:r>
              <a:rPr dirty="0" sz="900" spc="220">
                <a:solidFill>
                  <a:srgbClr val="383838"/>
                </a:solidFill>
                <a:latin typeface="Times New Roman"/>
                <a:cs typeface="Times New Roman"/>
              </a:rPr>
              <a:t>i</a:t>
            </a:r>
            <a:r>
              <a:rPr dirty="0" sz="900" spc="220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900" spc="180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Calcucta,</a:t>
            </a:r>
            <a:r>
              <a:rPr dirty="0" sz="90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707070"/>
                </a:solidFill>
                <a:latin typeface="Times New Roman"/>
                <a:cs typeface="Times New Roman"/>
              </a:rPr>
              <a:t>I,:1.di.a, </a:t>
            </a:r>
            <a:r>
              <a:rPr dirty="0" sz="900" spc="260">
                <a:solidFill>
                  <a:srgbClr val="707070"/>
                </a:solidFill>
                <a:latin typeface="Times New Roman"/>
                <a:cs typeface="Times New Roman"/>
              </a:rPr>
              <a:t>June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69633" y="8685687"/>
            <a:ext cx="21520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0" b="1">
                <a:solidFill>
                  <a:srgbClr val="595959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265" b="1">
                <a:solidFill>
                  <a:srgbClr val="707070"/>
                </a:solidFill>
                <a:latin typeface="Times New Roman"/>
                <a:cs typeface="Times New Roman"/>
              </a:rPr>
              <a:t>Demographic</a:t>
            </a:r>
            <a:r>
              <a:rPr dirty="0" sz="850" spc="-2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850" spc="135" b="1">
                <a:solidFill>
                  <a:srgbClr val="707070"/>
                </a:solidFill>
                <a:latin typeface="Times New Roman"/>
                <a:cs typeface="Times New Roman"/>
              </a:rPr>
              <a:t>srru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63349" y="8806024"/>
            <a:ext cx="2120265" cy="41719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algn="just" marL="12700" marR="5080" indent="10160">
              <a:lnSpc>
                <a:spcPts val="1000"/>
              </a:lnSpc>
              <a:spcBef>
                <a:spcPts val="204"/>
              </a:spcBef>
            </a:pPr>
            <a:r>
              <a:rPr dirty="0" sz="900" spc="165">
                <a:solidFill>
                  <a:srgbClr val="595959"/>
                </a:solidFill>
                <a:latin typeface="Times New Roman"/>
                <a:cs typeface="Times New Roman"/>
              </a:rPr>
              <a:t>,norcality </a:t>
            </a:r>
            <a:r>
              <a:rPr dirty="0" sz="900" spc="180">
                <a:solidFill>
                  <a:srgbClr val="383838"/>
                </a:solidFill>
                <a:latin typeface="Times New Roman"/>
                <a:cs typeface="Times New Roman"/>
              </a:rPr>
              <a:t>i</a:t>
            </a:r>
            <a:r>
              <a:rPr dirty="0" sz="900" spc="180">
                <a:solidFill>
                  <a:srgbClr val="595959"/>
                </a:solidFill>
                <a:latin typeface="Times New Roman"/>
                <a:cs typeface="Times New Roman"/>
              </a:rPr>
              <a:t>n </a:t>
            </a:r>
            <a:r>
              <a:rPr dirty="0" sz="900" spc="185">
                <a:solidFill>
                  <a:srgbClr val="595959"/>
                </a:solidFill>
                <a:latin typeface="Times New Roman"/>
                <a:cs typeface="Times New Roman"/>
              </a:rPr>
              <a:t>rural </a:t>
            </a:r>
            <a:r>
              <a:rPr dirty="0" sz="900" spc="275">
                <a:solidFill>
                  <a:srgbClr val="595959"/>
                </a:solidFill>
                <a:latin typeface="Times New Roman"/>
                <a:cs typeface="Times New Roman"/>
              </a:rPr>
              <a:t>19th</a:t>
            </a:r>
            <a:r>
              <a:rPr dirty="0" sz="900" spc="-9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07070"/>
                </a:solidFill>
                <a:latin typeface="Times New Roman"/>
                <a:cs typeface="Times New Roman"/>
              </a:rPr>
              <a:t>Cennu  </a:t>
            </a:r>
            <a:r>
              <a:rPr dirty="0" sz="850" spc="170" b="1">
                <a:solidFill>
                  <a:srgbClr val="595959"/>
                </a:solidFill>
                <a:latin typeface="Times New Roman"/>
                <a:cs typeface="Times New Roman"/>
              </a:rPr>
              <a:t>villagesu</a:t>
            </a:r>
            <a:r>
              <a:rPr dirty="0" sz="850" spc="12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75" b="1">
                <a:solidFill>
                  <a:srgbClr val="595959"/>
                </a:solidFill>
                <a:latin typeface="Times New Roman"/>
                <a:cs typeface="Times New Roman"/>
              </a:rPr>
              <a:t>at</a:t>
            </a:r>
            <a:r>
              <a:rPr dirty="0" sz="850" spc="3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75" b="1">
                <a:solidFill>
                  <a:srgbClr val="595959"/>
                </a:solidFill>
                <a:latin typeface="Times New Roman"/>
                <a:cs typeface="Times New Roman"/>
              </a:rPr>
              <a:t>.Aodhra</a:t>
            </a:r>
            <a:r>
              <a:rPr dirty="0" sz="850" spc="10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>
                <a:solidFill>
                  <a:srgbClr val="828282"/>
                </a:solidFill>
                <a:latin typeface="Times New Roman"/>
                <a:cs typeface="Times New Roman"/>
              </a:rPr>
              <a:t>U</a:t>
            </a:r>
            <a:r>
              <a:rPr dirty="0" sz="850" spc="85" b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45" b="1">
                <a:solidFill>
                  <a:srgbClr val="595959"/>
                </a:solidFill>
                <a:latin typeface="Times New Roman"/>
                <a:cs typeface="Times New Roman"/>
              </a:rPr>
              <a:t>nJv</a:t>
            </a:r>
            <a:r>
              <a:rPr dirty="0" sz="850" spc="-5" b="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850" spc="15" b="1">
                <a:solidFill>
                  <a:srgbClr val="828282"/>
                </a:solidFill>
                <a:latin typeface="Times New Roman"/>
                <a:cs typeface="Times New Roman"/>
              </a:rPr>
              <a:t>e </a:t>
            </a:r>
            <a:r>
              <a:rPr dirty="0" sz="850" spc="10" b="1">
                <a:solidFill>
                  <a:srgbClr val="828282"/>
                </a:solidFill>
                <a:latin typeface="Times New Roman"/>
                <a:cs typeface="Times New Roman"/>
              </a:rPr>
              <a:t>rs</a:t>
            </a:r>
            <a:r>
              <a:rPr dirty="0" sz="850" spc="-10" b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850" spc="5" b="1">
                <a:solidFill>
                  <a:srgbClr val="828282"/>
                </a:solidFill>
                <a:latin typeface="Times New Roman"/>
                <a:cs typeface="Times New Roman"/>
              </a:rPr>
              <a:t>ity  </a:t>
            </a:r>
            <a:r>
              <a:rPr dirty="0" sz="900" spc="190">
                <a:solidFill>
                  <a:srgbClr val="707070"/>
                </a:solidFill>
                <a:latin typeface="Times New Roman"/>
                <a:cs typeface="Times New Roman"/>
              </a:rPr>
              <a:t>V.isakhapatnam,</a:t>
            </a:r>
            <a:r>
              <a:rPr dirty="0" sz="90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215">
                <a:solidFill>
                  <a:srgbClr val="707070"/>
                </a:solidFill>
                <a:latin typeface="Times New Roman"/>
                <a:cs typeface="Times New Roman"/>
              </a:rPr>
              <a:t>tndia,</a:t>
            </a:r>
            <a:r>
              <a:rPr dirty="0" sz="90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185">
                <a:solidFill>
                  <a:srgbClr val="707070"/>
                </a:solidFill>
                <a:latin typeface="Times New Roman"/>
                <a:cs typeface="Times New Roman"/>
              </a:rPr>
              <a:t>July</a:t>
            </a:r>
            <a:r>
              <a:rPr dirty="0" sz="90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00" spc="325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08011" y="9458310"/>
            <a:ext cx="38227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380">
                <a:solidFill>
                  <a:srgbClr val="595959"/>
                </a:solidFill>
                <a:latin typeface="Times New Roman"/>
                <a:cs typeface="Times New Roman"/>
              </a:rPr>
              <a:t>24-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7614" y="7919"/>
            <a:ext cx="996315" cy="0"/>
          </a:xfrm>
          <a:custGeom>
            <a:avLst/>
            <a:gdLst/>
            <a:ahLst/>
            <a:cxnLst/>
            <a:rect l="l" t="t" r="r" b="b"/>
            <a:pathLst>
              <a:path w="996314" h="0">
                <a:moveTo>
                  <a:pt x="0" y="0"/>
                </a:moveTo>
                <a:lnTo>
                  <a:pt x="9962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1059" y="839501"/>
            <a:ext cx="7171690" cy="0"/>
          </a:xfrm>
          <a:custGeom>
            <a:avLst/>
            <a:gdLst/>
            <a:ahLst/>
            <a:cxnLst/>
            <a:rect l="l" t="t" r="r" b="b"/>
            <a:pathLst>
              <a:path w="7171690" h="0">
                <a:moveTo>
                  <a:pt x="0" y="0"/>
                </a:moveTo>
                <a:lnTo>
                  <a:pt x="717134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0365" y="9424589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 h="0">
                <a:moveTo>
                  <a:pt x="0" y="0"/>
                </a:moveTo>
                <a:lnTo>
                  <a:pt x="728203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03707" y="529807"/>
            <a:ext cx="14757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40">
                <a:solidFill>
                  <a:srgbClr val="6E6E6E"/>
                </a:solidFill>
                <a:latin typeface="Arial"/>
                <a:cs typeface="Arial"/>
              </a:rPr>
              <a:t>1990-92</a:t>
            </a:r>
            <a:r>
              <a:rPr dirty="0" sz="900" spc="-25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900" spc="270">
                <a:solidFill>
                  <a:srgbClr val="6E6E6E"/>
                </a:solidFill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088" y="1276162"/>
            <a:ext cx="3336290" cy="624395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509"/>
              </a:spcBef>
            </a:pPr>
            <a:r>
              <a:rPr dirty="0" sz="850" spc="270" b="1">
                <a:solidFill>
                  <a:srgbClr val="6E6E6E"/>
                </a:solidFill>
                <a:latin typeface="Times New Roman"/>
                <a:cs typeface="Times New Roman"/>
              </a:rPr>
              <a:t>Adrian</a:t>
            </a:r>
            <a:r>
              <a:rPr dirty="0" sz="850" spc="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0" b="1">
                <a:solidFill>
                  <a:srgbClr val="6E6E6E"/>
                </a:solidFill>
                <a:latin typeface="Times New Roman"/>
                <a:cs typeface="Times New Roman"/>
              </a:rPr>
              <a:t>Raftery</a:t>
            </a:r>
            <a:endParaRPr sz="850">
              <a:latin typeface="Times New Roman"/>
              <a:cs typeface="Times New Roman"/>
            </a:endParaRPr>
          </a:p>
          <a:p>
            <a:pPr marL="121920">
              <a:lnSpc>
                <a:spcPts val="985"/>
              </a:lnSpc>
              <a:spcBef>
                <a:spcPts val="415"/>
              </a:spcBef>
            </a:pP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Associate</a:t>
            </a:r>
            <a:r>
              <a:rPr dirty="0" sz="8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80807E"/>
                </a:solidFill>
                <a:latin typeface="Times New Roman"/>
                <a:cs typeface="Times New Roman"/>
              </a:rPr>
              <a:t>Editor,</a:t>
            </a:r>
            <a:r>
              <a:rPr dirty="0" sz="850" spc="-3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65" i="1">
                <a:solidFill>
                  <a:srgbClr val="6E6E6E"/>
                </a:solidFill>
                <a:latin typeface="Times New Roman"/>
                <a:cs typeface="Times New Roman"/>
              </a:rPr>
              <a:t>Journal</a:t>
            </a:r>
            <a:r>
              <a:rPr dirty="0" sz="850" spc="5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35" i="1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850" spc="1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0" i="1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850" spc="-11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04" i="1">
                <a:solidFill>
                  <a:srgbClr val="6E6E6E"/>
                </a:solidFill>
                <a:latin typeface="Times New Roman"/>
                <a:cs typeface="Times New Roman"/>
              </a:rPr>
              <a:t>A&gt;nerican</a:t>
            </a:r>
            <a:endParaRPr sz="850">
              <a:latin typeface="Times New Roman"/>
              <a:cs typeface="Times New Roman"/>
            </a:endParaRPr>
          </a:p>
          <a:p>
            <a:pPr marL="137160">
              <a:lnSpc>
                <a:spcPts val="1045"/>
              </a:lnSpc>
            </a:pPr>
            <a:r>
              <a:rPr dirty="0" sz="900" spc="165" i="1">
                <a:solidFill>
                  <a:srgbClr val="6E6E6E"/>
                </a:solidFill>
                <a:latin typeface="Times New Roman"/>
                <a:cs typeface="Times New Roman"/>
              </a:rPr>
              <a:t>Statistical </a:t>
            </a:r>
            <a:r>
              <a:rPr dirty="0" sz="900" spc="135" i="1">
                <a:solidFill>
                  <a:srgbClr val="6E6E6E"/>
                </a:solidFill>
                <a:latin typeface="Times New Roman"/>
                <a:cs typeface="Times New Roman"/>
              </a:rPr>
              <a:t>A.ssociation, </a:t>
            </a:r>
            <a:r>
              <a:rPr dirty="0" sz="850" spc="-20">
                <a:solidFill>
                  <a:srgbClr val="6E6E6E"/>
                </a:solidFill>
                <a:latin typeface="Times New Roman"/>
                <a:cs typeface="Times New Roman"/>
              </a:rPr>
              <a:t>l.</a:t>
            </a:r>
            <a:r>
              <a:rPr dirty="0" sz="900" spc="-20" i="1">
                <a:solidFill>
                  <a:srgbClr val="6E6E6E"/>
                </a:solidFill>
                <a:latin typeface="Times New Roman"/>
                <a:cs typeface="Times New Roman"/>
              </a:rPr>
              <a:t>9 </a:t>
            </a:r>
            <a:r>
              <a:rPr dirty="0" sz="850" spc="165">
                <a:solidFill>
                  <a:srgbClr val="6E6E6E"/>
                </a:solidFill>
                <a:latin typeface="Times New Roman"/>
                <a:cs typeface="Times New Roman"/>
              </a:rPr>
              <a:t>89 </a:t>
            </a:r>
            <a:r>
              <a:rPr dirty="0" sz="850" spc="110">
                <a:solidFill>
                  <a:srgbClr val="9A9A9A"/>
                </a:solidFill>
                <a:latin typeface="Times New Roman"/>
                <a:cs typeface="Times New Roman"/>
              </a:rPr>
              <a:t>- </a:t>
            </a:r>
            <a:r>
              <a:rPr dirty="0" sz="850" spc="130">
                <a:solidFill>
                  <a:srgbClr val="80807E"/>
                </a:solidFill>
                <a:latin typeface="Times New Roman"/>
                <a:cs typeface="Times New Roman"/>
              </a:rPr>
              <a:t>l.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991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80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30175" marR="41275" indent="-8890">
              <a:lnSpc>
                <a:spcPts val="1000"/>
              </a:lnSpc>
              <a:spcBef>
                <a:spcPts val="455"/>
              </a:spcBef>
            </a:pP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Associate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Editor,</a:t>
            </a:r>
            <a:r>
              <a:rPr dirty="0" sz="850" spc="-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75" i="1">
                <a:solidFill>
                  <a:srgbClr val="6E6E6E"/>
                </a:solidFill>
                <a:latin typeface="Times New Roman"/>
                <a:cs typeface="Times New Roman"/>
              </a:rPr>
              <a:t>Jou1-nal</a:t>
            </a:r>
            <a:r>
              <a:rPr dirty="0" sz="850" spc="10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60" i="1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850" spc="10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60" i="1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850" spc="17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00" spc="215" i="1">
                <a:solidFill>
                  <a:srgbClr val="6E6E6E"/>
                </a:solidFill>
                <a:latin typeface="Times New Roman"/>
                <a:cs typeface="Times New Roman"/>
              </a:rPr>
              <a:t>Royal</a:t>
            </a:r>
            <a:r>
              <a:rPr dirty="0" sz="900" spc="10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00" spc="155" i="1">
                <a:solidFill>
                  <a:srgbClr val="6E6E6E"/>
                </a:solidFill>
                <a:latin typeface="Times New Roman"/>
                <a:cs typeface="Times New Roman"/>
              </a:rPr>
              <a:t>Scatis­  </a:t>
            </a:r>
            <a:r>
              <a:rPr dirty="0" sz="900" spc="260" i="1">
                <a:solidFill>
                  <a:srgbClr val="80807E"/>
                </a:solidFill>
                <a:latin typeface="Times New Roman"/>
                <a:cs typeface="Times New Roman"/>
              </a:rPr>
              <a:t>#cat</a:t>
            </a:r>
            <a:r>
              <a:rPr dirty="0" sz="900" spc="-30" i="1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900" spc="80" i="1">
                <a:solidFill>
                  <a:srgbClr val="6E6E6E"/>
                </a:solidFill>
                <a:latin typeface="Times New Roman"/>
                <a:cs typeface="Times New Roman"/>
              </a:rPr>
              <a:t>So&amp;ieey,</a:t>
            </a:r>
            <a:r>
              <a:rPr dirty="0" sz="900" spc="13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00" spc="195" i="1">
                <a:solidFill>
                  <a:srgbClr val="80807E"/>
                </a:solidFill>
                <a:latin typeface="Times New Roman"/>
                <a:cs typeface="Times New Roman"/>
              </a:rPr>
              <a:t>SeriesB,</a:t>
            </a:r>
            <a:r>
              <a:rPr dirty="0" sz="900" spc="70" i="1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l.98</a:t>
            </a:r>
            <a:r>
              <a:rPr dirty="0" sz="850" spc="-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8</a:t>
            </a:r>
            <a:r>
              <a:rPr dirty="0" sz="850" spc="210">
                <a:solidFill>
                  <a:srgbClr val="9A9A9A"/>
                </a:solidFill>
                <a:latin typeface="Times New Roman"/>
                <a:cs typeface="Times New Roman"/>
              </a:rPr>
              <a:t>-</a:t>
            </a:r>
            <a:r>
              <a:rPr dirty="0" sz="850" spc="10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6E6E6E"/>
                </a:solidFill>
                <a:latin typeface="Times New Roman"/>
                <a:cs typeface="Times New Roman"/>
              </a:rPr>
              <a:t>199</a:t>
            </a: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1</a:t>
            </a:r>
            <a:r>
              <a:rPr dirty="0" sz="850" spc="-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20650">
              <a:lnSpc>
                <a:spcPts val="985"/>
              </a:lnSpc>
              <a:spcBef>
                <a:spcPts val="320"/>
              </a:spcBef>
            </a:pPr>
            <a:r>
              <a:rPr dirty="0" sz="850" spc="325">
                <a:solidFill>
                  <a:srgbClr val="6E6E6E"/>
                </a:solidFill>
                <a:latin typeface="Times New Roman"/>
                <a:cs typeface="Times New Roman"/>
              </a:rPr>
              <a:t>Member</a:t>
            </a:r>
            <a:r>
              <a:rPr dirty="0" sz="850" spc="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8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80807E"/>
                </a:solidFill>
                <a:latin typeface="Times New Roman"/>
                <a:cs typeface="Times New Roman"/>
              </a:rPr>
              <a:t>the</a:t>
            </a:r>
            <a:r>
              <a:rPr dirty="0" sz="850" spc="3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90">
                <a:solidFill>
                  <a:srgbClr val="80807E"/>
                </a:solidFill>
                <a:latin typeface="Times New Roman"/>
                <a:cs typeface="Times New Roman"/>
              </a:rPr>
              <a:t>Scientific</a:t>
            </a:r>
            <a:r>
              <a:rPr dirty="0" sz="850" spc="12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80807E"/>
                </a:solidFill>
                <a:latin typeface="Times New Roman"/>
                <a:cs typeface="Times New Roman"/>
              </a:rPr>
              <a:t>Conun.iccce,</a:t>
            </a:r>
            <a:endParaRPr sz="850">
              <a:latin typeface="Times New Roman"/>
              <a:cs typeface="Times New Roman"/>
            </a:endParaRPr>
          </a:p>
          <a:p>
            <a:pPr marL="130810" marR="165735" indent="-49530">
              <a:lnSpc>
                <a:spcPts val="1000"/>
              </a:lnSpc>
              <a:spcBef>
                <a:spcPts val="65"/>
              </a:spcBef>
            </a:pPr>
            <a:r>
              <a:rPr dirty="0" sz="850" spc="145">
                <a:solidFill>
                  <a:srgbClr val="80807E"/>
                </a:solidFill>
                <a:latin typeface="Times New Roman"/>
                <a:cs typeface="Times New Roman"/>
              </a:rPr>
              <a:t>I </a:t>
            </a:r>
            <a:r>
              <a:rPr dirty="0" sz="850" spc="-20">
                <a:solidFill>
                  <a:srgbClr val="80807E"/>
                </a:solidFill>
                <a:latin typeface="Times New Roman"/>
                <a:cs typeface="Times New Roman"/>
              </a:rPr>
              <a:t>nt </a:t>
            </a:r>
            <a:r>
              <a:rPr dirty="0" sz="850" spc="20">
                <a:solidFill>
                  <a:srgbClr val="80807E"/>
                </a:solidFill>
                <a:latin typeface="Times New Roman"/>
                <a:cs typeface="Times New Roman"/>
              </a:rPr>
              <a:t>er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n 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ti </a:t>
            </a:r>
            <a:r>
              <a:rPr dirty="0" sz="850" spc="30">
                <a:solidFill>
                  <a:srgbClr val="565656"/>
                </a:solidFill>
                <a:latin typeface="Times New Roman"/>
                <a:cs typeface="Times New Roman"/>
              </a:rPr>
              <a:t>o n </a:t>
            </a:r>
            <a:r>
              <a:rPr dirty="0" sz="850" spc="20">
                <a:solidFill>
                  <a:srgbClr val="565656"/>
                </a:solidFill>
                <a:latin typeface="Times New Roman"/>
                <a:cs typeface="Times New Roman"/>
              </a:rPr>
              <a:t>al </a:t>
            </a:r>
            <a:r>
              <a:rPr dirty="0" sz="900" spc="185">
                <a:solidFill>
                  <a:srgbClr val="6E6E6E"/>
                </a:solidFill>
                <a:latin typeface="Arial"/>
                <a:cs typeface="Arial"/>
              </a:rPr>
              <a:t>vVhaling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Con-,.mission,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19 </a:t>
            </a:r>
            <a:r>
              <a:rPr dirty="0" sz="850" spc="225">
                <a:solidFill>
                  <a:srgbClr val="6E6E6E"/>
                </a:solidFill>
                <a:latin typeface="Times New Roman"/>
                <a:cs typeface="Times New Roman"/>
              </a:rPr>
              <a:t>87</a:t>
            </a:r>
            <a:r>
              <a:rPr dirty="0" sz="850" spc="225">
                <a:solidFill>
                  <a:srgbClr val="9A9A9A"/>
                </a:solidFill>
                <a:latin typeface="Times New Roman"/>
                <a:cs typeface="Times New Roman"/>
              </a:rPr>
              <a:t>- </a:t>
            </a:r>
            <a:r>
              <a:rPr dirty="0" sz="850" spc="22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80807E"/>
                </a:solidFill>
                <a:latin typeface="Times New Roman"/>
                <a:cs typeface="Times New Roman"/>
              </a:rPr>
              <a:t>present.</a:t>
            </a:r>
            <a:endParaRPr sz="850">
              <a:latin typeface="Times New Roman"/>
              <a:cs typeface="Times New Roman"/>
            </a:endParaRPr>
          </a:p>
          <a:p>
            <a:pPr marL="113664">
              <a:lnSpc>
                <a:spcPts val="1065"/>
              </a:lnSpc>
              <a:spcBef>
                <a:spcPts val="330"/>
              </a:spcBef>
            </a:pP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Associate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Editor,</a:t>
            </a:r>
            <a:r>
              <a:rPr dirty="0" sz="8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00" spc="95" i="1">
                <a:solidFill>
                  <a:srgbClr val="80807E"/>
                </a:solidFill>
                <a:latin typeface="Times New Roman"/>
                <a:cs typeface="Times New Roman"/>
              </a:rPr>
              <a:t>Socioiog-i,cat</a:t>
            </a:r>
            <a:r>
              <a:rPr dirty="0" sz="900" spc="-25" i="1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90" i="1">
                <a:solidFill>
                  <a:srgbClr val="6E6E6E"/>
                </a:solidFill>
                <a:latin typeface="Times New Roman"/>
                <a:cs typeface="Times New Roman"/>
              </a:rPr>
              <a:t>M</a:t>
            </a:r>
            <a:r>
              <a:rPr dirty="0" sz="850" spc="11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90" i="1">
                <a:solidFill>
                  <a:srgbClr val="6E6E6E"/>
                </a:solidFill>
                <a:latin typeface="Times New Roman"/>
                <a:cs typeface="Times New Roman"/>
              </a:rPr>
              <a:t>eth</a:t>
            </a:r>
            <a:r>
              <a:rPr dirty="0" sz="850" spc="1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25" i="1">
                <a:solidFill>
                  <a:srgbClr val="6E6E6E"/>
                </a:solidFill>
                <a:latin typeface="Times New Roman"/>
                <a:cs typeface="Times New Roman"/>
              </a:rPr>
              <a:t>od</a:t>
            </a:r>
            <a:r>
              <a:rPr dirty="0" sz="850" spc="-1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50" i="1">
                <a:solidFill>
                  <a:srgbClr val="6E6E6E"/>
                </a:solidFill>
                <a:latin typeface="Times New Roman"/>
                <a:cs typeface="Times New Roman"/>
              </a:rPr>
              <a:t>olog</a:t>
            </a:r>
            <a:r>
              <a:rPr dirty="0" sz="850" spc="50" i="1">
                <a:solidFill>
                  <a:srgbClr val="9A9A9A"/>
                </a:solidFill>
                <a:latin typeface="Times New Roman"/>
                <a:cs typeface="Times New Roman"/>
              </a:rPr>
              <a:t>,</a:t>
            </a:r>
            <a:r>
              <a:rPr dirty="0" sz="850" spc="-120" i="1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850" spc="100" i="1">
                <a:solidFill>
                  <a:srgbClr val="6E6E6E"/>
                </a:solidFill>
                <a:latin typeface="Times New Roman"/>
                <a:cs typeface="Times New Roman"/>
              </a:rPr>
              <a:t>y</a:t>
            </a:r>
            <a:endParaRPr sz="850">
              <a:latin typeface="Times New Roman"/>
              <a:cs typeface="Times New Roman"/>
            </a:endParaRPr>
          </a:p>
          <a:p>
            <a:pPr marL="118110">
              <a:lnSpc>
                <a:spcPts val="1005"/>
              </a:lnSpc>
            </a:pPr>
            <a:r>
              <a:rPr dirty="0" sz="850" spc="315">
                <a:solidFill>
                  <a:srgbClr val="6E6E6E"/>
                </a:solidFill>
                <a:latin typeface="Times New Roman"/>
                <a:cs typeface="Times New Roman"/>
              </a:rPr>
              <a:t>1992-1995.</a:t>
            </a:r>
            <a:endParaRPr sz="850">
              <a:latin typeface="Times New Roman"/>
              <a:cs typeface="Times New Roman"/>
            </a:endParaRPr>
          </a:p>
          <a:p>
            <a:pPr algn="just" marL="113664" marR="5080" indent="6350">
              <a:lnSpc>
                <a:spcPts val="1000"/>
              </a:lnSpc>
              <a:spcBef>
                <a:spcPts val="465"/>
              </a:spcBef>
            </a:pPr>
            <a:r>
              <a:rPr dirty="0" sz="850" spc="220">
                <a:solidFill>
                  <a:srgbClr val="80807E"/>
                </a:solidFill>
                <a:latin typeface="Times New Roman"/>
                <a:cs typeface="Times New Roman"/>
              </a:rPr>
              <a:t>Presenccd</a:t>
            </a:r>
            <a:r>
              <a:rPr dirty="0" sz="850" spc="20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80807E"/>
                </a:solidFill>
                <a:latin typeface="Times New Roman"/>
                <a:cs typeface="Times New Roman"/>
              </a:rPr>
              <a:t>=Maxi</a:t>
            </a:r>
            <a:r>
              <a:rPr dirty="0" sz="850" spc="245">
                <a:solidFill>
                  <a:srgbClr val="565656"/>
                </a:solidFill>
                <a:latin typeface="Times New Roman"/>
                <a:cs typeface="Times New Roman"/>
              </a:rPr>
              <a:t>m</a:t>
            </a:r>
            <a:r>
              <a:rPr dirty="0" sz="850" spc="-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565656"/>
                </a:solidFill>
                <a:latin typeface="Times New Roman"/>
                <a:cs typeface="Times New Roman"/>
              </a:rPr>
              <a:t>ally</a:t>
            </a:r>
            <a:r>
              <a:rPr dirty="0" sz="850" spc="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ma.incained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80807E"/>
                </a:solidFill>
                <a:latin typeface="Times New Roman"/>
                <a:cs typeface="Times New Roman"/>
              </a:rPr>
              <a:t>ineq</a:t>
            </a:r>
            <a:r>
              <a:rPr dirty="0" sz="850" spc="-1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70">
                <a:solidFill>
                  <a:srgbClr val="565656"/>
                </a:solidFill>
                <a:latin typeface="Times New Roman"/>
                <a:cs typeface="Times New Roman"/>
              </a:rPr>
              <a:t>uality: 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reform,</a:t>
            </a:r>
            <a:r>
              <a:rPr dirty="0" sz="850" spc="-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expansion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850" spc="235">
                <a:solidFill>
                  <a:srgbClr val="80807E"/>
                </a:solidFill>
                <a:latin typeface="Times New Roman"/>
                <a:cs typeface="Times New Roman"/>
              </a:rPr>
              <a:t>educational </a:t>
            </a:r>
            <a:r>
              <a:rPr dirty="0" sz="850" spc="155">
                <a:solidFill>
                  <a:srgbClr val="80807E"/>
                </a:solidFill>
                <a:latin typeface="Times New Roman"/>
                <a:cs typeface="Times New Roman"/>
              </a:rPr>
              <a:t>op</a:t>
            </a:r>
            <a:r>
              <a:rPr dirty="0" sz="850" spc="155">
                <a:solidFill>
                  <a:srgbClr val="565656"/>
                </a:solidFill>
                <a:latin typeface="Times New Roman"/>
                <a:cs typeface="Times New Roman"/>
              </a:rPr>
              <a:t>p </a:t>
            </a:r>
            <a:r>
              <a:rPr dirty="0" sz="850" spc="270">
                <a:solidFill>
                  <a:srgbClr val="565656"/>
                </a:solidFill>
                <a:latin typeface="Times New Roman"/>
                <a:cs typeface="Times New Roman"/>
              </a:rPr>
              <a:t>or </a:t>
            </a:r>
            <a:r>
              <a:rPr dirty="0" sz="850" spc="204">
                <a:solidFill>
                  <a:srgbClr val="565656"/>
                </a:solidFill>
                <a:latin typeface="Times New Roman"/>
                <a:cs typeface="Times New Roman"/>
              </a:rPr>
              <a:t>u.­  </a:t>
            </a:r>
            <a:r>
              <a:rPr dirty="0" sz="850" spc="95">
                <a:solidFill>
                  <a:srgbClr val="6E6E6E"/>
                </a:solidFill>
                <a:latin typeface="Times New Roman"/>
                <a:cs typeface="Times New Roman"/>
              </a:rPr>
              <a:t>n.icy </a:t>
            </a:r>
            <a:r>
              <a:rPr dirty="0" sz="800" spc="85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che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Uniccd 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Scaces </a:t>
            </a:r>
            <a:r>
              <a:rPr dirty="0" sz="850" spc="185">
                <a:solidFill>
                  <a:srgbClr val="80807E"/>
                </a:solidFill>
                <a:latin typeface="Times New Roman"/>
                <a:cs typeface="Times New Roman"/>
              </a:rPr>
              <a:t>and </a:t>
            </a:r>
            <a:r>
              <a:rPr dirty="0" sz="850" spc="130">
                <a:solidFill>
                  <a:srgbClr val="80807E"/>
                </a:solidFill>
                <a:latin typeface="Times New Roman"/>
                <a:cs typeface="Times New Roman"/>
              </a:rPr>
              <a:t>Ir </a:t>
            </a:r>
            <a:r>
              <a:rPr dirty="0" sz="850" spc="175">
                <a:solidFill>
                  <a:srgbClr val="80807E"/>
                </a:solidFill>
                <a:latin typeface="Times New Roman"/>
                <a:cs typeface="Times New Roman"/>
              </a:rPr>
              <a:t>e </a:t>
            </a:r>
            <a:r>
              <a:rPr dirty="0" sz="850" spc="120">
                <a:solidFill>
                  <a:srgbClr val="80807E"/>
                </a:solidFill>
                <a:latin typeface="Times New Roman"/>
                <a:cs typeface="Times New Roman"/>
              </a:rPr>
              <a:t>land</a:t>
            </a:r>
            <a:r>
              <a:rPr dirty="0" sz="850" spc="17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95">
                <a:solidFill>
                  <a:srgbClr val="9A9A9A"/>
                </a:solidFill>
                <a:latin typeface="Times New Roman"/>
                <a:cs typeface="Times New Roman"/>
              </a:rPr>
              <a:t>,</a:t>
            </a:r>
            <a:endParaRPr sz="850">
              <a:latin typeface="Times New Roman"/>
              <a:cs typeface="Times New Roman"/>
            </a:endParaRPr>
          </a:p>
          <a:p>
            <a:pPr algn="just" marL="118110">
              <a:lnSpc>
                <a:spcPts val="950"/>
              </a:lnSpc>
            </a:pPr>
            <a:r>
              <a:rPr dirty="0" sz="850" spc="145">
                <a:solidFill>
                  <a:srgbClr val="565656"/>
                </a:solidFill>
                <a:latin typeface="Times New Roman"/>
                <a:cs typeface="Times New Roman"/>
              </a:rPr>
              <a:t>192 </a:t>
            </a:r>
            <a:r>
              <a:rPr dirty="0" sz="850" spc="195">
                <a:solidFill>
                  <a:srgbClr val="565656"/>
                </a:solidFill>
                <a:latin typeface="Times New Roman"/>
                <a:cs typeface="Times New Roman"/>
              </a:rPr>
              <a:t>0 </a:t>
            </a:r>
            <a:r>
              <a:rPr dirty="0" sz="850" spc="130">
                <a:solidFill>
                  <a:srgbClr val="80807E"/>
                </a:solidFill>
                <a:latin typeface="Times New Roman"/>
                <a:cs typeface="Times New Roman"/>
              </a:rPr>
              <a:t>- </a:t>
            </a:r>
            <a:r>
              <a:rPr dirty="0" sz="850" spc="200">
                <a:solidFill>
                  <a:srgbClr val="565656"/>
                </a:solidFill>
                <a:latin typeface="Times New Roman"/>
                <a:cs typeface="Times New Roman"/>
              </a:rPr>
              <a:t>1990 </a:t>
            </a:r>
            <a:r>
              <a:rPr dirty="0" sz="850" spc="160">
                <a:solidFill>
                  <a:srgbClr val="565656"/>
                </a:solidFill>
                <a:latin typeface="Times New Roman"/>
                <a:cs typeface="Times New Roman"/>
              </a:rPr>
              <a:t>" </a:t>
            </a:r>
            <a:r>
              <a:rPr dirty="0" sz="850" spc="135">
                <a:solidFill>
                  <a:srgbClr val="6E6E6E"/>
                </a:solidFill>
                <a:latin typeface="Times New Roman"/>
                <a:cs typeface="Times New Roman"/>
              </a:rPr>
              <a:t>at </a:t>
            </a: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World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Congress</a:t>
            </a:r>
            <a:r>
              <a:rPr dirty="0" sz="850" spc="-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endParaRPr sz="850">
              <a:latin typeface="Times New Roman"/>
              <a:cs typeface="Times New Roman"/>
            </a:endParaRPr>
          </a:p>
          <a:p>
            <a:pPr algn="just" marL="99695">
              <a:lnSpc>
                <a:spcPts val="1010"/>
              </a:lnSpc>
            </a:pP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Sociology,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80807E"/>
                </a:solidFill>
                <a:latin typeface="Times New Roman"/>
                <a:cs typeface="Times New Roman"/>
              </a:rPr>
              <a:t>1990.</a:t>
            </a:r>
            <a:endParaRPr sz="850">
              <a:latin typeface="Times New Roman"/>
              <a:cs typeface="Times New Roman"/>
            </a:endParaRPr>
          </a:p>
          <a:p>
            <a:pPr marL="102870" marR="38735" indent="9525">
              <a:lnSpc>
                <a:spcPts val="1000"/>
              </a:lnSpc>
              <a:spcBef>
                <a:spcPts val="465"/>
              </a:spcBef>
            </a:pP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"Industrial 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accldent:S </a:t>
            </a:r>
            <a:r>
              <a:rPr dirty="0" sz="850" spc="185">
                <a:solidFill>
                  <a:srgbClr val="80807E"/>
                </a:solidFill>
                <a:latin typeface="Times New Roman"/>
                <a:cs typeface="Times New Roman"/>
              </a:rPr>
              <a:t>are</a:t>
            </a:r>
            <a:r>
              <a:rPr dirty="0" sz="850" spc="185">
                <a:solidFill>
                  <a:srgbClr val="565656"/>
                </a:solidFill>
                <a:latin typeface="Times New Roman"/>
                <a:cs typeface="Times New Roman"/>
              </a:rPr>
              <a:t>pr </a:t>
            </a:r>
            <a:r>
              <a:rPr dirty="0" sz="850" spc="200">
                <a:solidFill>
                  <a:srgbClr val="565656"/>
                </a:solidFill>
                <a:latin typeface="Times New Roman"/>
                <a:cs typeface="Times New Roman"/>
              </a:rPr>
              <a:t>od</a:t>
            </a:r>
            <a:r>
              <a:rPr dirty="0" sz="850" spc="-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565656"/>
                </a:solidFill>
                <a:latin typeface="Times New Roman"/>
                <a:cs typeface="Times New Roman"/>
              </a:rPr>
              <a:t>uc</a:t>
            </a:r>
            <a:r>
              <a:rPr dirty="0" sz="850" spc="210">
                <a:solidFill>
                  <a:srgbClr val="80807E"/>
                </a:solidFill>
                <a:latin typeface="Times New Roman"/>
                <a:cs typeface="Times New Roman"/>
              </a:rPr>
              <a:t>ed  </a:t>
            </a:r>
            <a:r>
              <a:rPr dirty="0" sz="900" spc="200" b="1" i="1">
                <a:solidFill>
                  <a:srgbClr val="6E6E6E"/>
                </a:solidFill>
                <a:latin typeface="Times New Roman"/>
                <a:cs typeface="Times New Roman"/>
              </a:rPr>
              <a:t>by </a:t>
            </a:r>
            <a:r>
              <a:rPr dirty="0" sz="850" spc="175" b="1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850" spc="180" b="1">
                <a:solidFill>
                  <a:srgbClr val="6E6E6E"/>
                </a:solidFill>
                <a:latin typeface="Times New Roman"/>
                <a:cs typeface="Times New Roman"/>
              </a:rPr>
              <a:t>social </a:t>
            </a:r>
            <a:r>
              <a:rPr dirty="0" sz="850" spc="145" b="1">
                <a:solidFill>
                  <a:srgbClr val="565656"/>
                </a:solidFill>
                <a:latin typeface="Times New Roman"/>
                <a:cs typeface="Times New Roman"/>
              </a:rPr>
              <a:t>rela</a:t>
            </a:r>
            <a:r>
              <a:rPr dirty="0" sz="850" spc="145" b="1">
                <a:solidFill>
                  <a:srgbClr val="80807E"/>
                </a:solidFill>
                <a:latin typeface="Times New Roman"/>
                <a:cs typeface="Times New Roman"/>
              </a:rPr>
              <a:t>tio </a:t>
            </a:r>
            <a:r>
              <a:rPr dirty="0" sz="850" spc="215" b="1">
                <a:solidFill>
                  <a:srgbClr val="565656"/>
                </a:solidFill>
                <a:latin typeface="Times New Roman"/>
                <a:cs typeface="Times New Roman"/>
              </a:rPr>
              <a:t>ns </a:t>
            </a:r>
            <a:r>
              <a:rPr dirty="0" sz="900" spc="160" b="1">
                <a:solidFill>
                  <a:srgbClr val="6E6E6E"/>
                </a:solidFill>
                <a:latin typeface="Times New Roman"/>
                <a:cs typeface="Times New Roman"/>
              </a:rPr>
              <a:t>otvvork'" </a:t>
            </a:r>
            <a:r>
              <a:rPr dirty="0" sz="850" spc="175" b="1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850" spc="185" b="1">
                <a:solidFill>
                  <a:srgbClr val="6E6E6E"/>
                </a:solidFill>
                <a:latin typeface="Times New Roman"/>
                <a:cs typeface="Times New Roman"/>
              </a:rPr>
              <a:t>invited 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discussant </a:t>
            </a:r>
            <a:r>
              <a:rPr dirty="0" sz="850" spc="165">
                <a:solidFill>
                  <a:srgbClr val="6E6E6E"/>
                </a:solidFill>
                <a:latin typeface="Times New Roman"/>
                <a:cs typeface="Times New Roman"/>
              </a:rPr>
              <a:t>(Statistical 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lvlei:hods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Session) 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at:  </a:t>
            </a:r>
            <a:r>
              <a:rPr dirty="0" sz="900" spc="250" b="1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900" spc="140" b="1">
                <a:solidFill>
                  <a:srgbClr val="6E6E6E"/>
                </a:solidFill>
                <a:latin typeface="Times New Roman"/>
                <a:cs typeface="Times New Roman"/>
              </a:rPr>
              <a:t>Arnerican </a:t>
            </a:r>
            <a:r>
              <a:rPr dirty="0" sz="900" spc="170" b="1">
                <a:solidFill>
                  <a:srgbClr val="6E6E6E"/>
                </a:solidFill>
                <a:latin typeface="Times New Roman"/>
                <a:cs typeface="Times New Roman"/>
              </a:rPr>
              <a:t>SocioJogical </a:t>
            </a:r>
            <a:r>
              <a:rPr dirty="0" sz="800" spc="165" b="1">
                <a:solidFill>
                  <a:srgbClr val="6E6E6E"/>
                </a:solidFill>
                <a:latin typeface="Arial"/>
                <a:cs typeface="Arial"/>
              </a:rPr>
              <a:t>Association  </a:t>
            </a:r>
            <a:r>
              <a:rPr dirty="0" sz="850" spc="200">
                <a:solidFill>
                  <a:srgbClr val="565656"/>
                </a:solidFill>
                <a:latin typeface="Times New Roman"/>
                <a:cs typeface="Times New Roman"/>
              </a:rPr>
              <a:t>Mcet:ing,</a:t>
            </a:r>
            <a:r>
              <a:rPr dirty="0" sz="850" spc="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August:</a:t>
            </a:r>
            <a:r>
              <a:rPr dirty="0" sz="8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J.99</a:t>
            </a:r>
            <a:r>
              <a:rPr dirty="0" sz="850" spc="-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0</a:t>
            </a:r>
            <a:r>
              <a:rPr dirty="0" sz="850" spc="-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25">
                <a:solidFill>
                  <a:srgbClr val="9A9A9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00330" marR="190500" indent="3175">
              <a:lnSpc>
                <a:spcPts val="1000"/>
              </a:lnSpc>
              <a:spcBef>
                <a:spcPts val="425"/>
              </a:spcBef>
            </a:pPr>
            <a:r>
              <a:rPr dirty="0" sz="850" spc="70" b="1">
                <a:solidFill>
                  <a:srgbClr val="80807E"/>
                </a:solidFill>
                <a:latin typeface="Times New Roman"/>
                <a:cs typeface="Times New Roman"/>
              </a:rPr>
              <a:t>P1</a:t>
            </a:r>
            <a:r>
              <a:rPr dirty="0" sz="850" spc="70" b="1">
                <a:solidFill>
                  <a:srgbClr val="565656"/>
                </a:solidFill>
                <a:latin typeface="Times New Roman"/>
                <a:cs typeface="Times New Roman"/>
              </a:rPr>
              <a:t>-cs</a:t>
            </a:r>
            <a:r>
              <a:rPr dirty="0" sz="850" spc="70" b="1">
                <a:solidFill>
                  <a:srgbClr val="80807E"/>
                </a:solidFill>
                <a:latin typeface="Times New Roman"/>
                <a:cs typeface="Times New Roman"/>
              </a:rPr>
              <a:t>e</a:t>
            </a:r>
            <a:r>
              <a:rPr dirty="0" sz="850" spc="70" b="1">
                <a:solidFill>
                  <a:srgbClr val="565656"/>
                </a:solidFill>
                <a:latin typeface="Times New Roman"/>
                <a:cs typeface="Times New Roman"/>
              </a:rPr>
              <a:t>nt:ed </a:t>
            </a:r>
            <a:r>
              <a:rPr dirty="0" sz="850" spc="180" b="1">
                <a:solidFill>
                  <a:srgbClr val="6E6E6E"/>
                </a:solidFill>
                <a:latin typeface="Times New Roman"/>
                <a:cs typeface="Times New Roman"/>
              </a:rPr>
              <a:t>''Clustering </a:t>
            </a:r>
            <a:r>
              <a:rPr dirty="0" sz="850" spc="150" b="1">
                <a:solidFill>
                  <a:srgbClr val="6E6E6E"/>
                </a:solidFill>
                <a:latin typeface="Times New Roman"/>
                <a:cs typeface="Times New Roman"/>
              </a:rPr>
              <a:t>and. </a:t>
            </a:r>
            <a:r>
              <a:rPr dirty="0" sz="850" spc="45" b="1">
                <a:solidFill>
                  <a:srgbClr val="80807E"/>
                </a:solidFill>
                <a:latin typeface="Times New Roman"/>
                <a:cs typeface="Times New Roman"/>
              </a:rPr>
              <a:t>i..n-iagc </a:t>
            </a:r>
            <a:r>
              <a:rPr dirty="0" sz="850" spc="170" b="1">
                <a:solidFill>
                  <a:srgbClr val="6E6E6E"/>
                </a:solidFill>
                <a:latin typeface="Times New Roman"/>
                <a:cs typeface="Times New Roman"/>
              </a:rPr>
              <a:t>analysis"  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ac </a:t>
            </a: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Pacific </a:t>
            </a:r>
            <a:r>
              <a:rPr dirty="0" sz="850" spc="350">
                <a:solidFill>
                  <a:srgbClr val="6E6E6E"/>
                </a:solidFill>
                <a:latin typeface="Times New Roman"/>
                <a:cs typeface="Times New Roman"/>
              </a:rPr>
              <a:t>No 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rth</a:t>
            </a:r>
            <a:r>
              <a:rPr dirty="0" sz="850" spc="170">
                <a:solidFill>
                  <a:srgbClr val="BFBFBF"/>
                </a:solidFill>
                <a:latin typeface="Times New Roman"/>
                <a:cs typeface="Times New Roman"/>
              </a:rPr>
              <a:t>.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west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Statistics </a:t>
            </a:r>
            <a:r>
              <a:rPr dirty="0" sz="850" spc="270">
                <a:solidFill>
                  <a:srgbClr val="6E6E6E"/>
                </a:solidFill>
                <a:latin typeface="Times New Roman"/>
                <a:cs typeface="Times New Roman"/>
              </a:rPr>
              <a:t>Day,  </a:t>
            </a:r>
            <a:r>
              <a:rPr dirty="0" sz="850" spc="295">
                <a:solidFill>
                  <a:srgbClr val="6E6E6E"/>
                </a:solidFill>
                <a:latin typeface="Times New Roman"/>
                <a:cs typeface="Times New Roman"/>
              </a:rPr>
              <a:t>November</a:t>
            </a:r>
            <a:r>
              <a:rPr dirty="0" sz="8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565656"/>
                </a:solidFill>
                <a:latin typeface="Times New Roman"/>
                <a:cs typeface="Times New Roman"/>
              </a:rPr>
              <a:t>1990.</a:t>
            </a:r>
            <a:endParaRPr sz="850">
              <a:latin typeface="Times New Roman"/>
              <a:cs typeface="Times New Roman"/>
            </a:endParaRPr>
          </a:p>
          <a:p>
            <a:pPr marL="93345" marR="201930" indent="3175">
              <a:lnSpc>
                <a:spcPts val="1000"/>
              </a:lnSpc>
              <a:spcBef>
                <a:spcPts val="430"/>
              </a:spcBef>
            </a:pPr>
            <a:r>
              <a:rPr dirty="0" sz="850" spc="235">
                <a:solidFill>
                  <a:srgbClr val="6E6E6E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340">
                <a:solidFill>
                  <a:srgbClr val="6E6E6E"/>
                </a:solidFill>
                <a:latin typeface="Times New Roman"/>
                <a:cs typeface="Times New Roman"/>
              </a:rPr>
              <a:t>"The </a:t>
            </a:r>
            <a:r>
              <a:rPr dirty="0" sz="850" spc="100">
                <a:solidFill>
                  <a:srgbClr val="6E6E6E"/>
                </a:solidFill>
                <a:latin typeface="Times New Roman"/>
                <a:cs typeface="Times New Roman"/>
              </a:rPr>
              <a:t>"veigh.1:cd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likelihood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boot</a:t>
            </a:r>
            <a:r>
              <a:rPr dirty="0" sz="850" spc="245">
                <a:solidFill>
                  <a:srgbClr val="9A9A9A"/>
                </a:solidFill>
                <a:latin typeface="Times New Roman"/>
                <a:cs typeface="Times New Roman"/>
              </a:rPr>
              <a:t>­  </a:t>
            </a:r>
            <a:r>
              <a:rPr dirty="0" sz="850" spc="240">
                <a:solidFill>
                  <a:srgbClr val="80807E"/>
                </a:solidFill>
                <a:latin typeface="Times New Roman"/>
                <a:cs typeface="Times New Roman"/>
              </a:rPr>
              <a:t>strap"</a:t>
            </a:r>
            <a:r>
              <a:rPr dirty="0" sz="850" spc="4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6E6E6E"/>
                </a:solidFill>
                <a:latin typeface="Times New Roman"/>
                <a:cs typeface="Times New Roman"/>
              </a:rPr>
              <a:t>at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8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565656"/>
                </a:solidFill>
                <a:latin typeface="Times New Roman"/>
                <a:cs typeface="Times New Roman"/>
              </a:rPr>
              <a:t>VV</a:t>
            </a:r>
            <a:r>
              <a:rPr dirty="0" sz="850" spc="75">
                <a:solidFill>
                  <a:srgbClr val="80807E"/>
                </a:solidFill>
                <a:latin typeface="Times New Roman"/>
                <a:cs typeface="Times New Roman"/>
              </a:rPr>
              <a:t>r</a:t>
            </a:r>
            <a:r>
              <a:rPr dirty="0" sz="850" spc="75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850" spc="75">
                <a:solidFill>
                  <a:srgbClr val="80807E"/>
                </a:solidFill>
                <a:latin typeface="Times New Roman"/>
                <a:cs typeface="Times New Roman"/>
              </a:rPr>
              <a:t>ksh</a:t>
            </a:r>
            <a:r>
              <a:rPr dirty="0" sz="850" spc="5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80807E"/>
                </a:solidFill>
                <a:latin typeface="Times New Roman"/>
                <a:cs typeface="Times New Roman"/>
              </a:rPr>
              <a:t>op</a:t>
            </a:r>
            <a:r>
              <a:rPr dirty="0" sz="850" spc="16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Bayesian</a:t>
            </a:r>
            <a:endParaRPr sz="850">
              <a:latin typeface="Times New Roman"/>
              <a:cs typeface="Times New Roman"/>
            </a:endParaRPr>
          </a:p>
          <a:p>
            <a:pPr marL="94615">
              <a:lnSpc>
                <a:spcPts val="955"/>
              </a:lnSpc>
            </a:pPr>
            <a:r>
              <a:rPr dirty="0" sz="850" spc="-10" b="1">
                <a:solidFill>
                  <a:srgbClr val="80807E"/>
                </a:solidFill>
                <a:latin typeface="Times New Roman"/>
                <a:cs typeface="Times New Roman"/>
              </a:rPr>
              <a:t>Con"</a:t>
            </a:r>
            <a:r>
              <a:rPr dirty="0" sz="850" spc="-10" b="1">
                <a:solidFill>
                  <a:srgbClr val="565656"/>
                </a:solidFill>
                <a:latin typeface="Times New Roman"/>
                <a:cs typeface="Times New Roman"/>
              </a:rPr>
              <a:t>p</a:t>
            </a:r>
            <a:r>
              <a:rPr dirty="0" sz="850" spc="-10" b="1">
                <a:solidFill>
                  <a:srgbClr val="80807E"/>
                </a:solidFill>
                <a:latin typeface="Times New Roman"/>
                <a:cs typeface="Times New Roman"/>
              </a:rPr>
              <a:t>.l </a:t>
            </a:r>
            <a:r>
              <a:rPr dirty="0" sz="850" spc="-170" b="1">
                <a:solidFill>
                  <a:srgbClr val="565656"/>
                </a:solidFill>
                <a:latin typeface="Times New Roman"/>
                <a:cs typeface="Times New Roman"/>
              </a:rPr>
              <a:t>u </a:t>
            </a:r>
            <a:r>
              <a:rPr dirty="0" sz="850" spc="-105" b="1">
                <a:solidFill>
                  <a:srgbClr val="565656"/>
                </a:solidFill>
                <a:latin typeface="Times New Roman"/>
                <a:cs typeface="Times New Roman"/>
              </a:rPr>
              <a:t>t </a:t>
            </a:r>
            <a:r>
              <a:rPr dirty="0" sz="850" spc="-155" b="1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850" spc="-95" b="1">
                <a:solidFill>
                  <a:srgbClr val="565656"/>
                </a:solidFill>
                <a:latin typeface="Times New Roman"/>
                <a:cs typeface="Times New Roman"/>
              </a:rPr>
              <a:t>ti </a:t>
            </a:r>
            <a:r>
              <a:rPr dirty="0" sz="850" spc="-155" b="1">
                <a:solidFill>
                  <a:srgbClr val="565656"/>
                </a:solidFill>
                <a:latin typeface="Times New Roman"/>
                <a:cs typeface="Times New Roman"/>
              </a:rPr>
              <a:t>o </a:t>
            </a:r>
            <a:r>
              <a:rPr dirty="0" sz="850" spc="-170" b="1">
                <a:solidFill>
                  <a:srgbClr val="565656"/>
                </a:solidFill>
                <a:latin typeface="Times New Roman"/>
                <a:cs typeface="Times New Roman"/>
              </a:rPr>
              <a:t>n </a:t>
            </a:r>
            <a:r>
              <a:rPr dirty="0" sz="850" spc="-155" b="1">
                <a:solidFill>
                  <a:srgbClr val="6E6E6E"/>
                </a:solidFill>
                <a:latin typeface="Times New Roman"/>
                <a:cs typeface="Times New Roman"/>
              </a:rPr>
              <a:t>v </a:t>
            </a:r>
            <a:r>
              <a:rPr dirty="0" sz="850" spc="-110" b="1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50" spc="-110" b="1">
                <a:solidFill>
                  <a:srgbClr val="CFCFCF"/>
                </a:solidFill>
                <a:latin typeface="Times New Roman"/>
                <a:cs typeface="Times New Roman"/>
              </a:rPr>
              <a:t>.</a:t>
            </a:r>
            <a:r>
              <a:rPr dirty="0" sz="850" spc="-110" b="1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850" spc="-170" b="1">
                <a:solidFill>
                  <a:srgbClr val="80807E"/>
                </a:solidFill>
                <a:latin typeface="Times New Roman"/>
                <a:cs typeface="Times New Roman"/>
              </a:rPr>
              <a:t>S </a:t>
            </a:r>
            <a:r>
              <a:rPr dirty="0" sz="850" spc="-150" b="1">
                <a:solidFill>
                  <a:srgbClr val="80807E"/>
                </a:solidFill>
                <a:latin typeface="Times New Roman"/>
                <a:cs typeface="Times New Roman"/>
              </a:rPr>
              <a:t>co </a:t>
            </a:r>
            <a:r>
              <a:rPr dirty="0" sz="850" spc="-140" b="1">
                <a:solidFill>
                  <a:srgbClr val="80807E"/>
                </a:solidFill>
                <a:latin typeface="Times New Roman"/>
                <a:cs typeface="Times New Roman"/>
              </a:rPr>
              <a:t>c </a:t>
            </a:r>
            <a:r>
              <a:rPr dirty="0" sz="850" spc="-170" b="1">
                <a:solidFill>
                  <a:srgbClr val="565656"/>
                </a:solidFill>
                <a:latin typeface="Times New Roman"/>
                <a:cs typeface="Times New Roman"/>
              </a:rPr>
              <a:t>h </a:t>
            </a:r>
            <a:r>
              <a:rPr dirty="0" sz="850" spc="-155" b="1">
                <a:solidFill>
                  <a:srgbClr val="565656"/>
                </a:solidFill>
                <a:latin typeface="Times New Roman"/>
                <a:cs typeface="Times New Roman"/>
              </a:rPr>
              <a:t>a </a:t>
            </a:r>
            <a:r>
              <a:rPr dirty="0" sz="850" spc="-120" b="1">
                <a:solidFill>
                  <a:srgbClr val="565656"/>
                </a:solidFill>
                <a:latin typeface="Times New Roman"/>
                <a:cs typeface="Times New Roman"/>
              </a:rPr>
              <a:t>s </a:t>
            </a:r>
            <a:r>
              <a:rPr dirty="0" sz="850" spc="-114" b="1">
                <a:solidFill>
                  <a:srgbClr val="565656"/>
                </a:solidFill>
                <a:latin typeface="Times New Roman"/>
                <a:cs typeface="Times New Roman"/>
              </a:rPr>
              <a:t>ri </a:t>
            </a:r>
            <a:r>
              <a:rPr dirty="0" sz="850" spc="-140" b="1">
                <a:solidFill>
                  <a:srgbClr val="565656"/>
                </a:solidFill>
                <a:latin typeface="Times New Roman"/>
                <a:cs typeface="Times New Roman"/>
              </a:rPr>
              <a:t>c</a:t>
            </a:r>
            <a:r>
              <a:rPr dirty="0" sz="850" spc="-7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65" b="1">
                <a:solidFill>
                  <a:srgbClr val="6E6E6E"/>
                </a:solidFill>
                <a:latin typeface="Times New Roman"/>
                <a:cs typeface="Times New Roman"/>
              </a:rPr>
              <a:t>Simulation,,</a:t>
            </a:r>
            <a:endParaRPr sz="850">
              <a:latin typeface="Times New Roman"/>
              <a:cs typeface="Times New Roman"/>
            </a:endParaRPr>
          </a:p>
          <a:p>
            <a:pPr marL="57785">
              <a:lnSpc>
                <a:spcPts val="1010"/>
              </a:lnSpc>
            </a:pP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F </a:t>
            </a:r>
            <a:r>
              <a:rPr dirty="0" sz="850" spc="17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850" spc="-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b,</a:t>
            </a:r>
            <a:r>
              <a:rPr dirty="0" sz="850" spc="150">
                <a:solidFill>
                  <a:srgbClr val="2A2A2A"/>
                </a:solidFill>
                <a:latin typeface="Times New Roman"/>
                <a:cs typeface="Times New Roman"/>
              </a:rPr>
              <a:t>·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uary </a:t>
            </a:r>
            <a:r>
              <a:rPr dirty="0" sz="850" spc="315">
                <a:solidFill>
                  <a:srgbClr val="6E6E6E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97790" marR="146050" indent="-1270">
              <a:lnSpc>
                <a:spcPts val="1000"/>
              </a:lnSpc>
              <a:spcBef>
                <a:spcPts val="465"/>
              </a:spcBef>
            </a:pPr>
            <a:r>
              <a:rPr dirty="0" sz="850" spc="125" b="1">
                <a:solidFill>
                  <a:srgbClr val="6E6E6E"/>
                </a:solidFill>
                <a:latin typeface="Times New Roman"/>
                <a:cs typeface="Times New Roman"/>
              </a:rPr>
              <a:t>Invit:ed </a:t>
            </a:r>
            <a:r>
              <a:rPr dirty="0" sz="850" spc="40" b="1">
                <a:solidFill>
                  <a:srgbClr val="6E6E6E"/>
                </a:solidFill>
                <a:latin typeface="Times New Roman"/>
                <a:cs typeface="Times New Roman"/>
              </a:rPr>
              <a:t>dis&lt;:.1.-.ssant </a:t>
            </a:r>
            <a:r>
              <a:rPr dirty="0" sz="850" spc="45" b="1">
                <a:solidFill>
                  <a:srgbClr val="6E6E6E"/>
                </a:solidFill>
                <a:latin typeface="Times New Roman"/>
                <a:cs typeface="Times New Roman"/>
              </a:rPr>
              <a:t>at: </a:t>
            </a:r>
            <a:r>
              <a:rPr dirty="0" sz="850" spc="55" b="1">
                <a:solidFill>
                  <a:srgbClr val="6E6E6E"/>
                </a:solidFill>
                <a:latin typeface="Times New Roman"/>
                <a:cs typeface="Times New Roman"/>
              </a:rPr>
              <a:t>cbe</a:t>
            </a:r>
            <a:r>
              <a:rPr dirty="0" sz="850" spc="32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20" b="1">
                <a:solidFill>
                  <a:srgbClr val="6E6E6E"/>
                </a:solidFill>
                <a:latin typeface="Times New Roman"/>
                <a:cs typeface="Times New Roman"/>
              </a:rPr>
              <a:t>Fou("ch </a:t>
            </a:r>
            <a:r>
              <a:rPr dirty="0" sz="850" spc="45" b="1">
                <a:solidFill>
                  <a:srgbClr val="6E6E6E"/>
                </a:solidFill>
                <a:latin typeface="Times New Roman"/>
                <a:cs typeface="Times New Roman"/>
              </a:rPr>
              <a:t>Inter1..-ia­  </a:t>
            </a:r>
            <a:r>
              <a:rPr dirty="0" sz="850" spc="190">
                <a:solidFill>
                  <a:srgbClr val="80807E"/>
                </a:solidFill>
                <a:latin typeface="Times New Roman"/>
                <a:cs typeface="Times New Roman"/>
              </a:rPr>
              <a:t>tional</a:t>
            </a:r>
            <a:r>
              <a:rPr dirty="0" sz="850" spc="15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Valencia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Meeting</a:t>
            </a:r>
            <a:r>
              <a:rPr dirty="0" sz="8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95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Bayesian</a:t>
            </a:r>
            <a:r>
              <a:rPr dirty="0" sz="8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Statis­  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tics,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April</a:t>
            </a:r>
            <a:r>
              <a:rPr dirty="0" sz="850" spc="-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6E6E6E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88900" marR="39370" indent="-635">
              <a:lnSpc>
                <a:spcPct val="100299"/>
              </a:lnSpc>
              <a:spcBef>
                <a:spcPts val="265"/>
              </a:spcBef>
            </a:pPr>
            <a:r>
              <a:rPr dirty="0" sz="900" spc="15" b="1">
                <a:solidFill>
                  <a:srgbClr val="6E6E6E"/>
                </a:solidFill>
                <a:latin typeface="Times New Roman"/>
                <a:cs typeface="Times New Roman"/>
              </a:rPr>
              <a:t>l?rse'e</a:t>
            </a:r>
            <a:r>
              <a:rPr dirty="0" sz="900" spc="15" b="1">
                <a:solidFill>
                  <a:srgbClr val="BFBFBF"/>
                </a:solidFill>
                <a:latin typeface="Times New Roman"/>
                <a:cs typeface="Times New Roman"/>
              </a:rPr>
              <a:t>:</a:t>
            </a:r>
            <a:r>
              <a:rPr dirty="0" sz="900" spc="15" b="1">
                <a:solidFill>
                  <a:srgbClr val="6E6E6E"/>
                </a:solidFill>
                <a:latin typeface="Times New Roman"/>
                <a:cs typeface="Times New Roman"/>
              </a:rPr>
              <a:t>ted</a:t>
            </a:r>
            <a:r>
              <a:rPr dirty="0" sz="850" spc="15" b="1">
                <a:solidFill>
                  <a:srgbClr val="6E6E6E"/>
                </a:solidFill>
                <a:latin typeface="Arial"/>
                <a:cs typeface="Arial"/>
              </a:rPr>
              <a:t>u: </a:t>
            </a:r>
            <a:r>
              <a:rPr dirty="0" sz="850" spc="-375" b="1">
                <a:solidFill>
                  <a:srgbClr val="6E6E6E"/>
                </a:solidFill>
                <a:latin typeface="Arial"/>
                <a:cs typeface="Arial"/>
              </a:rPr>
              <a:t>T</a:t>
            </a:r>
            <a:r>
              <a:rPr dirty="0" sz="850" spc="509" b="1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850" spc="-445" b="1">
                <a:solidFill>
                  <a:srgbClr val="6E6E6E"/>
                </a:solidFill>
                <a:latin typeface="Arial"/>
                <a:cs typeface="Arial"/>
              </a:rPr>
              <a:t>U</a:t>
            </a:r>
            <a:r>
              <a:rPr dirty="0" sz="850" spc="195" b="1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850" spc="-245" b="1">
                <a:solidFill>
                  <a:srgbClr val="9A9A9A"/>
                </a:solidFill>
                <a:latin typeface="Arial"/>
                <a:cs typeface="Arial"/>
              </a:rPr>
              <a:t>··</a:t>
            </a:r>
            <a:r>
              <a:rPr dirty="0" sz="850" spc="-245" b="1">
                <a:solidFill>
                  <a:srgbClr val="6E6E6E"/>
                </a:solidFill>
                <a:latin typeface="Arial"/>
                <a:cs typeface="Arial"/>
              </a:rPr>
              <a:t>n</a:t>
            </a:r>
            <a:r>
              <a:rPr dirty="0" sz="850" spc="175" b="1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850" spc="-35" b="1">
                <a:solidFill>
                  <a:srgbClr val="9A9A9A"/>
                </a:solidFill>
                <a:latin typeface="Arial"/>
                <a:cs typeface="Arial"/>
              </a:rPr>
              <a:t>.</a:t>
            </a:r>
            <a:r>
              <a:rPr dirty="0" sz="850" spc="-35" b="1">
                <a:solidFill>
                  <a:srgbClr val="6E6E6E"/>
                </a:solidFill>
                <a:latin typeface="Arial"/>
                <a:cs typeface="Arial"/>
              </a:rPr>
              <a:t>c</a:t>
            </a:r>
            <a:r>
              <a:rPr dirty="0" sz="900" spc="-35" b="1">
                <a:solidFill>
                  <a:srgbClr val="80807E"/>
                </a:solidFill>
                <a:latin typeface="Times New Roman"/>
                <a:cs typeface="Times New Roman"/>
              </a:rPr>
              <a:t>s  </a:t>
            </a:r>
            <a:r>
              <a:rPr dirty="0" sz="900" spc="20" b="1">
                <a:solidFill>
                  <a:srgbClr val="80807E"/>
                </a:solidFill>
                <a:latin typeface="Times New Roman"/>
                <a:cs typeface="Times New Roman"/>
              </a:rPr>
              <a:t>e </a:t>
            </a:r>
            <a:r>
              <a:rPr dirty="0" sz="900" spc="10" b="1">
                <a:solidFill>
                  <a:srgbClr val="565656"/>
                </a:solidFill>
                <a:latin typeface="Times New Roman"/>
                <a:cs typeface="Times New Roman"/>
              </a:rPr>
              <a:t>ries </a:t>
            </a:r>
            <a:r>
              <a:rPr dirty="0" sz="900" spc="15" b="1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800" spc="204" b="1">
                <a:solidFill>
                  <a:srgbClr val="6E6E6E"/>
                </a:solidFill>
                <a:latin typeface="Times New Roman"/>
                <a:cs typeface="Times New Roman"/>
              </a:rPr>
              <a:t>conci </a:t>
            </a:r>
            <a:r>
              <a:rPr dirty="0" sz="900" spc="114" b="1">
                <a:solidFill>
                  <a:srgbClr val="6E6E6E"/>
                </a:solidFill>
                <a:latin typeface="Times New Roman"/>
                <a:cs typeface="Times New Roman"/>
              </a:rPr>
              <a:t>nl.lous </a:t>
            </a:r>
            <a:r>
              <a:rPr dirty="0" sz="900" spc="165" b="1">
                <a:solidFill>
                  <a:srgbClr val="6E6E6E"/>
                </a:solidFill>
                <a:latin typeface="Times New Roman"/>
                <a:cs typeface="Times New Roman"/>
              </a:rPr>
              <a:t>pxo­  </a:t>
            </a:r>
            <a:r>
              <a:rPr dirty="0" sz="850" spc="75" b="1">
                <a:solidFill>
                  <a:srgbClr val="6E6E6E"/>
                </a:solidFill>
                <a:latin typeface="Times New Roman"/>
                <a:cs typeface="Times New Roman"/>
              </a:rPr>
              <a:t>portion.s'"" at </a:t>
            </a:r>
            <a:r>
              <a:rPr dirty="0" sz="850" spc="80" b="1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850" spc="114" b="1">
                <a:solidFill>
                  <a:srgbClr val="6E6E6E"/>
                </a:solidFill>
                <a:latin typeface="Times New Roman"/>
                <a:cs typeface="Times New Roman"/>
              </a:rPr>
              <a:t>A.rncric </a:t>
            </a:r>
            <a:r>
              <a:rPr dirty="0" sz="850" spc="45" b="1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850" spc="45" b="1">
                <a:solidFill>
                  <a:srgbClr val="BFBFBF"/>
                </a:solidFill>
                <a:latin typeface="Times New Roman"/>
                <a:cs typeface="Times New Roman"/>
              </a:rPr>
              <a:t>.</a:t>
            </a:r>
            <a:r>
              <a:rPr dirty="0" sz="850" spc="45" b="1">
                <a:solidFill>
                  <a:srgbClr val="565656"/>
                </a:solidFill>
                <a:latin typeface="Times New Roman"/>
                <a:cs typeface="Times New Roman"/>
              </a:rPr>
              <a:t>n. </a:t>
            </a:r>
            <a:r>
              <a:rPr dirty="0" sz="850" spc="125" b="1">
                <a:solidFill>
                  <a:srgbClr val="6E6E6E"/>
                </a:solidFill>
                <a:latin typeface="Times New Roman"/>
                <a:cs typeface="Times New Roman"/>
              </a:rPr>
              <a:t>StatisticaJ </a:t>
            </a:r>
            <a:r>
              <a:rPr dirty="0" sz="850" spc="185" b="1">
                <a:solidFill>
                  <a:srgbClr val="6E6E6E"/>
                </a:solidFill>
                <a:latin typeface="Times New Roman"/>
                <a:cs typeface="Times New Roman"/>
              </a:rPr>
              <a:t>Associa­ 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tion</a:t>
            </a:r>
            <a:r>
              <a:rPr dirty="0" sz="850" spc="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Annual</a:t>
            </a:r>
            <a:r>
              <a:rPr dirty="0" sz="8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Meeting,</a:t>
            </a:r>
            <a:r>
              <a:rPr dirty="0" sz="8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August</a:t>
            </a:r>
            <a:r>
              <a:rPr dirty="0" sz="8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6E6E6E"/>
                </a:solidFill>
                <a:latin typeface="Times New Roman"/>
                <a:cs typeface="Times New Roman"/>
              </a:rPr>
              <a:t>1991.</a:t>
            </a:r>
            <a:endParaRPr sz="850">
              <a:latin typeface="Times New Roman"/>
              <a:cs typeface="Times New Roman"/>
            </a:endParaRPr>
          </a:p>
          <a:p>
            <a:pPr marL="74295" marR="37465" indent="13970">
              <a:lnSpc>
                <a:spcPct val="95800"/>
              </a:lnSpc>
              <a:spcBef>
                <a:spcPts val="455"/>
              </a:spcBef>
            </a:pP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Invit:cd</a:t>
            </a:r>
            <a:r>
              <a:rPr dirty="0" sz="850" spc="2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90">
                <a:solidFill>
                  <a:srgbClr val="6E6E6E"/>
                </a:solidFill>
                <a:latin typeface="Times New Roman"/>
                <a:cs typeface="Times New Roman"/>
              </a:rPr>
              <a:t>d.iscussru'.lt:</a:t>
            </a:r>
            <a:r>
              <a:rPr dirty="0" sz="8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10">
                <a:solidFill>
                  <a:srgbClr val="80807E"/>
                </a:solidFill>
                <a:latin typeface="Times New Roman"/>
                <a:cs typeface="Times New Roman"/>
              </a:rPr>
              <a:t>a</a:t>
            </a:r>
            <a:r>
              <a:rPr dirty="0" sz="850" spc="-7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70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850" spc="2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0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14">
                <a:solidFill>
                  <a:srgbClr val="6E6E6E"/>
                </a:solidFill>
                <a:latin typeface="Times New Roman"/>
                <a:cs typeface="Times New Roman"/>
              </a:rPr>
              <a:t>Sec;t:ion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80807E"/>
                </a:solidFill>
                <a:latin typeface="Times New Roman"/>
                <a:cs typeface="Times New Roman"/>
              </a:rPr>
              <a:t>o</a:t>
            </a:r>
            <a:r>
              <a:rPr dirty="0" sz="850" spc="-2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850" spc="25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M</a:t>
            </a:r>
            <a:r>
              <a:rPr dirty="0" sz="8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3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850" spc="-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14">
                <a:solidFill>
                  <a:srgbClr val="6E6E6E"/>
                </a:solidFill>
                <a:latin typeface="Times New Roman"/>
                <a:cs typeface="Times New Roman"/>
              </a:rPr>
              <a:t>th</a:t>
            </a:r>
            <a:r>
              <a:rPr dirty="0" sz="8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od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00">
                <a:solidFill>
                  <a:srgbClr val="9A9A9A"/>
                </a:solidFill>
                <a:latin typeface="Times New Roman"/>
                <a:cs typeface="Times New Roman"/>
              </a:rPr>
              <a:t>­  </a:t>
            </a:r>
            <a:r>
              <a:rPr dirty="0" sz="850" spc="150">
                <a:solidFill>
                  <a:srgbClr val="80807E"/>
                </a:solidFill>
                <a:latin typeface="Times New Roman"/>
                <a:cs typeface="Times New Roman"/>
              </a:rPr>
              <a:t>o </a:t>
            </a:r>
            <a:r>
              <a:rPr dirty="0" sz="850" spc="80">
                <a:solidFill>
                  <a:srgbClr val="2A2A2A"/>
                </a:solidFill>
                <a:latin typeface="Times New Roman"/>
                <a:cs typeface="Times New Roman"/>
              </a:rPr>
              <a:t>l</a:t>
            </a:r>
            <a:r>
              <a:rPr dirty="0" sz="850" spc="80">
                <a:solidFill>
                  <a:srgbClr val="6E6E6E"/>
                </a:solidFill>
                <a:latin typeface="Times New Roman"/>
                <a:cs typeface="Times New Roman"/>
              </a:rPr>
              <a:t>o 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gy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Showcase </a:t>
            </a:r>
            <a:r>
              <a:rPr dirty="0" sz="850" spc="215">
                <a:solidFill>
                  <a:srgbClr val="6E6E6E"/>
                </a:solidFill>
                <a:latin typeface="Times New Roman"/>
                <a:cs typeface="Times New Roman"/>
              </a:rPr>
              <a:t>Session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850" spc="200">
                <a:solidFill>
                  <a:srgbClr val="565656"/>
                </a:solidFill>
                <a:latin typeface="Times New Roman"/>
                <a:cs typeface="Times New Roman"/>
              </a:rPr>
              <a:t>the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American 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SociologicaLAssociation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Annual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Meeting, 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August:</a:t>
            </a:r>
            <a:r>
              <a:rPr dirty="0" sz="8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80807E"/>
                </a:solidFill>
                <a:latin typeface="Times New Roman"/>
                <a:cs typeface="Times New Roman"/>
              </a:rPr>
              <a:t>J.991.</a:t>
            </a:r>
            <a:endParaRPr sz="850">
              <a:latin typeface="Times New Roman"/>
              <a:cs typeface="Times New Roman"/>
            </a:endParaRPr>
          </a:p>
          <a:p>
            <a:pPr marL="68580" marR="126364" indent="12700">
              <a:lnSpc>
                <a:spcPct val="98000"/>
              </a:lnSpc>
              <a:spcBef>
                <a:spcPts val="434"/>
              </a:spcBef>
            </a:pP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Presenced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"Estin"lation </a:t>
            </a:r>
            <a:r>
              <a:rPr dirty="0" sz="850" spc="290">
                <a:solidFill>
                  <a:srgbClr val="6E6E6E"/>
                </a:solidFill>
                <a:latin typeface="Times New Roman"/>
                <a:cs typeface="Times New Roman"/>
              </a:rPr>
              <a:t>oFBowhcad 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-.vhale  </a:t>
            </a:r>
            <a:r>
              <a:rPr dirty="0" sz="900" spc="120" b="1">
                <a:solidFill>
                  <a:srgbClr val="6E6E6E"/>
                </a:solidFill>
                <a:latin typeface="Times New Roman"/>
                <a:cs typeface="Times New Roman"/>
              </a:rPr>
              <a:t>population</a:t>
            </a:r>
            <a:r>
              <a:rPr dirty="0" sz="900" spc="120" b="1">
                <a:solidFill>
                  <a:srgbClr val="ACACAC"/>
                </a:solidFill>
                <a:latin typeface="Times New Roman"/>
                <a:cs typeface="Times New Roman"/>
              </a:rPr>
              <a:t>.. </a:t>
            </a:r>
            <a:r>
              <a:rPr dirty="0" sz="900" spc="15" b="1">
                <a:solidFill>
                  <a:srgbClr val="6E6E6E"/>
                </a:solidFill>
                <a:latin typeface="Times New Roman"/>
                <a:cs typeface="Times New Roman"/>
              </a:rPr>
              <a:t>size'"" </a:t>
            </a:r>
            <a:r>
              <a:rPr dirty="0" sz="850" spc="20" b="1">
                <a:solidFill>
                  <a:srgbClr val="6E6E6E"/>
                </a:solidFill>
                <a:latin typeface="Times New Roman"/>
                <a:cs typeface="Times New Roman"/>
              </a:rPr>
              <a:t>at: the </a:t>
            </a:r>
            <a:r>
              <a:rPr dirty="0" sz="800" spc="30" b="1">
                <a:solidFill>
                  <a:srgbClr val="565656"/>
                </a:solidFill>
                <a:latin typeface="Times New Roman"/>
                <a:cs typeface="Times New Roman"/>
              </a:rPr>
              <a:t>B </a:t>
            </a:r>
            <a:r>
              <a:rPr dirty="0" sz="800" spc="25" b="1">
                <a:solidFill>
                  <a:srgbClr val="565656"/>
                </a:solidFill>
                <a:latin typeface="Times New Roman"/>
                <a:cs typeface="Times New Roman"/>
              </a:rPr>
              <a:t>a y </a:t>
            </a:r>
            <a:r>
              <a:rPr dirty="0" sz="800" spc="15" b="1">
                <a:solidFill>
                  <a:srgbClr val="565656"/>
                </a:solidFill>
                <a:latin typeface="Times New Roman"/>
                <a:cs typeface="Times New Roman"/>
              </a:rPr>
              <a:t>es </a:t>
            </a:r>
            <a:r>
              <a:rPr dirty="0" sz="800" spc="40" b="1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00" spc="40" b="1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800" spc="25" b="1">
                <a:solidFill>
                  <a:srgbClr val="6E6E6E"/>
                </a:solidFill>
                <a:latin typeface="Times New Roman"/>
                <a:cs typeface="Times New Roman"/>
              </a:rPr>
              <a:t>n </a:t>
            </a:r>
            <a:r>
              <a:rPr dirty="0" sz="900" spc="130" b="1">
                <a:solidFill>
                  <a:srgbClr val="6E6E6E"/>
                </a:solidFill>
                <a:latin typeface="Times New Roman"/>
                <a:cs typeface="Times New Roman"/>
              </a:rPr>
              <a:t>Scatistics </a:t>
            </a:r>
            <a:r>
              <a:rPr dirty="0" sz="900" spc="135" b="1">
                <a:solidFill>
                  <a:srgbClr val="80807E"/>
                </a:solidFill>
                <a:latin typeface="Times New Roman"/>
                <a:cs typeface="Times New Roman"/>
              </a:rPr>
              <a:t>in 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Science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80807E"/>
                </a:solidFill>
                <a:latin typeface="Times New Roman"/>
                <a:cs typeface="Times New Roman"/>
              </a:rPr>
              <a:t>Tech</a:t>
            </a:r>
            <a:r>
              <a:rPr dirty="0" sz="850" spc="-10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80807E"/>
                </a:solidFill>
                <a:latin typeface="Times New Roman"/>
                <a:cs typeface="Times New Roman"/>
              </a:rPr>
              <a:t>no</a:t>
            </a:r>
            <a:r>
              <a:rPr dirty="0" sz="850" spc="229">
                <a:solidFill>
                  <a:srgbClr val="565656"/>
                </a:solidFill>
                <a:latin typeface="Times New Roman"/>
                <a:cs typeface="Times New Roman"/>
              </a:rPr>
              <a:t>logy:</a:t>
            </a:r>
            <a:r>
              <a:rPr dirty="0" sz="850" spc="1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65">
                <a:solidFill>
                  <a:srgbClr val="6E6E6E"/>
                </a:solidFill>
                <a:latin typeface="Times New Roman"/>
                <a:cs typeface="Times New Roman"/>
              </a:rPr>
              <a:t>Case</a:t>
            </a:r>
            <a:r>
              <a:rPr dirty="0" sz="8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Srudies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00"/>
              </a:lnSpc>
            </a:pPr>
            <a:r>
              <a:rPr dirty="0" sz="850" spc="265">
                <a:solidFill>
                  <a:srgbClr val="80807E"/>
                </a:solidFill>
                <a:latin typeface="Times New Roman"/>
                <a:cs typeface="Times New Roman"/>
              </a:rPr>
              <a:t>p</a:t>
            </a:r>
            <a:r>
              <a:rPr dirty="0" sz="850" spc="30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3B3B3B"/>
                </a:solidFill>
                <a:latin typeface="Times New Roman"/>
                <a:cs typeface="Times New Roman"/>
              </a:rPr>
              <a:t>l</a:t>
            </a:r>
            <a:r>
              <a:rPr dirty="0" sz="850" spc="204">
                <a:solidFill>
                  <a:srgbClr val="80807E"/>
                </a:solidFill>
                <a:latin typeface="Times New Roman"/>
                <a:cs typeface="Times New Roman"/>
              </a:rPr>
              <a:t>enary</a:t>
            </a:r>
            <a:r>
              <a:rPr dirty="0" sz="850" spc="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session,</a:t>
            </a:r>
            <a:r>
              <a:rPr dirty="0" sz="850" spc="-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Scpccn"lber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80807E"/>
                </a:solidFill>
                <a:latin typeface="Times New Roman"/>
                <a:cs typeface="Times New Roman"/>
              </a:rPr>
              <a:t>J.991.</a:t>
            </a:r>
            <a:endParaRPr sz="850">
              <a:latin typeface="Times New Roman"/>
              <a:cs typeface="Times New Roman"/>
            </a:endParaRPr>
          </a:p>
          <a:p>
            <a:pPr marL="64135">
              <a:lnSpc>
                <a:spcPts val="1015"/>
              </a:lnSpc>
              <a:spcBef>
                <a:spcPts val="350"/>
              </a:spcBef>
            </a:pPr>
            <a:r>
              <a:rPr dirty="0" sz="850" spc="200" b="1">
                <a:solidFill>
                  <a:srgbClr val="6E6E6E"/>
                </a:solidFill>
                <a:latin typeface="Times New Roman"/>
                <a:cs typeface="Times New Roman"/>
              </a:rPr>
              <a:t>Presented</a:t>
            </a:r>
            <a:r>
              <a:rPr dirty="0" sz="850" spc="24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35" b="1">
                <a:solidFill>
                  <a:srgbClr val="6E6E6E"/>
                </a:solidFill>
                <a:latin typeface="Times New Roman"/>
                <a:cs typeface="Times New Roman"/>
              </a:rPr>
              <a:t>u:Bayes</a:t>
            </a:r>
            <a:r>
              <a:rPr dirty="0" sz="850" spc="9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25" b="1">
                <a:solidFill>
                  <a:srgbClr val="80807E"/>
                </a:solidFill>
                <a:latin typeface="Times New Roman"/>
                <a:cs typeface="Times New Roman"/>
              </a:rPr>
              <a:t>e</a:t>
            </a:r>
            <a:r>
              <a:rPr dirty="0" sz="850" spc="-35" b="1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00" b="1">
                <a:solidFill>
                  <a:srgbClr val="80807E"/>
                </a:solidFill>
                <a:latin typeface="Times New Roman"/>
                <a:cs typeface="Times New Roman"/>
              </a:rPr>
              <a:t>mp</a:t>
            </a:r>
            <a:r>
              <a:rPr dirty="0" sz="850" spc="-40" b="1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10" b="1">
                <a:solidFill>
                  <a:srgbClr val="80807E"/>
                </a:solidFill>
                <a:latin typeface="Times New Roman"/>
                <a:cs typeface="Times New Roman"/>
              </a:rPr>
              <a:t>i</a:t>
            </a:r>
            <a:r>
              <a:rPr dirty="0" sz="850" spc="110" b="1">
                <a:solidFill>
                  <a:srgbClr val="565656"/>
                </a:solidFill>
                <a:latin typeface="Times New Roman"/>
                <a:cs typeface="Times New Roman"/>
              </a:rPr>
              <a:t>ric</a:t>
            </a:r>
            <a:r>
              <a:rPr dirty="0" sz="850" spc="-10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10" b="1">
                <a:solidFill>
                  <a:srgbClr val="565656"/>
                </a:solidFill>
                <a:latin typeface="Times New Roman"/>
                <a:cs typeface="Times New Roman"/>
              </a:rPr>
              <a:t>al</a:t>
            </a:r>
            <a:r>
              <a:rPr dirty="0" sz="850" spc="229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6E6E6E"/>
                </a:solidFill>
                <a:latin typeface="Times New Roman"/>
                <a:cs typeface="Times New Roman"/>
              </a:rPr>
              <a:t>Bayes</a:t>
            </a:r>
            <a:r>
              <a:rPr dirty="0" sz="850" spc="5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70" b="1">
                <a:solidFill>
                  <a:srgbClr val="6E6E6E"/>
                </a:solidFill>
                <a:latin typeface="Times New Roman"/>
                <a:cs typeface="Times New Roman"/>
              </a:rPr>
              <a:t>est:in'"lation</a:t>
            </a:r>
            <a:endParaRPr sz="850">
              <a:latin typeface="Times New Roman"/>
              <a:cs typeface="Times New Roman"/>
            </a:endParaRPr>
          </a:p>
          <a:p>
            <a:pPr marL="71120">
              <a:lnSpc>
                <a:spcPts val="1075"/>
              </a:lnSpc>
            </a:pPr>
            <a:r>
              <a:rPr dirty="0" sz="850" spc="80">
                <a:solidFill>
                  <a:srgbClr val="6E6E6E"/>
                </a:solidFill>
                <a:latin typeface="Times New Roman"/>
                <a:cs typeface="Times New Roman"/>
              </a:rPr>
              <a:t>or</a:t>
            </a:r>
            <a:r>
              <a:rPr dirty="0" sz="8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00" spc="170" i="1">
                <a:solidFill>
                  <a:srgbClr val="6E6E6E"/>
                </a:solidFill>
                <a:latin typeface="Times New Roman"/>
                <a:cs typeface="Times New Roman"/>
              </a:rPr>
              <a:t>Eal.acna</a:t>
            </a:r>
            <a:r>
              <a:rPr dirty="0" sz="900" spc="85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00" i="1">
                <a:solidFill>
                  <a:srgbClr val="6E6E6E"/>
                </a:solidFill>
                <a:latin typeface="Times New Roman"/>
                <a:cs typeface="Times New Roman"/>
              </a:rPr>
              <a:t>&gt;nystice-tus,</a:t>
            </a:r>
            <a:r>
              <a:rPr dirty="0" sz="850" spc="30" i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population</a:t>
            </a:r>
            <a:r>
              <a:rPr dirty="0" sz="8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35">
                <a:solidFill>
                  <a:srgbClr val="6E6E6E"/>
                </a:solidFill>
                <a:latin typeface="Times New Roman"/>
                <a:cs typeface="Times New Roman"/>
              </a:rPr>
              <a:t>size"</a:t>
            </a:r>
            <a:r>
              <a:rPr dirty="0" sz="8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00" spc="155">
                <a:solidFill>
                  <a:srgbClr val="6E6E6E"/>
                </a:solidFill>
                <a:latin typeface="Times New Roman"/>
                <a:cs typeface="Times New Roman"/>
              </a:rPr>
              <a:t>('with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4335" y="1344009"/>
            <a:ext cx="3286760" cy="27374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5560" marR="224154" indent="-1270">
              <a:lnSpc>
                <a:spcPts val="1000"/>
              </a:lnSpc>
              <a:spcBef>
                <a:spcPts val="150"/>
              </a:spcBef>
            </a:pP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Judy </a:t>
            </a:r>
            <a:r>
              <a:rPr dirty="0" sz="850" spc="290">
                <a:solidFill>
                  <a:srgbClr val="80807E"/>
                </a:solidFill>
                <a:latin typeface="Times New Roman"/>
                <a:cs typeface="Times New Roman"/>
              </a:rPr>
              <a:t>Zeh) </a:t>
            </a:r>
            <a:r>
              <a:rPr dirty="0" sz="850" spc="270">
                <a:solidFill>
                  <a:srgbClr val="80807E"/>
                </a:solidFill>
                <a:latin typeface="Times New Roman"/>
                <a:cs typeface="Times New Roman"/>
              </a:rPr>
              <a:t>ac 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t:hc </a:t>
            </a: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Jncernacional </a:t>
            </a:r>
            <a:r>
              <a:rPr dirty="0" sz="850" spc="265">
                <a:solidFill>
                  <a:srgbClr val="6E6E6E"/>
                </a:solidFill>
                <a:latin typeface="Times New Roman"/>
                <a:cs typeface="Times New Roman"/>
              </a:rPr>
              <a:t>Whaling  </a:t>
            </a:r>
            <a:r>
              <a:rPr dirty="0" sz="850" spc="254">
                <a:solidFill>
                  <a:srgbClr val="80807E"/>
                </a:solidFill>
                <a:latin typeface="Times New Roman"/>
                <a:cs typeface="Times New Roman"/>
              </a:rPr>
              <a:t>Commission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Scientific </a:t>
            </a:r>
            <a:r>
              <a:rPr dirty="0" sz="850" spc="105">
                <a:solidFill>
                  <a:srgbClr val="6E6E6E"/>
                </a:solidFill>
                <a:latin typeface="Times New Roman"/>
                <a:cs typeface="Times New Roman"/>
              </a:rPr>
              <a:t>Con"l.m.it:cee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Annual 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Meetings,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20">
                <a:solidFill>
                  <a:srgbClr val="565656"/>
                </a:solidFill>
                <a:latin typeface="Times New Roman"/>
                <a:cs typeface="Times New Roman"/>
              </a:rPr>
              <a:t>1987,</a:t>
            </a:r>
            <a:r>
              <a:rPr dirty="0" sz="850" spc="-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30">
                <a:solidFill>
                  <a:srgbClr val="6E6E6E"/>
                </a:solidFill>
                <a:latin typeface="Times New Roman"/>
                <a:cs typeface="Times New Roman"/>
              </a:rPr>
              <a:t>1988,</a:t>
            </a:r>
            <a:r>
              <a:rPr dirty="0" sz="850" spc="-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05">
                <a:solidFill>
                  <a:srgbClr val="6E6E6E"/>
                </a:solidFill>
                <a:latin typeface="Times New Roman"/>
                <a:cs typeface="Times New Roman"/>
              </a:rPr>
              <a:t>1989,</a:t>
            </a:r>
            <a:r>
              <a:rPr dirty="0" sz="8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0">
                <a:solidFill>
                  <a:srgbClr val="565656"/>
                </a:solidFill>
                <a:latin typeface="Times New Roman"/>
                <a:cs typeface="Times New Roman"/>
              </a:rPr>
              <a:t>19</a:t>
            </a:r>
            <a:r>
              <a:rPr dirty="0" sz="850" spc="240">
                <a:solidFill>
                  <a:srgbClr val="80807E"/>
                </a:solidFill>
                <a:latin typeface="Times New Roman"/>
                <a:cs typeface="Times New Roman"/>
              </a:rPr>
              <a:t>90</a:t>
            </a:r>
            <a:r>
              <a:rPr dirty="0" sz="850" spc="42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320">
                <a:solidFill>
                  <a:srgbClr val="80807E"/>
                </a:solidFill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  <a:p>
            <a:pPr marL="49530">
              <a:lnSpc>
                <a:spcPts val="965"/>
              </a:lnSpc>
            </a:pPr>
            <a:r>
              <a:rPr dirty="0" sz="850" spc="150">
                <a:solidFill>
                  <a:srgbClr val="565656"/>
                </a:solidFill>
                <a:latin typeface="Times New Roman"/>
                <a:cs typeface="Times New Roman"/>
              </a:rPr>
              <a:t>l.99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3B3B3B"/>
                </a:solidFill>
                <a:latin typeface="Times New Roman"/>
                <a:cs typeface="Times New Roman"/>
              </a:rPr>
              <a:t>1</a:t>
            </a:r>
            <a:r>
              <a:rPr dirty="0" sz="850" spc="26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27940" marR="243204" indent="6985">
              <a:lnSpc>
                <a:spcPct val="95200"/>
              </a:lnSpc>
              <a:spcBef>
                <a:spcPts val="370"/>
              </a:spcBef>
            </a:pPr>
            <a:r>
              <a:rPr dirty="0" sz="850" spc="245">
                <a:solidFill>
                  <a:srgbClr val="80807E"/>
                </a:solidFill>
                <a:latin typeface="Times New Roman"/>
                <a:cs typeface="Times New Roman"/>
              </a:rPr>
              <a:t>Presented</a:t>
            </a:r>
            <a:r>
              <a:rPr dirty="0" sz="850" spc="14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340">
                <a:solidFill>
                  <a:srgbClr val="6E6E6E"/>
                </a:solidFill>
                <a:latin typeface="Times New Roman"/>
                <a:cs typeface="Times New Roman"/>
              </a:rPr>
              <a:t>"The</a:t>
            </a:r>
            <a:r>
              <a:rPr dirty="0" sz="8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45">
                <a:solidFill>
                  <a:srgbClr val="80807E"/>
                </a:solidFill>
                <a:latin typeface="Times New Roman"/>
                <a:cs typeface="Times New Roman"/>
              </a:rPr>
              <a:t>effect:</a:t>
            </a:r>
            <a:r>
              <a:rPr dirty="0" sz="850" spc="-9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950" spc="185" i="1">
                <a:solidFill>
                  <a:srgbClr val="6E6E6E"/>
                </a:solidFill>
                <a:latin typeface="Times New Roman"/>
                <a:cs typeface="Times New Roman"/>
              </a:rPr>
              <a:t>OT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ramily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6E6E6E"/>
                </a:solidFill>
                <a:latin typeface="Times New Roman"/>
                <a:cs typeface="Times New Roman"/>
              </a:rPr>
              <a:t>disruption 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o </a:t>
            </a:r>
            <a:r>
              <a:rPr dirty="0" sz="850" spc="105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dirty="0" sz="850" spc="105">
                <a:solidFill>
                  <a:srgbClr val="9A9A9A"/>
                </a:solidFill>
                <a:latin typeface="Times New Roman"/>
                <a:cs typeface="Times New Roman"/>
              </a:rPr>
              <a:t>. </a:t>
            </a:r>
            <a:r>
              <a:rPr dirty="0" sz="850" spc="190">
                <a:solidFill>
                  <a:srgbClr val="6E6E6E"/>
                </a:solidFill>
                <a:latin typeface="Times New Roman"/>
                <a:cs typeface="Times New Roman"/>
              </a:rPr>
              <a:t>social </a:t>
            </a: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niob 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jJ</a:t>
            </a:r>
            <a:r>
              <a:rPr dirty="0" sz="850" spc="13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ty"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ac </a:t>
            </a: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Population 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Association</a:t>
            </a: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8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50" spc="195">
                <a:solidFill>
                  <a:srgbClr val="6E6E6E"/>
                </a:solidFill>
                <a:latin typeface="Times New Roman"/>
                <a:cs typeface="Times New Roman"/>
              </a:rPr>
              <a:t>Ame.dean</a:t>
            </a:r>
            <a:r>
              <a:rPr dirty="0" sz="950" spc="-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Annual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Meeting, 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April </a:t>
            </a:r>
            <a:r>
              <a:rPr dirty="0" sz="850" spc="305">
                <a:solidFill>
                  <a:srgbClr val="565656"/>
                </a:solidFill>
                <a:latin typeface="Times New Roman"/>
                <a:cs typeface="Times New Roman"/>
              </a:rPr>
              <a:t>1991, </a:t>
            </a:r>
            <a:r>
              <a:rPr dirty="0" sz="850" spc="32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850" spc="275">
                <a:solidFill>
                  <a:srgbClr val="80807E"/>
                </a:solidFill>
                <a:latin typeface="Times New Roman"/>
                <a:cs typeface="Times New Roman"/>
              </a:rPr>
              <a:t>the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Pacific </a:t>
            </a:r>
            <a:r>
              <a:rPr dirty="0" sz="850" spc="204">
                <a:solidFill>
                  <a:srgbClr val="80807E"/>
                </a:solidFill>
                <a:latin typeface="Times New Roman"/>
                <a:cs typeface="Times New Roman"/>
              </a:rPr>
              <a:t>Sociological  Association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Meeting </a:t>
            </a:r>
            <a:r>
              <a:rPr dirty="0" sz="850" spc="225">
                <a:solidFill>
                  <a:srgbClr val="6E6E6E"/>
                </a:solidFill>
                <a:latin typeface="Times New Roman"/>
                <a:cs typeface="Times New Roman"/>
              </a:rPr>
              <a:t>(with </a:t>
            </a:r>
            <a:r>
              <a:rPr dirty="0" sz="800" spc="280">
                <a:solidFill>
                  <a:srgbClr val="6E6E6E"/>
                </a:solidFill>
                <a:latin typeface="Arial"/>
                <a:cs typeface="Arial"/>
              </a:rPr>
              <a:t>Tim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Biblarz),  </a:t>
            </a: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April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6E6E6E"/>
                </a:solidFill>
                <a:latin typeface="Times New Roman"/>
                <a:cs typeface="Times New Roman"/>
              </a:rPr>
              <a:t>1992.</a:t>
            </a:r>
            <a:endParaRPr sz="850">
              <a:latin typeface="Times New Roman"/>
              <a:cs typeface="Times New Roman"/>
            </a:endParaRPr>
          </a:p>
          <a:p>
            <a:pPr marL="19685" marR="5080" indent="15240">
              <a:lnSpc>
                <a:spcPct val="97900"/>
              </a:lnSpc>
              <a:spcBef>
                <a:spcPts val="434"/>
              </a:spcBef>
            </a:pPr>
            <a:r>
              <a:rPr dirty="0" sz="850" spc="145">
                <a:solidFill>
                  <a:srgbClr val="6E6E6E"/>
                </a:solidFill>
                <a:latin typeface="Times New Roman"/>
                <a:cs typeface="Times New Roman"/>
              </a:rPr>
              <a:t>P,·esc:nted </a:t>
            </a:r>
            <a:r>
              <a:rPr dirty="0" sz="850" spc="150">
                <a:solidFill>
                  <a:srgbClr val="80807E"/>
                </a:solidFill>
                <a:latin typeface="Times New Roman"/>
                <a:cs typeface="Times New Roman"/>
              </a:rPr>
              <a:t>" </a:t>
            </a:r>
            <a:r>
              <a:rPr dirty="0" sz="850" spc="165">
                <a:solidFill>
                  <a:srgbClr val="565656"/>
                </a:solidFill>
                <a:latin typeface="Times New Roman"/>
                <a:cs typeface="Times New Roman"/>
              </a:rPr>
              <a:t>Th e </a:t>
            </a: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Bayesian </a:t>
            </a:r>
            <a:r>
              <a:rPr dirty="0" sz="850" spc="185">
                <a:solidFill>
                  <a:srgbClr val="80807E"/>
                </a:solidFill>
                <a:latin typeface="Times New Roman"/>
                <a:cs typeface="Times New Roman"/>
              </a:rPr>
              <a:t>syn </a:t>
            </a:r>
            <a:r>
              <a:rPr dirty="0" sz="850" spc="170">
                <a:solidFill>
                  <a:srgbClr val="80807E"/>
                </a:solidFill>
                <a:latin typeface="Times New Roman"/>
                <a:cs typeface="Times New Roman"/>
              </a:rPr>
              <a:t>th </a:t>
            </a:r>
            <a:r>
              <a:rPr dirty="0" sz="850" spc="160">
                <a:solidFill>
                  <a:srgbClr val="80807E"/>
                </a:solidFill>
                <a:latin typeface="Times New Roman"/>
                <a:cs typeface="Times New Roman"/>
              </a:rPr>
              <a:t>es</a:t>
            </a:r>
            <a:r>
              <a:rPr dirty="0" sz="850" spc="160">
                <a:solidFill>
                  <a:srgbClr val="565656"/>
                </a:solidFill>
                <a:latin typeface="Times New Roman"/>
                <a:cs typeface="Times New Roman"/>
              </a:rPr>
              <a:t>is 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approach 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co</a:t>
            </a:r>
            <a:r>
              <a:rPr dirty="0" sz="8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6E6E6E"/>
                </a:solidFill>
                <a:latin typeface="Times New Roman"/>
                <a:cs typeface="Times New Roman"/>
              </a:rPr>
              <a:t>linking</a:t>
            </a:r>
            <a:r>
              <a:rPr dirty="0" sz="850" spc="225">
                <a:solidFill>
                  <a:srgbClr val="565656"/>
                </a:solidFill>
                <a:latin typeface="Times New Roman"/>
                <a:cs typeface="Times New Roman"/>
              </a:rPr>
              <a:t>d</a:t>
            </a:r>
            <a:r>
              <a:rPr dirty="0" sz="850" spc="-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40">
                <a:solidFill>
                  <a:srgbClr val="565656"/>
                </a:solidFill>
                <a:latin typeface="Times New Roman"/>
                <a:cs typeface="Times New Roman"/>
              </a:rPr>
              <a:t>iff</a:t>
            </a:r>
            <a:r>
              <a:rPr dirty="0" sz="850" spc="140">
                <a:solidFill>
                  <a:srgbClr val="80807E"/>
                </a:solidFill>
                <a:latin typeface="Times New Roman"/>
                <a:cs typeface="Times New Roman"/>
              </a:rPr>
              <a:t>er</a:t>
            </a:r>
            <a:r>
              <a:rPr dirty="0" sz="850" spc="-5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80807E"/>
                </a:solidFill>
                <a:latin typeface="Times New Roman"/>
                <a:cs typeface="Times New Roman"/>
              </a:rPr>
              <a:t>ent:sou.recs</a:t>
            </a:r>
            <a:r>
              <a:rPr dirty="0" sz="850" spc="13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80807E"/>
                </a:solidFill>
                <a:latin typeface="Times New Roman"/>
                <a:cs typeface="Times New Roman"/>
              </a:rPr>
              <a:t>evi</a:t>
            </a:r>
            <a:r>
              <a:rPr dirty="0" sz="850" spc="75">
                <a:solidFill>
                  <a:srgbClr val="565656"/>
                </a:solidFill>
                <a:latin typeface="Times New Roman"/>
                <a:cs typeface="Times New Roman"/>
              </a:rPr>
              <a:t>d</a:t>
            </a:r>
            <a:r>
              <a:rPr dirty="0" sz="850" spc="1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565656"/>
                </a:solidFill>
                <a:latin typeface="Times New Roman"/>
                <a:cs typeface="Times New Roman"/>
              </a:rPr>
              <a:t>ence</a:t>
            </a:r>
            <a:r>
              <a:rPr dirty="0" sz="850" spc="2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6E6E6E"/>
                </a:solidFill>
                <a:latin typeface="Times New Roman"/>
                <a:cs typeface="Times New Roman"/>
              </a:rPr>
              <a:t>abouc  </a:t>
            </a:r>
            <a:r>
              <a:rPr dirty="0" sz="850" spc="285">
                <a:solidFill>
                  <a:srgbClr val="6E6E6E"/>
                </a:solidFill>
                <a:latin typeface="Times New Roman"/>
                <a:cs typeface="Times New Roman"/>
              </a:rPr>
              <a:t>Bowhcad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whale, </a:t>
            </a:r>
            <a:r>
              <a:rPr dirty="0" sz="900" spc="229" i="1">
                <a:solidFill>
                  <a:srgbClr val="6E6E6E"/>
                </a:solidFill>
                <a:latin typeface="Times New Roman"/>
                <a:cs typeface="Times New Roman"/>
              </a:rPr>
              <a:t>Balacna </a:t>
            </a:r>
            <a:r>
              <a:rPr dirty="0" sz="850" spc="114" i="1">
                <a:solidFill>
                  <a:srgbClr val="6E6E6E"/>
                </a:solidFill>
                <a:latin typeface="Times New Roman"/>
                <a:cs typeface="Times New Roman"/>
              </a:rPr>
              <a:t>.n:,•sticetus, </a:t>
            </a:r>
            <a:r>
              <a:rPr dirty="0" sz="850" spc="120">
                <a:solidFill>
                  <a:srgbClr val="565656"/>
                </a:solidFill>
                <a:latin typeface="Times New Roman"/>
                <a:cs typeface="Times New Roman"/>
              </a:rPr>
              <a:t>r</a:t>
            </a:r>
            <a:r>
              <a:rPr dirty="0" sz="850" spc="120">
                <a:solidFill>
                  <a:srgbClr val="80807E"/>
                </a:solidFill>
                <a:latin typeface="Times New Roman"/>
                <a:cs typeface="Times New Roman"/>
              </a:rPr>
              <a:t>ep </a:t>
            </a:r>
            <a:r>
              <a:rPr dirty="0" sz="850" spc="110">
                <a:solidFill>
                  <a:srgbClr val="565656"/>
                </a:solidFill>
                <a:latin typeface="Times New Roman"/>
                <a:cs typeface="Times New Roman"/>
              </a:rPr>
              <a:t>lac </a:t>
            </a:r>
            <a:r>
              <a:rPr dirty="0" sz="850" spc="145">
                <a:solidFill>
                  <a:srgbClr val="80807E"/>
                </a:solidFill>
                <a:latin typeface="Times New Roman"/>
                <a:cs typeface="Times New Roman"/>
              </a:rPr>
              <a:t>e</a:t>
            </a:r>
            <a:r>
              <a:rPr dirty="0" sz="850" spc="145">
                <a:solidFill>
                  <a:srgbClr val="ACACAC"/>
                </a:solidFill>
                <a:latin typeface="Times New Roman"/>
                <a:cs typeface="Times New Roman"/>
              </a:rPr>
              <a:t>-  </a:t>
            </a:r>
            <a:r>
              <a:rPr dirty="0" sz="850" spc="-70">
                <a:solidFill>
                  <a:srgbClr val="565656"/>
                </a:solidFill>
                <a:latin typeface="Times New Roman"/>
                <a:cs typeface="Times New Roman"/>
              </a:rPr>
              <a:t>1&gt;'.le </a:t>
            </a:r>
            <a:r>
              <a:rPr dirty="0" sz="850" spc="-50">
                <a:solidFill>
                  <a:srgbClr val="565656"/>
                </a:solidFill>
                <a:latin typeface="Times New Roman"/>
                <a:cs typeface="Times New Roman"/>
              </a:rPr>
              <a:t>n </a:t>
            </a:r>
            <a:r>
              <a:rPr dirty="0" sz="850" spc="-35">
                <a:solidFill>
                  <a:srgbClr val="80807E"/>
                </a:solidFill>
                <a:latin typeface="Times New Roman"/>
                <a:cs typeface="Times New Roman"/>
              </a:rPr>
              <a:t>t: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yield» </a:t>
            </a:r>
            <a:r>
              <a:rPr dirty="0" sz="850" spc="160">
                <a:solidFill>
                  <a:srgbClr val="80807E"/>
                </a:solidFill>
                <a:latin typeface="Times New Roman"/>
                <a:cs typeface="Times New Roman"/>
              </a:rPr>
              <a:t>at:t:he 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l </a:t>
            </a:r>
            <a:r>
              <a:rPr dirty="0" sz="850" spc="85">
                <a:solidFill>
                  <a:srgbClr val="6E6E6E"/>
                </a:solidFill>
                <a:latin typeface="Times New Roman"/>
                <a:cs typeface="Times New Roman"/>
              </a:rPr>
              <a:t>n1:crnat </a:t>
            </a:r>
            <a:r>
              <a:rPr dirty="0" sz="850" spc="15">
                <a:solidFill>
                  <a:srgbClr val="6E6E6E"/>
                </a:solidFill>
                <a:latin typeface="Times New Roman"/>
                <a:cs typeface="Times New Roman"/>
              </a:rPr>
              <a:t>i </a:t>
            </a:r>
            <a:r>
              <a:rPr dirty="0" sz="850" spc="30">
                <a:solidFill>
                  <a:srgbClr val="6E6E6E"/>
                </a:solidFill>
                <a:latin typeface="Times New Roman"/>
                <a:cs typeface="Times New Roman"/>
              </a:rPr>
              <a:t>o n </a:t>
            </a:r>
            <a:r>
              <a:rPr dirty="0" sz="850" spc="2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850" spc="15">
                <a:solidFill>
                  <a:srgbClr val="3B3B3B"/>
                </a:solidFill>
                <a:latin typeface="Times New Roman"/>
                <a:cs typeface="Times New Roman"/>
              </a:rPr>
              <a:t>l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Whaling 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Commission</a:t>
            </a:r>
            <a:r>
              <a:rPr dirty="0" sz="850" spc="275">
                <a:solidFill>
                  <a:srgbClr val="80807E"/>
                </a:solidFill>
                <a:latin typeface="Times New Roman"/>
                <a:cs typeface="Times New Roman"/>
              </a:rPr>
              <a:t>S </a:t>
            </a:r>
            <a:r>
              <a:rPr dirty="0" sz="850" spc="175">
                <a:solidFill>
                  <a:srgbClr val="80807E"/>
                </a:solidFill>
                <a:latin typeface="Times New Roman"/>
                <a:cs typeface="Times New Roman"/>
              </a:rPr>
              <a:t>cie</a:t>
            </a:r>
            <a:r>
              <a:rPr dirty="0" sz="850" spc="175">
                <a:solidFill>
                  <a:srgbClr val="565656"/>
                </a:solidFill>
                <a:latin typeface="Times New Roman"/>
                <a:cs typeface="Times New Roman"/>
              </a:rPr>
              <a:t>ntific </a:t>
            </a:r>
            <a:r>
              <a:rPr dirty="0" sz="850" spc="325">
                <a:solidFill>
                  <a:srgbClr val="80807E"/>
                </a:solidFill>
                <a:latin typeface="Times New Roman"/>
                <a:cs typeface="Times New Roman"/>
              </a:rPr>
              <a:t>Commi </a:t>
            </a:r>
            <a:r>
              <a:rPr dirty="0" sz="850" spc="-185">
                <a:solidFill>
                  <a:srgbClr val="80807E"/>
                </a:solidFill>
                <a:latin typeface="Times New Roman"/>
                <a:cs typeface="Times New Roman"/>
              </a:rPr>
              <a:t>L</a:t>
            </a:r>
            <a:r>
              <a:rPr dirty="0" sz="850" spc="-185">
                <a:solidFill>
                  <a:srgbClr val="9A9A9A"/>
                </a:solidFill>
                <a:latin typeface="Times New Roman"/>
                <a:cs typeface="Times New Roman"/>
              </a:rPr>
              <a:t>"1'</a:t>
            </a:r>
            <a:r>
              <a:rPr dirty="0" sz="850" spc="-185">
                <a:solidFill>
                  <a:srgbClr val="80807E"/>
                </a:solidFill>
                <a:latin typeface="Times New Roman"/>
                <a:cs typeface="Times New Roman"/>
              </a:rPr>
              <a:t>e</a:t>
            </a:r>
            <a:r>
              <a:rPr dirty="0" sz="850" spc="-185">
                <a:solidFill>
                  <a:srgbClr val="9A9A9A"/>
                </a:solidFill>
                <a:latin typeface="Times New Roman"/>
                <a:cs typeface="Times New Roman"/>
              </a:rPr>
              <a:t>. </a:t>
            </a:r>
            <a:r>
              <a:rPr dirty="0" sz="850" spc="-110">
                <a:solidFill>
                  <a:srgbClr val="80807E"/>
                </a:solidFill>
                <a:latin typeface="Times New Roman"/>
                <a:cs typeface="Times New Roman"/>
              </a:rPr>
              <a:t>c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Arinual 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Meeting,</a:t>
            </a:r>
            <a:r>
              <a:rPr dirty="0" sz="8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95">
                <a:solidFill>
                  <a:srgbClr val="565656"/>
                </a:solidFill>
                <a:latin typeface="Times New Roman"/>
                <a:cs typeface="Times New Roman"/>
              </a:rPr>
              <a:t>Ju.ne</a:t>
            </a:r>
            <a:r>
              <a:rPr dirty="0" sz="850" spc="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1992</a:t>
            </a:r>
            <a:r>
              <a:rPr dirty="0" sz="850" spc="1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20">
                <a:solidFill>
                  <a:srgbClr val="2A2A2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26034">
              <a:lnSpc>
                <a:spcPts val="1120"/>
              </a:lnSpc>
              <a:spcBef>
                <a:spcPts val="254"/>
              </a:spcBef>
            </a:pPr>
            <a:r>
              <a:rPr dirty="0" sz="850" spc="155" b="1">
                <a:solidFill>
                  <a:srgbClr val="565656"/>
                </a:solidFill>
                <a:latin typeface="Times New Roman"/>
                <a:cs typeface="Times New Roman"/>
              </a:rPr>
              <a:t>Present:ed </a:t>
            </a:r>
            <a:r>
              <a:rPr dirty="0" sz="950" spc="190" b="1">
                <a:solidFill>
                  <a:srgbClr val="6E6E6E"/>
                </a:solidFill>
                <a:latin typeface="Times New Roman"/>
                <a:cs typeface="Times New Roman"/>
              </a:rPr>
              <a:t>uThe </a:t>
            </a:r>
            <a:r>
              <a:rPr dirty="0" sz="950" spc="160" b="1">
                <a:solidFill>
                  <a:srgbClr val="6E6E6E"/>
                </a:solidFill>
                <a:latin typeface="Times New Roman"/>
                <a:cs typeface="Times New Roman"/>
              </a:rPr>
              <a:t>decline </a:t>
            </a:r>
            <a:r>
              <a:rPr dirty="0" sz="850" spc="75" b="1">
                <a:solidFill>
                  <a:srgbClr val="565656"/>
                </a:solidFill>
                <a:latin typeface="Times New Roman"/>
                <a:cs typeface="Times New Roman"/>
              </a:rPr>
              <a:t>in</a:t>
            </a:r>
            <a:r>
              <a:rPr dirty="0" sz="850" spc="75" b="1">
                <a:solidFill>
                  <a:srgbClr val="9A9A9A"/>
                </a:solidFill>
                <a:latin typeface="Times New Roman"/>
                <a:cs typeface="Times New Roman"/>
              </a:rPr>
              <a:t>. </a:t>
            </a:r>
            <a:r>
              <a:rPr dirty="0" sz="850" spc="175" b="1">
                <a:solidFill>
                  <a:srgbClr val="6E6E6E"/>
                </a:solidFill>
                <a:latin typeface="Times New Roman"/>
                <a:cs typeface="Times New Roman"/>
              </a:rPr>
              <a:t>Iranjan</a:t>
            </a:r>
            <a:r>
              <a:rPr dirty="0" sz="850" spc="2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00" spc="20" b="1" i="1">
                <a:solidFill>
                  <a:srgbClr val="6E6E6E"/>
                </a:solidFill>
                <a:latin typeface="Arial"/>
                <a:cs typeface="Arial"/>
              </a:rPr>
              <a:t>m</a:t>
            </a:r>
            <a:r>
              <a:rPr dirty="0" sz="800" spc="20" b="1" i="1">
                <a:solidFill>
                  <a:srgbClr val="BFBFBF"/>
                </a:solidFill>
                <a:latin typeface="Arial"/>
                <a:cs typeface="Arial"/>
              </a:rPr>
              <a:t>:</a:t>
            </a:r>
            <a:r>
              <a:rPr dirty="0" sz="800" spc="20" b="1" i="1">
                <a:solidFill>
                  <a:srgbClr val="6E6E6E"/>
                </a:solidFill>
                <a:latin typeface="Arial"/>
                <a:cs typeface="Arial"/>
              </a:rPr>
              <a:t>axi.t:al</a:t>
            </a:r>
            <a:endParaRPr sz="800">
              <a:latin typeface="Arial"/>
              <a:cs typeface="Arial"/>
            </a:endParaRPr>
          </a:p>
          <a:p>
            <a:pPr marL="24765">
              <a:lnSpc>
                <a:spcPts val="1000"/>
              </a:lnSpc>
              <a:tabLst>
                <a:tab pos="625475" algn="l"/>
              </a:tabLst>
            </a:pPr>
            <a:r>
              <a:rPr dirty="0" sz="850" spc="-50">
                <a:solidFill>
                  <a:srgbClr val="6E6E6E"/>
                </a:solidFill>
                <a:latin typeface="Times New Roman"/>
                <a:cs typeface="Times New Roman"/>
              </a:rPr>
              <a:t>fc::r  </a:t>
            </a:r>
            <a:r>
              <a:rPr dirty="0" sz="850" spc="-105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dirty="0" sz="850" spc="-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-7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50" spc="-70">
                <a:solidFill>
                  <a:srgbClr val="565656"/>
                </a:solidFill>
                <a:latin typeface="Times New Roman"/>
                <a:cs typeface="Times New Roman"/>
              </a:rPr>
              <a:t>Ji </a:t>
            </a:r>
            <a:r>
              <a:rPr dirty="0" sz="850" spc="6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85">
                <a:solidFill>
                  <a:srgbClr val="565656"/>
                </a:solidFill>
                <a:latin typeface="Times New Roman"/>
                <a:cs typeface="Times New Roman"/>
              </a:rPr>
              <a:t>ty,	</a:t>
            </a:r>
            <a:r>
              <a:rPr dirty="0" sz="850" spc="-114">
                <a:solidFill>
                  <a:srgbClr val="6E6E6E"/>
                </a:solidFill>
                <a:latin typeface="Times New Roman"/>
                <a:cs typeface="Times New Roman"/>
              </a:rPr>
              <a:t>19         50        </a:t>
            </a:r>
            <a:r>
              <a:rPr dirty="0" sz="850" spc="-80">
                <a:solidFill>
                  <a:srgbClr val="ACACAC"/>
                </a:solidFill>
                <a:latin typeface="Times New Roman"/>
                <a:cs typeface="Times New Roman"/>
              </a:rPr>
              <a:t>-    </a:t>
            </a:r>
            <a:r>
              <a:rPr dirty="0" sz="850" spc="-114">
                <a:solidFill>
                  <a:srgbClr val="6E6E6E"/>
                </a:solidFill>
                <a:latin typeface="Times New Roman"/>
                <a:cs typeface="Times New Roman"/>
              </a:rPr>
              <a:t>19      7     7        </a:t>
            </a:r>
            <a:r>
              <a:rPr dirty="0" sz="850" spc="-65">
                <a:solidFill>
                  <a:srgbClr val="6E6E6E"/>
                </a:solidFill>
                <a:latin typeface="Times New Roman"/>
                <a:cs typeface="Times New Roman"/>
              </a:rPr>
              <a:t>:    </a:t>
            </a:r>
            <a:r>
              <a:rPr dirty="0" sz="850" spc="-105">
                <a:solidFill>
                  <a:srgbClr val="6E6E6E"/>
                </a:solidFill>
                <a:latin typeface="Times New Roman"/>
                <a:cs typeface="Times New Roman"/>
              </a:rPr>
              <a:t>a     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period </a:t>
            </a:r>
            <a:r>
              <a:rPr dirty="0" sz="850" spc="135">
                <a:solidFill>
                  <a:srgbClr val="6E6E6E"/>
                </a:solidFill>
                <a:latin typeface="Times New Roman"/>
                <a:cs typeface="Times New Roman"/>
              </a:rPr>
              <a:t>effect: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8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not</a:t>
            </a:r>
            <a:endParaRPr sz="850">
              <a:latin typeface="Times New Roman"/>
              <a:cs typeface="Times New Roman"/>
            </a:endParaRPr>
          </a:p>
          <a:p>
            <a:pPr marL="12700" marR="57785" indent="4445">
              <a:lnSpc>
                <a:spcPts val="1000"/>
              </a:lnSpc>
              <a:spcBef>
                <a:spcPts val="90"/>
              </a:spcBef>
            </a:pP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850" spc="1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90">
                <a:solidFill>
                  <a:srgbClr val="6E6E6E"/>
                </a:solidFill>
                <a:latin typeface="Times New Roman"/>
                <a:cs typeface="Times New Roman"/>
              </a:rPr>
              <a:t>coho.re</a:t>
            </a:r>
            <a:r>
              <a:rPr dirty="0" sz="8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80807E"/>
                </a:solidFill>
                <a:latin typeface="Times New Roman"/>
                <a:cs typeface="Times New Roman"/>
              </a:rPr>
              <a:t>effect"</a:t>
            </a:r>
            <a:r>
              <a:rPr dirty="0" sz="850" spc="6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at:t:hc</a:t>
            </a:r>
            <a:r>
              <a:rPr dirty="0" sz="8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65">
                <a:solidFill>
                  <a:srgbClr val="6E6E6E"/>
                </a:solidFill>
                <a:latin typeface="Times New Roman"/>
                <a:cs typeface="Times New Roman"/>
              </a:rPr>
              <a:t>An"lerican</a:t>
            </a:r>
            <a:r>
              <a:rPr dirty="0" sz="8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Sociological  </a:t>
            </a:r>
            <a:r>
              <a:rPr dirty="0" sz="850" spc="125">
                <a:solidFill>
                  <a:srgbClr val="80807E"/>
                </a:solidFill>
                <a:latin typeface="Times New Roman"/>
                <a:cs typeface="Times New Roman"/>
              </a:rPr>
              <a:t>Associatio,.,_ </a:t>
            </a: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Annual </a:t>
            </a: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Meet </a:t>
            </a:r>
            <a:r>
              <a:rPr dirty="0" sz="850" spc="5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50" spc="5">
                <a:solidFill>
                  <a:srgbClr val="6E6E6E"/>
                </a:solidFill>
                <a:latin typeface="Times New Roman"/>
                <a:cs typeface="Times New Roman"/>
              </a:rPr>
              <a:t>ng </a:t>
            </a:r>
            <a:r>
              <a:rPr dirty="0" sz="850" spc="15">
                <a:solidFill>
                  <a:srgbClr val="6E6E6E"/>
                </a:solidFill>
                <a:latin typeface="Times New Roman"/>
                <a:cs typeface="Times New Roman"/>
              </a:rPr>
              <a:t>, </a:t>
            </a:r>
            <a:r>
              <a:rPr dirty="0" sz="850" spc="220">
                <a:solidFill>
                  <a:srgbClr val="80807E"/>
                </a:solidFill>
                <a:latin typeface="Times New Roman"/>
                <a:cs typeface="Times New Roman"/>
              </a:rPr>
              <a:t>August:</a:t>
            </a:r>
            <a:r>
              <a:rPr dirty="0" sz="850" spc="2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6E6E6E"/>
                </a:solidFill>
                <a:latin typeface="Times New Roman"/>
                <a:cs typeface="Times New Roman"/>
              </a:rPr>
              <a:t>1992.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0394" y="4093729"/>
            <a:ext cx="3030220" cy="2889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05"/>
              </a:spcBef>
              <a:tabLst>
                <a:tab pos="2437765" algn="l"/>
              </a:tabLst>
            </a:pPr>
            <a:r>
              <a:rPr dirty="0" sz="850" spc="200" b="1">
                <a:solidFill>
                  <a:srgbClr val="6E6E6E"/>
                </a:solidFill>
                <a:latin typeface="Times New Roman"/>
                <a:cs typeface="Times New Roman"/>
              </a:rPr>
              <a:t>Presented </a:t>
            </a:r>
            <a:r>
              <a:rPr dirty="0" sz="850" spc="114" b="1">
                <a:solidFill>
                  <a:srgbClr val="6E6E6E"/>
                </a:solidFill>
                <a:latin typeface="Times New Roman"/>
                <a:cs typeface="Times New Roman"/>
              </a:rPr>
              <a:t>'"Estin"lacing</a:t>
            </a:r>
            <a:r>
              <a:rPr dirty="0" sz="850" spc="3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900" spc="70" b="1">
                <a:solidFill>
                  <a:srgbClr val="80807E"/>
                </a:solidFill>
                <a:latin typeface="Times New Roman"/>
                <a:cs typeface="Times New Roman"/>
              </a:rPr>
              <a:t>Bo"v</a:t>
            </a:r>
            <a:r>
              <a:rPr dirty="0" sz="900" spc="70" b="1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r>
              <a:rPr dirty="0" sz="900" spc="27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00" spc="55" b="1">
                <a:solidFill>
                  <a:srgbClr val="80807E"/>
                </a:solidFill>
                <a:latin typeface="Times New Roman"/>
                <a:cs typeface="Times New Roman"/>
              </a:rPr>
              <a:t>ca</a:t>
            </a:r>
            <a:r>
              <a:rPr dirty="0" sz="900" spc="55" b="1">
                <a:solidFill>
                  <a:srgbClr val="565656"/>
                </a:solidFill>
                <a:latin typeface="Times New Roman"/>
                <a:cs typeface="Times New Roman"/>
              </a:rPr>
              <a:t>d	</a:t>
            </a:r>
            <a:r>
              <a:rPr dirty="0" sz="850" spc="295" b="1">
                <a:solidFill>
                  <a:srgbClr val="6E6E6E"/>
                </a:solidFill>
                <a:latin typeface="Times New Roman"/>
                <a:cs typeface="Times New Roman"/>
              </a:rPr>
              <a:t>hale,</a:t>
            </a:r>
            <a:endParaRPr sz="850">
              <a:latin typeface="Times New Roman"/>
              <a:cs typeface="Times New Roman"/>
            </a:endParaRPr>
          </a:p>
          <a:p>
            <a:pPr marL="17780">
              <a:lnSpc>
                <a:spcPts val="1005"/>
              </a:lnSpc>
            </a:pPr>
            <a:r>
              <a:rPr dirty="0" sz="850" spc="155" b="1" i="1">
                <a:solidFill>
                  <a:srgbClr val="6E6E6E"/>
                </a:solidFill>
                <a:latin typeface="Times New Roman"/>
                <a:cs typeface="Times New Roman"/>
              </a:rPr>
              <a:t>BaJ.aena </a:t>
            </a:r>
            <a:r>
              <a:rPr dirty="0" sz="850" spc="-5" b="1" i="1">
                <a:solidFill>
                  <a:srgbClr val="6E6E6E"/>
                </a:solidFill>
                <a:latin typeface="Times New Roman"/>
                <a:cs typeface="Times New Roman"/>
              </a:rPr>
              <a:t>,,,-n,yscicctus_</a:t>
            </a:r>
            <a:r>
              <a:rPr dirty="0" sz="850" spc="-5" b="1">
                <a:solidFill>
                  <a:srgbClr val="6E6E6E"/>
                </a:solidFill>
                <a:latin typeface="Times New Roman"/>
                <a:cs typeface="Times New Roman"/>
              </a:rPr>
              <a:t>p</a:t>
            </a:r>
            <a:r>
              <a:rPr dirty="0" sz="850" spc="-5" b="1" i="1">
                <a:solidFill>
                  <a:srgbClr val="6E6E6E"/>
                </a:solidFill>
                <a:latin typeface="Times New Roman"/>
                <a:cs typeface="Times New Roman"/>
              </a:rPr>
              <a:t>, </a:t>
            </a:r>
            <a:r>
              <a:rPr dirty="0" sz="850" spc="30" b="1">
                <a:solidFill>
                  <a:srgbClr val="6E6E6E"/>
                </a:solidFill>
                <a:latin typeface="Times New Roman"/>
                <a:cs typeface="Times New Roman"/>
              </a:rPr>
              <a:t>op </a:t>
            </a:r>
            <a:r>
              <a:rPr dirty="0" sz="850" spc="20" b="1">
                <a:solidFill>
                  <a:srgbClr val="6E6E6E"/>
                </a:solidFill>
                <a:latin typeface="Times New Roman"/>
                <a:cs typeface="Times New Roman"/>
              </a:rPr>
              <a:t>ul </a:t>
            </a:r>
            <a:r>
              <a:rPr dirty="0" sz="850" spc="30" b="1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850" spc="15" b="1">
                <a:solidFill>
                  <a:srgbClr val="6E6E6E"/>
                </a:solidFill>
                <a:latin typeface="Times New Roman"/>
                <a:cs typeface="Times New Roman"/>
              </a:rPr>
              <a:t>ti </a:t>
            </a:r>
            <a:r>
              <a:rPr dirty="0" sz="850" spc="30" b="1">
                <a:solidFill>
                  <a:srgbClr val="6E6E6E"/>
                </a:solidFill>
                <a:latin typeface="Times New Roman"/>
                <a:cs typeface="Times New Roman"/>
              </a:rPr>
              <a:t>o </a:t>
            </a:r>
            <a:r>
              <a:rPr dirty="0" sz="850" spc="75" b="1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dirty="0" sz="850" spc="75" b="1">
                <a:solidFill>
                  <a:srgbClr val="9A9A9A"/>
                </a:solidFill>
                <a:latin typeface="Times New Roman"/>
                <a:cs typeface="Times New Roman"/>
              </a:rPr>
              <a:t>. </a:t>
            </a:r>
            <a:r>
              <a:rPr dirty="0" sz="850" spc="60" b="1">
                <a:solidFill>
                  <a:srgbClr val="6E6E6E"/>
                </a:solidFill>
                <a:latin typeface="Times New Roman"/>
                <a:cs typeface="Times New Roman"/>
              </a:rPr>
              <a:t>size.&gt;'</a:t>
            </a:r>
            <a:r>
              <a:rPr dirty="0" sz="850" spc="10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750" spc="110" b="1">
                <a:solidFill>
                  <a:srgbClr val="6E6E6E"/>
                </a:solidFill>
                <a:latin typeface="Arial"/>
                <a:cs typeface="Arial"/>
              </a:rPr>
              <a:t>(wjt:,h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8988" y="4361463"/>
            <a:ext cx="3272154" cy="354584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72390" marR="130175" indent="-6985">
              <a:lnSpc>
                <a:spcPts val="1000"/>
              </a:lnSpc>
              <a:spcBef>
                <a:spcPts val="150"/>
              </a:spcBef>
            </a:pPr>
            <a:r>
              <a:rPr dirty="0" sz="850" spc="265">
                <a:solidFill>
                  <a:srgbClr val="565656"/>
                </a:solidFill>
                <a:latin typeface="Times New Roman"/>
                <a:cs typeface="Times New Roman"/>
              </a:rPr>
              <a:t>Judy</a:t>
            </a:r>
            <a:r>
              <a:rPr dirty="0" sz="850" spc="8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05">
                <a:solidFill>
                  <a:srgbClr val="80807E"/>
                </a:solidFill>
                <a:latin typeface="Times New Roman"/>
                <a:cs typeface="Times New Roman"/>
              </a:rPr>
              <a:t>Zeh)</a:t>
            </a:r>
            <a:r>
              <a:rPr dirty="0" sz="850" spc="9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80807E"/>
                </a:solidFill>
                <a:latin typeface="Times New Roman"/>
                <a:cs typeface="Times New Roman"/>
              </a:rPr>
              <a:t>at: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850" spc="-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American</a:t>
            </a:r>
            <a:r>
              <a:rPr dirty="0" sz="8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75">
                <a:solidFill>
                  <a:srgbClr val="6E6E6E"/>
                </a:solidFill>
                <a:latin typeface="Times New Roman"/>
                <a:cs typeface="Times New Roman"/>
              </a:rPr>
              <a:t>Statistical</a:t>
            </a:r>
            <a:r>
              <a:rPr dirty="0" sz="8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Asso</a:t>
            </a:r>
            <a:r>
              <a:rPr dirty="0" sz="850" spc="-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65">
                <a:solidFill>
                  <a:srgbClr val="9A9A9A"/>
                </a:solidFill>
                <a:latin typeface="Times New Roman"/>
                <a:cs typeface="Times New Roman"/>
              </a:rPr>
              <a:t>­  </a:t>
            </a:r>
            <a:r>
              <a:rPr dirty="0" sz="850" spc="155">
                <a:solidFill>
                  <a:srgbClr val="80807E"/>
                </a:solidFill>
                <a:latin typeface="Times New Roman"/>
                <a:cs typeface="Times New Roman"/>
              </a:rPr>
              <a:t>cia</a:t>
            </a:r>
            <a:r>
              <a:rPr dirty="0" sz="850" spc="-114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45">
                <a:solidFill>
                  <a:srgbClr val="80807E"/>
                </a:solidFill>
                <a:latin typeface="Times New Roman"/>
                <a:cs typeface="Times New Roman"/>
              </a:rPr>
              <a:t>tio</a:t>
            </a:r>
            <a:r>
              <a:rPr dirty="0" sz="850" spc="-6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850" spc="1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dirty="0" sz="850" spc="-25">
                <a:solidFill>
                  <a:srgbClr val="3B3B3B"/>
                </a:solidFill>
                <a:latin typeface="Times New Roman"/>
                <a:cs typeface="Times New Roman"/>
              </a:rPr>
              <a:t>1</a:t>
            </a:r>
            <a:r>
              <a:rPr dirty="0" sz="850" spc="-25">
                <a:solidFill>
                  <a:srgbClr val="6E6E6E"/>
                </a:solidFill>
                <a:latin typeface="Times New Roman"/>
                <a:cs typeface="Times New Roman"/>
              </a:rPr>
              <a:t>.-:iu</a:t>
            </a:r>
            <a:r>
              <a:rPr dirty="0" sz="8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-100">
                <a:solidFill>
                  <a:srgbClr val="6E6E6E"/>
                </a:solidFill>
                <a:latin typeface="Times New Roman"/>
                <a:cs typeface="Times New Roman"/>
              </a:rPr>
              <a:t>al</a:t>
            </a:r>
            <a:r>
              <a:rPr dirty="0" sz="850" spc="-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Meeting,</a:t>
            </a:r>
            <a:r>
              <a:rPr dirty="0" sz="8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August</a:t>
            </a:r>
            <a:r>
              <a:rPr dirty="0" sz="850" spc="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6E6E6E"/>
                </a:solidFill>
                <a:latin typeface="Times New Roman"/>
                <a:cs typeface="Times New Roman"/>
              </a:rPr>
              <a:t>1992.</a:t>
            </a:r>
            <a:endParaRPr sz="850">
              <a:latin typeface="Times New Roman"/>
              <a:cs typeface="Times New Roman"/>
            </a:endParaRPr>
          </a:p>
          <a:p>
            <a:pPr marL="52069" marR="71755" indent="13970">
              <a:lnSpc>
                <a:spcPct val="99300"/>
              </a:lnSpc>
              <a:spcBef>
                <a:spcPts val="330"/>
              </a:spcBef>
            </a:pPr>
            <a:r>
              <a:rPr dirty="0" sz="850" spc="80" b="1">
                <a:solidFill>
                  <a:srgbClr val="6E6E6E"/>
                </a:solidFill>
                <a:latin typeface="Times New Roman"/>
                <a:cs typeface="Times New Roman"/>
              </a:rPr>
              <a:t>Prese.nt:cd.. </a:t>
            </a:r>
            <a:r>
              <a:rPr dirty="0" sz="850" spc="105" b="1">
                <a:solidFill>
                  <a:srgbClr val="6E6E6E"/>
                </a:solidFill>
                <a:latin typeface="Times New Roman"/>
                <a:cs typeface="Times New Roman"/>
              </a:rPr>
              <a:t>'"'Baycsjan </a:t>
            </a:r>
            <a:r>
              <a:rPr dirty="0" sz="850" spc="254" b="1">
                <a:solidFill>
                  <a:srgbClr val="6E6E6E"/>
                </a:solidFill>
                <a:latin typeface="Times New Roman"/>
                <a:cs typeface="Times New Roman"/>
              </a:rPr>
              <a:t>model </a:t>
            </a:r>
            <a:r>
              <a:rPr dirty="0" sz="850" spc="204" b="1">
                <a:solidFill>
                  <a:srgbClr val="6E6E6E"/>
                </a:solidFill>
                <a:latin typeface="Times New Roman"/>
                <a:cs typeface="Times New Roman"/>
              </a:rPr>
              <a:t>selection </a:t>
            </a:r>
            <a:r>
              <a:rPr dirty="0" sz="850" spc="280" b="1">
                <a:solidFill>
                  <a:srgbClr val="6E6E6E"/>
                </a:solidFill>
                <a:latin typeface="Times New Roman"/>
                <a:cs typeface="Times New Roman"/>
              </a:rPr>
              <a:t>and  </a:t>
            </a:r>
            <a:r>
              <a:rPr dirty="0" sz="850" spc="235">
                <a:solidFill>
                  <a:srgbClr val="565656"/>
                </a:solidFill>
                <a:latin typeface="Times New Roman"/>
                <a:cs typeface="Times New Roman"/>
              </a:rPr>
              <a:t>acc</a:t>
            </a:r>
            <a:r>
              <a:rPr dirty="0" sz="850" spc="235">
                <a:solidFill>
                  <a:srgbClr val="80807E"/>
                </a:solidFill>
                <a:latin typeface="Times New Roman"/>
                <a:cs typeface="Times New Roman"/>
              </a:rPr>
              <a:t>ou</a:t>
            </a:r>
            <a:r>
              <a:rPr dirty="0" sz="850" spc="235">
                <a:solidFill>
                  <a:srgbClr val="565656"/>
                </a:solidFill>
                <a:latin typeface="Times New Roman"/>
                <a:cs typeface="Times New Roman"/>
              </a:rPr>
              <a:t>nting 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£or </a:t>
            </a: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model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uneertaint:y</a:t>
            </a:r>
            <a:r>
              <a:rPr dirty="0" sz="850" spc="-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00" spc="165">
                <a:solidFill>
                  <a:srgbClr val="565656"/>
                </a:solidFill>
                <a:latin typeface="Times New Roman"/>
                <a:cs typeface="Times New Roman"/>
              </a:rPr>
              <a:t>in </a:t>
            </a:r>
            <a:r>
              <a:rPr dirty="0" sz="850" spc="125">
                <a:solidFill>
                  <a:srgbClr val="6E6E6E"/>
                </a:solidFill>
                <a:latin typeface="Times New Roman"/>
                <a:cs typeface="Times New Roman"/>
              </a:rPr>
              <a:t>g,-aph.i</a:t>
            </a:r>
            <a:r>
              <a:rPr dirty="0" sz="850" spc="125">
                <a:solidFill>
                  <a:srgbClr val="ACACAC"/>
                </a:solidFill>
                <a:latin typeface="Times New Roman"/>
                <a:cs typeface="Times New Roman"/>
              </a:rPr>
              <a:t>­  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caJ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models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using </a:t>
            </a:r>
            <a:r>
              <a:rPr dirty="0" sz="850" spc="270">
                <a:solidFill>
                  <a:srgbClr val="6E6E6E"/>
                </a:solidFill>
                <a:latin typeface="Times New Roman"/>
                <a:cs typeface="Times New Roman"/>
              </a:rPr>
              <a:t>Occam's </a:t>
            </a:r>
            <a:r>
              <a:rPr dirty="0" sz="850" spc="305">
                <a:solidFill>
                  <a:srgbClr val="6E6E6E"/>
                </a:solidFill>
                <a:latin typeface="Times New Roman"/>
                <a:cs typeface="Times New Roman"/>
              </a:rPr>
              <a:t>window" </a:t>
            </a:r>
            <a:r>
              <a:rPr dirty="0" sz="850" spc="145">
                <a:solidFill>
                  <a:srgbClr val="6E6E6E"/>
                </a:solidFill>
                <a:latin typeface="Times New Roman"/>
                <a:cs typeface="Times New Roman"/>
              </a:rPr>
              <a:t>(wit:h 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David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Madigan)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at </a:t>
            </a:r>
            <a:r>
              <a:rPr dirty="0" sz="850" spc="50">
                <a:solidFill>
                  <a:srgbClr val="6E6E6E"/>
                </a:solidFill>
                <a:latin typeface="Times New Roman"/>
                <a:cs typeface="Times New Roman"/>
              </a:rPr>
              <a:t>t:h.e 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An,eric,u., 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Scatistical 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Association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Annual,</a:t>
            </a:r>
            <a:r>
              <a:rPr dirty="0" sz="8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6E6E6E"/>
                </a:solidFill>
                <a:latin typeface="Times New Roman"/>
                <a:cs typeface="Times New Roman"/>
              </a:rPr>
              <a:t>August:</a:t>
            </a:r>
            <a:r>
              <a:rPr dirty="0" sz="8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80807E"/>
                </a:solidFill>
                <a:latin typeface="Times New Roman"/>
                <a:cs typeface="Times New Roman"/>
              </a:rPr>
              <a:t>1992</a:t>
            </a:r>
            <a:r>
              <a:rPr dirty="0" sz="850" spc="23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20">
                <a:solidFill>
                  <a:srgbClr val="9A9A9A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350"/>
              </a:spcBef>
            </a:pPr>
            <a:r>
              <a:rPr dirty="0" sz="850" spc="229" b="1">
                <a:solidFill>
                  <a:srgbClr val="565656"/>
                </a:solidFill>
                <a:latin typeface="Times New Roman"/>
                <a:cs typeface="Times New Roman"/>
              </a:rPr>
              <a:t>:JooEan</a:t>
            </a:r>
            <a:r>
              <a:rPr dirty="0" sz="850" spc="10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254" b="1">
                <a:solidFill>
                  <a:srgbClr val="6E6E6E"/>
                </a:solidFill>
                <a:latin typeface="Times New Roman"/>
                <a:cs typeface="Times New Roman"/>
              </a:rPr>
              <a:t>Tan</a:t>
            </a:r>
            <a:endParaRPr sz="850">
              <a:latin typeface="Times New Roman"/>
              <a:cs typeface="Times New Roman"/>
            </a:endParaRPr>
          </a:p>
          <a:p>
            <a:pPr marL="59690" marR="5080" indent="-1905">
              <a:lnSpc>
                <a:spcPts val="1000"/>
              </a:lnSpc>
              <a:spcBef>
                <a:spcPts val="465"/>
              </a:spcBef>
            </a:pPr>
            <a:r>
              <a:rPr dirty="0" sz="850" spc="120" b="1">
                <a:solidFill>
                  <a:srgbClr val="80807E"/>
                </a:solidFill>
                <a:latin typeface="Times New Roman"/>
                <a:cs typeface="Times New Roman"/>
              </a:rPr>
              <a:t>P</a:t>
            </a:r>
            <a:r>
              <a:rPr dirty="0" sz="850" spc="120" b="1">
                <a:solidFill>
                  <a:srgbClr val="565656"/>
                </a:solidFill>
                <a:latin typeface="Times New Roman"/>
                <a:cs typeface="Times New Roman"/>
              </a:rPr>
              <a:t>resent </a:t>
            </a:r>
            <a:r>
              <a:rPr dirty="0" sz="850" spc="5" b="1">
                <a:solidFill>
                  <a:srgbClr val="565656"/>
                </a:solidFill>
                <a:latin typeface="Times New Roman"/>
                <a:cs typeface="Times New Roman"/>
              </a:rPr>
              <a:t>ed </a:t>
            </a:r>
            <a:r>
              <a:rPr dirty="0" sz="800" b="1">
                <a:solidFill>
                  <a:srgbClr val="6E6E6E"/>
                </a:solidFill>
                <a:latin typeface="Times New Roman"/>
                <a:cs typeface="Times New Roman"/>
              </a:rPr>
              <a:t>""Is </a:t>
            </a:r>
            <a:r>
              <a:rPr dirty="0" sz="800" spc="-5" b="1">
                <a:solidFill>
                  <a:srgbClr val="6E6E6E"/>
                </a:solidFill>
                <a:latin typeface="Times New Roman"/>
                <a:cs typeface="Times New Roman"/>
              </a:rPr>
              <a:t>ch </a:t>
            </a:r>
            <a:r>
              <a:rPr dirty="0" sz="800" b="1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800" spc="-5" b="1">
                <a:solidFill>
                  <a:srgbClr val="6E6E6E"/>
                </a:solidFill>
                <a:latin typeface="Times New Roman"/>
                <a:cs typeface="Times New Roman"/>
              </a:rPr>
              <a:t>ni </a:t>
            </a:r>
            <a:r>
              <a:rPr dirty="0" sz="800" spc="35" b="1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00" spc="35" b="1">
                <a:solidFill>
                  <a:srgbClr val="80807E"/>
                </a:solidFill>
                <a:latin typeface="Times New Roman"/>
                <a:cs typeface="Times New Roman"/>
              </a:rPr>
              <a:t>c </a:t>
            </a:r>
            <a:r>
              <a:rPr dirty="0" sz="850" spc="130" b="1">
                <a:solidFill>
                  <a:srgbClr val="6E6E6E"/>
                </a:solidFill>
                <a:latin typeface="Times New Roman"/>
                <a:cs typeface="Times New Roman"/>
              </a:rPr>
              <a:t>heart: </a:t>
            </a:r>
            <a:r>
              <a:rPr dirty="0" sz="850" spc="175" b="1">
                <a:solidFill>
                  <a:srgbClr val="6E6E6E"/>
                </a:solidFill>
                <a:latin typeface="Times New Roman"/>
                <a:cs typeface="Times New Roman"/>
              </a:rPr>
              <a:t>disease </a:t>
            </a:r>
            <a:r>
              <a:rPr dirty="0" sz="850" spc="229" b="1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850" spc="200" b="1">
                <a:solidFill>
                  <a:srgbClr val="565656"/>
                </a:solidFill>
                <a:latin typeface="Times New Roman"/>
                <a:cs typeface="Times New Roman"/>
              </a:rPr>
              <a:t>diabe</a:t>
            </a:r>
            <a:r>
              <a:rPr dirty="0" sz="850" spc="200" b="1">
                <a:solidFill>
                  <a:srgbClr val="9A9A9A"/>
                </a:solidFill>
                <a:latin typeface="Times New Roman"/>
                <a:cs typeface="Times New Roman"/>
              </a:rPr>
              <a:t>­  </a:t>
            </a: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tes </a:t>
            </a:r>
            <a:r>
              <a:rPr dirty="0" sz="800" spc="135">
                <a:solidFill>
                  <a:srgbClr val="6E6E6E"/>
                </a:solidFill>
                <a:latin typeface="Times New Roman"/>
                <a:cs typeface="Times New Roman"/>
              </a:rPr>
              <a:t>i.o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hispanic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no n</a:t>
            </a:r>
            <a:r>
              <a:rPr dirty="0" sz="850" spc="245">
                <a:solidFill>
                  <a:srgbClr val="9A9A9A"/>
                </a:solidFill>
                <a:latin typeface="Times New Roman"/>
                <a:cs typeface="Times New Roman"/>
              </a:rPr>
              <a:t>-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Hispan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ic </a:t>
            </a:r>
            <a:r>
              <a:rPr dirty="0" sz="850" spc="235">
                <a:solidFill>
                  <a:srgbClr val="6E6E6E"/>
                </a:solidFill>
                <a:latin typeface="Times New Roman"/>
                <a:cs typeface="Times New Roman"/>
              </a:rPr>
              <a:t>popula­ 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tions: </a:t>
            </a:r>
            <a:r>
              <a:rPr dirty="0" sz="850" spc="210">
                <a:solidFill>
                  <a:srgbClr val="565656"/>
                </a:solidFill>
                <a:latin typeface="Times New Roman"/>
                <a:cs typeface="Times New Roman"/>
              </a:rPr>
              <a:t>implications 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roi: </a:t>
            </a:r>
            <a:r>
              <a:rPr dirty="0" sz="850" spc="150">
                <a:solidFill>
                  <a:srgbClr val="80807E"/>
                </a:solidFill>
                <a:latin typeface="Times New Roman"/>
                <a:cs typeface="Times New Roman"/>
              </a:rPr>
              <a:t>the </a:t>
            </a:r>
            <a:r>
              <a:rPr dirty="0" sz="850" spc="185">
                <a:solidFill>
                  <a:srgbClr val="80807E"/>
                </a:solidFill>
                <a:latin typeface="Times New Roman"/>
                <a:cs typeface="Times New Roman"/>
              </a:rPr>
              <a:t>co </a:t>
            </a:r>
            <a:r>
              <a:rPr dirty="0" sz="850" spc="135">
                <a:solidFill>
                  <a:srgbClr val="80807E"/>
                </a:solidFill>
                <a:latin typeface="Times New Roman"/>
                <a:cs typeface="Times New Roman"/>
              </a:rPr>
              <a:t>mpr </a:t>
            </a:r>
            <a:r>
              <a:rPr dirty="0" sz="850" spc="150">
                <a:solidFill>
                  <a:srgbClr val="80807E"/>
                </a:solidFill>
                <a:latin typeface="Times New Roman"/>
                <a:cs typeface="Times New Roman"/>
              </a:rPr>
              <a:t>ess</a:t>
            </a:r>
            <a:r>
              <a:rPr dirty="0" sz="850" spc="150">
                <a:solidFill>
                  <a:srgbClr val="565656"/>
                </a:solidFill>
                <a:latin typeface="Times New Roman"/>
                <a:cs typeface="Times New Roman"/>
              </a:rPr>
              <a:t>io </a:t>
            </a:r>
            <a:r>
              <a:rPr dirty="0" sz="850" spc="185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850" spc="-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of"</a:t>
            </a:r>
            <a:endParaRPr sz="850">
              <a:latin typeface="Times New Roman"/>
              <a:cs typeface="Times New Roman"/>
            </a:endParaRPr>
          </a:p>
          <a:p>
            <a:pPr marL="52069">
              <a:lnSpc>
                <a:spcPts val="950"/>
              </a:lnSpc>
            </a:pPr>
            <a:r>
              <a:rPr dirty="0" sz="850" spc="135">
                <a:solidFill>
                  <a:srgbClr val="6E6E6E"/>
                </a:solidFill>
                <a:latin typeface="Times New Roman"/>
                <a:cs typeface="Times New Roman"/>
              </a:rPr>
              <a:t>n-.ortaJicy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debacc"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(wich </a:t>
            </a:r>
            <a:r>
              <a:rPr dirty="0" sz="850" spc="130">
                <a:solidFill>
                  <a:srgbClr val="6E6E6E"/>
                </a:solidFill>
                <a:latin typeface="Times New Roman"/>
                <a:cs typeface="Times New Roman"/>
              </a:rPr>
              <a:t>Benjan:i.in</a:t>
            </a:r>
            <a:r>
              <a:rPr dirty="0" sz="8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565656"/>
                </a:solidFill>
                <a:latin typeface="Times New Roman"/>
                <a:cs typeface="Times New Roman"/>
              </a:rPr>
              <a:t>Bradshaw,</a:t>
            </a:r>
            <a:endParaRPr sz="850">
              <a:latin typeface="Times New Roman"/>
              <a:cs typeface="Times New Roman"/>
            </a:endParaRPr>
          </a:p>
          <a:p>
            <a:pPr marL="50800">
              <a:lnSpc>
                <a:spcPts val="1010"/>
              </a:lnSpc>
            </a:pPr>
            <a:r>
              <a:rPr dirty="0" sz="850" spc="265">
                <a:solidFill>
                  <a:srgbClr val="6E6E6E"/>
                </a:solidFill>
                <a:latin typeface="Times New Roman"/>
                <a:cs typeface="Times New Roman"/>
              </a:rPr>
              <a:t>Douglas</a:t>
            </a:r>
            <a:r>
              <a:rPr dirty="0" sz="8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Forbes,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ParkerFrs</a:t>
            </a:r>
            <a:r>
              <a:rPr dirty="0" sz="850" spc="18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50" spc="5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b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ie,</a:t>
            </a:r>
            <a:r>
              <a:rPr dirty="0" sz="8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Robert:</a:t>
            </a:r>
            <a:endParaRPr sz="850">
              <a:latin typeface="Times New Roman"/>
              <a:cs typeface="Times New Roman"/>
            </a:endParaRPr>
          </a:p>
          <a:p>
            <a:pPr marL="41910" marR="221615" indent="6985">
              <a:lnSpc>
                <a:spcPts val="1000"/>
              </a:lnSpc>
              <a:spcBef>
                <a:spcPts val="90"/>
              </a:spcBef>
            </a:pP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Oseasohn,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Scarling </a:t>
            </a:r>
            <a:r>
              <a:rPr dirty="0" sz="800" spc="215">
                <a:solidFill>
                  <a:srgbClr val="6E6E6E"/>
                </a:solidFill>
                <a:latin typeface="Arial"/>
                <a:cs typeface="Arial"/>
              </a:rPr>
              <a:t>Pu.Uum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850" spc="265">
                <a:solidFill>
                  <a:srgbClr val="6E6E6E"/>
                </a:solidFill>
                <a:latin typeface="Times New Roman"/>
                <a:cs typeface="Times New Roman"/>
              </a:rPr>
              <a:t>George  </a:t>
            </a:r>
            <a:r>
              <a:rPr dirty="0" sz="850" spc="310">
                <a:solidFill>
                  <a:srgbClr val="6E6E6E"/>
                </a:solidFill>
                <a:latin typeface="Times New Roman"/>
                <a:cs typeface="Times New Roman"/>
              </a:rPr>
              <a:t>Thompson)</a:t>
            </a:r>
            <a:r>
              <a:rPr dirty="0" sz="850" spc="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70">
                <a:solidFill>
                  <a:srgbClr val="6E6E6E"/>
                </a:solidFill>
                <a:latin typeface="Times New Roman"/>
                <a:cs typeface="Times New Roman"/>
              </a:rPr>
              <a:t>at:t:he</a:t>
            </a:r>
            <a:r>
              <a:rPr dirty="0" sz="850" spc="-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40">
                <a:solidFill>
                  <a:srgbClr val="6E6E6E"/>
                </a:solidFill>
                <a:latin typeface="Times New Roman"/>
                <a:cs typeface="Times New Roman"/>
              </a:rPr>
              <a:t>an.nu.a</a:t>
            </a:r>
            <a:r>
              <a:rPr dirty="0" sz="850" spc="140">
                <a:solidFill>
                  <a:srgbClr val="2A2A2A"/>
                </a:solidFill>
                <a:latin typeface="Times New Roman"/>
                <a:cs typeface="Times New Roman"/>
              </a:rPr>
              <a:t>l</a:t>
            </a:r>
            <a:r>
              <a:rPr dirty="0" sz="850" spc="135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850" spc="254">
                <a:solidFill>
                  <a:srgbClr val="565656"/>
                </a:solidFill>
                <a:latin typeface="Times New Roman"/>
                <a:cs typeface="Times New Roman"/>
              </a:rPr>
              <a:t>me</a:t>
            </a:r>
            <a:r>
              <a:rPr dirty="0" sz="850" spc="254">
                <a:solidFill>
                  <a:srgbClr val="80807E"/>
                </a:solidFill>
                <a:latin typeface="Times New Roman"/>
                <a:cs typeface="Times New Roman"/>
              </a:rPr>
              <a:t>e</a:t>
            </a:r>
            <a:r>
              <a:rPr dirty="0" sz="850" spc="-5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60">
                <a:solidFill>
                  <a:srgbClr val="80807E"/>
                </a:solidFill>
                <a:latin typeface="Times New Roman"/>
                <a:cs typeface="Times New Roman"/>
              </a:rPr>
              <a:t>ting</a:t>
            </a:r>
            <a:r>
              <a:rPr dirty="0" sz="850" spc="-5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45">
                <a:solidFill>
                  <a:srgbClr val="80807E"/>
                </a:solidFill>
                <a:latin typeface="Times New Roman"/>
                <a:cs typeface="Times New Roman"/>
              </a:rPr>
              <a:t>s</a:t>
            </a:r>
            <a:r>
              <a:rPr dirty="0" sz="850" spc="114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160">
                <a:solidFill>
                  <a:srgbClr val="80807E"/>
                </a:solidFill>
                <a:latin typeface="Times New Roman"/>
                <a:cs typeface="Times New Roman"/>
              </a:rPr>
              <a:t>of"thc:  </a:t>
            </a: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Population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Association </a:t>
            </a:r>
            <a:r>
              <a:rPr dirty="0" sz="850" spc="145">
                <a:solidFill>
                  <a:srgbClr val="80807E"/>
                </a:solidFill>
                <a:latin typeface="Times New Roman"/>
                <a:cs typeface="Times New Roman"/>
              </a:rPr>
              <a:t>of"</a:t>
            </a:r>
            <a:r>
              <a:rPr dirty="0" sz="850" spc="145">
                <a:solidFill>
                  <a:srgbClr val="6E6E6E"/>
                </a:solidFill>
                <a:latin typeface="Times New Roman"/>
                <a:cs typeface="Times New Roman"/>
              </a:rPr>
              <a:t>An"lerica, </a:t>
            </a:r>
            <a:r>
              <a:rPr dirty="0" sz="850" spc="225">
                <a:solidFill>
                  <a:srgbClr val="6E6E6E"/>
                </a:solidFill>
                <a:latin typeface="Times New Roman"/>
                <a:cs typeface="Times New Roman"/>
              </a:rPr>
              <a:t>May  </a:t>
            </a:r>
            <a:r>
              <a:rPr dirty="0" sz="850" spc="300">
                <a:solidFill>
                  <a:srgbClr val="80807E"/>
                </a:solidFill>
                <a:latin typeface="Times New Roman"/>
                <a:cs typeface="Times New Roman"/>
              </a:rPr>
              <a:t>1990.</a:t>
            </a:r>
            <a:endParaRPr sz="850">
              <a:latin typeface="Times New Roman"/>
              <a:cs typeface="Times New Roman"/>
            </a:endParaRPr>
          </a:p>
          <a:p>
            <a:pPr marL="12700" marR="69850" indent="24765">
              <a:lnSpc>
                <a:spcPct val="98600"/>
              </a:lnSpc>
              <a:spcBef>
                <a:spcPts val="330"/>
              </a:spcBef>
            </a:pPr>
            <a:r>
              <a:rPr dirty="0" sz="800" spc="160" b="1">
                <a:solidFill>
                  <a:srgbClr val="6E6E6E"/>
                </a:solidFill>
                <a:latin typeface="Arial"/>
                <a:cs typeface="Arial"/>
              </a:rPr>
              <a:t>Prcsenced </a:t>
            </a:r>
            <a:r>
              <a:rPr dirty="0" sz="800" spc="125" b="1">
                <a:solidFill>
                  <a:srgbClr val="6E6E6E"/>
                </a:solidFill>
                <a:latin typeface="Arial"/>
                <a:cs typeface="Arial"/>
              </a:rPr>
              <a:t>""W'omen&gt;s </a:t>
            </a:r>
            <a:r>
              <a:rPr dirty="0" sz="850" spc="100" b="1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850" spc="-140" b="1">
                <a:solidFill>
                  <a:srgbClr val="3B3B3B"/>
                </a:solidFill>
                <a:latin typeface="Times New Roman"/>
                <a:cs typeface="Times New Roman"/>
              </a:rPr>
              <a:t>1</a:t>
            </a:r>
            <a:r>
              <a:rPr dirty="0" sz="850" spc="-140" b="1">
                <a:solidFill>
                  <a:srgbClr val="565656"/>
                </a:solidFill>
                <a:latin typeface="Times New Roman"/>
                <a:cs typeface="Times New Roman"/>
              </a:rPr>
              <a:t>np </a:t>
            </a:r>
            <a:r>
              <a:rPr dirty="0" sz="850" spc="-50" b="1">
                <a:solidFill>
                  <a:srgbClr val="565656"/>
                </a:solidFill>
                <a:latin typeface="Times New Roman"/>
                <a:cs typeface="Times New Roman"/>
              </a:rPr>
              <a:t>l </a:t>
            </a:r>
            <a:r>
              <a:rPr dirty="0" sz="850" spc="-85" b="1">
                <a:solidFill>
                  <a:srgbClr val="565656"/>
                </a:solidFill>
                <a:latin typeface="Times New Roman"/>
                <a:cs typeface="Times New Roman"/>
              </a:rPr>
              <a:t>o y </a:t>
            </a:r>
            <a:r>
              <a:rPr dirty="0" sz="850" b="1">
                <a:solidFill>
                  <a:srgbClr val="565656"/>
                </a:solidFill>
                <a:latin typeface="Times New Roman"/>
                <a:cs typeface="Times New Roman"/>
              </a:rPr>
              <a:t>n..,e </a:t>
            </a:r>
            <a:r>
              <a:rPr dirty="0" sz="850" spc="15" b="1">
                <a:solidFill>
                  <a:srgbClr val="565656"/>
                </a:solidFill>
                <a:latin typeface="Times New Roman"/>
                <a:cs typeface="Times New Roman"/>
              </a:rPr>
              <a:t>n </a:t>
            </a:r>
            <a:r>
              <a:rPr dirty="0" sz="850" spc="10" b="1">
                <a:solidFill>
                  <a:srgbClr val="565656"/>
                </a:solidFill>
                <a:latin typeface="Times New Roman"/>
                <a:cs typeface="Times New Roman"/>
              </a:rPr>
              <a:t>c </a:t>
            </a:r>
            <a:r>
              <a:rPr dirty="0" sz="800" spc="5" b="1">
                <a:solidFill>
                  <a:srgbClr val="565656"/>
                </a:solidFill>
                <a:latin typeface="Arial"/>
                <a:cs typeface="Arial"/>
              </a:rPr>
              <a:t>in </a:t>
            </a:r>
            <a:r>
              <a:rPr dirty="0" sz="800" spc="15" b="1">
                <a:solidFill>
                  <a:srgbClr val="6E6E6E"/>
                </a:solidFill>
                <a:latin typeface="Arial"/>
                <a:cs typeface="Arial"/>
              </a:rPr>
              <a:t>S o u </a:t>
            </a:r>
            <a:r>
              <a:rPr dirty="0" sz="800" spc="-25" b="1">
                <a:solidFill>
                  <a:srgbClr val="6E6E6E"/>
                </a:solidFill>
                <a:latin typeface="Arial"/>
                <a:cs typeface="Arial"/>
              </a:rPr>
              <a:t>t.h</a:t>
            </a:r>
            <a:r>
              <a:rPr dirty="0" sz="800" spc="-25" b="1">
                <a:solidFill>
                  <a:srgbClr val="9A9A9A"/>
                </a:solidFill>
                <a:latin typeface="Arial"/>
                <a:cs typeface="Arial"/>
              </a:rPr>
              <a:t>.</a:t>
            </a:r>
            <a:r>
              <a:rPr dirty="0" sz="800" spc="-25" b="1">
                <a:solidFill>
                  <a:srgbClr val="6E6E6E"/>
                </a:solidFill>
                <a:latin typeface="Arial"/>
                <a:cs typeface="Arial"/>
              </a:rPr>
              <a:t>­  </a:t>
            </a: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cast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Asia" </a:t>
            </a:r>
            <a:r>
              <a:rPr dirty="0" sz="850" spc="210">
                <a:solidFill>
                  <a:srgbClr val="80807E"/>
                </a:solidFill>
                <a:latin typeface="Times New Roman"/>
                <a:cs typeface="Times New Roman"/>
              </a:rPr>
              <a:t>ac 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t:he </a:t>
            </a:r>
            <a:r>
              <a:rPr dirty="0" sz="850" spc="190">
                <a:solidFill>
                  <a:srgbClr val="6E6E6E"/>
                </a:solidFill>
                <a:latin typeface="Times New Roman"/>
                <a:cs typeface="Times New Roman"/>
              </a:rPr>
              <a:t>Universicy 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o£Washi.ngtoa  </a:t>
            </a:r>
            <a:r>
              <a:rPr dirty="0" sz="850" spc="175">
                <a:solidFill>
                  <a:srgbClr val="80807E"/>
                </a:solidFill>
                <a:latin typeface="Times New Roman"/>
                <a:cs typeface="Times New Roman"/>
              </a:rPr>
              <a:t>Exceo.sion</a:t>
            </a:r>
            <a:r>
              <a:rPr dirty="0" sz="850" spc="100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Senunars</a:t>
            </a:r>
            <a:r>
              <a:rPr dirty="0" sz="8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£or</a:t>
            </a:r>
            <a:r>
              <a:rPr dirty="0" sz="850" spc="-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185">
                <a:solidFill>
                  <a:srgbClr val="6E6E6E"/>
                </a:solidFill>
                <a:latin typeface="Times New Roman"/>
                <a:cs typeface="Times New Roman"/>
              </a:rPr>
              <a:t>Educ:acors</a:t>
            </a:r>
            <a:r>
              <a:rPr dirty="0" sz="8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850" spc="3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65">
                <a:solidFill>
                  <a:srgbClr val="6E6E6E"/>
                </a:solidFill>
                <a:latin typeface="Times New Roman"/>
                <a:cs typeface="Times New Roman"/>
              </a:rPr>
              <a:t>World  </a:t>
            </a:r>
            <a:r>
              <a:rPr dirty="0" sz="850" spc="215">
                <a:solidFill>
                  <a:srgbClr val="6E6E6E"/>
                </a:solidFill>
                <a:latin typeface="Times New Roman"/>
                <a:cs typeface="Times New Roman"/>
              </a:rPr>
              <a:t>Issues</a:t>
            </a:r>
            <a:r>
              <a:rPr dirty="0" sz="8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04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850" spc="229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6E6E6E"/>
                </a:solidFill>
                <a:latin typeface="Times New Roman"/>
                <a:cs typeface="Times New Roman"/>
              </a:rPr>
              <a:t>News</a:t>
            </a:r>
            <a:r>
              <a:rPr dirty="0" sz="8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sponso,·cd</a:t>
            </a:r>
            <a:r>
              <a:rPr dirty="0" sz="8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by</a:t>
            </a:r>
            <a:r>
              <a:rPr dirty="0" sz="8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65">
                <a:solidFill>
                  <a:srgbClr val="6E6E6E"/>
                </a:solidFill>
                <a:latin typeface="Times New Roman"/>
                <a:cs typeface="Times New Roman"/>
              </a:rPr>
              <a:t>U</a:t>
            </a:r>
            <a:r>
              <a:rPr dirty="0" sz="850" spc="-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-60">
                <a:solidFill>
                  <a:srgbClr val="6E6E6E"/>
                </a:solidFill>
                <a:latin typeface="Times New Roman"/>
                <a:cs typeface="Times New Roman"/>
              </a:rPr>
              <a:t>Lu</a:t>
            </a:r>
            <a:r>
              <a:rPr dirty="0" sz="850" spc="-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-50">
                <a:solidFill>
                  <a:srgbClr val="6E6E6E"/>
                </a:solidFill>
                <a:latin typeface="Times New Roman"/>
                <a:cs typeface="Times New Roman"/>
              </a:rPr>
              <a:t>v</a:t>
            </a:r>
            <a:r>
              <a:rPr dirty="0" sz="85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-4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8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-35">
                <a:solidFill>
                  <a:srgbClr val="6E6E6E"/>
                </a:solidFill>
                <a:latin typeface="Times New Roman"/>
                <a:cs typeface="Times New Roman"/>
              </a:rPr>
              <a:t>1·s</a:t>
            </a:r>
            <a:r>
              <a:rPr dirty="0" sz="850" spc="-35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50" spc="-55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6E6E6E"/>
                </a:solidFill>
                <a:latin typeface="Times New Roman"/>
                <a:cs typeface="Times New Roman"/>
              </a:rPr>
              <a:t>1.y 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orWash.ingro.a </a:t>
            </a:r>
            <a:r>
              <a:rPr dirty="0" sz="850" spc="225">
                <a:solidFill>
                  <a:srgbClr val="80807E"/>
                </a:solidFill>
                <a:latin typeface="Times New Roman"/>
                <a:cs typeface="Times New Roman"/>
              </a:rPr>
              <a:t>Co</a:t>
            </a:r>
            <a:r>
              <a:rPr dirty="0" sz="850" spc="225">
                <a:solidFill>
                  <a:srgbClr val="565656"/>
                </a:solidFill>
                <a:latin typeface="Times New Roman"/>
                <a:cs typeface="Times New Roman"/>
              </a:rPr>
              <a:t>lleg </a:t>
            </a:r>
            <a:r>
              <a:rPr dirty="0" sz="850" spc="220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Education </a:t>
            </a:r>
            <a:r>
              <a:rPr dirty="0" sz="850" spc="270">
                <a:solidFill>
                  <a:srgbClr val="6E6E6E"/>
                </a:solidFill>
                <a:latin typeface="Times New Roman"/>
                <a:cs typeface="Times New Roman"/>
              </a:rPr>
              <a:t>and  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Jackson </a:t>
            </a:r>
            <a:r>
              <a:rPr dirty="0" sz="850" spc="254">
                <a:solidFill>
                  <a:srgbClr val="6E6E6E"/>
                </a:solidFill>
                <a:latin typeface="Times New Roman"/>
                <a:cs typeface="Times New Roman"/>
              </a:rPr>
              <a:t>School </a:t>
            </a:r>
            <a:r>
              <a:rPr dirty="0" sz="850" spc="180">
                <a:solidFill>
                  <a:srgbClr val="6E6E6E"/>
                </a:solidFill>
                <a:latin typeface="Times New Roman"/>
                <a:cs typeface="Times New Roman"/>
              </a:rPr>
              <a:t>oflnt:en-:iationalS </a:t>
            </a:r>
            <a:r>
              <a:rPr dirty="0" sz="850" spc="120">
                <a:solidFill>
                  <a:srgbClr val="6E6E6E"/>
                </a:solidFill>
                <a:latin typeface="Times New Roman"/>
                <a:cs typeface="Times New Roman"/>
              </a:rPr>
              <a:t>rud:</a:t>
            </a:r>
            <a:r>
              <a:rPr dirty="0" sz="850" spc="120">
                <a:solidFill>
                  <a:srgbClr val="3B3B3B"/>
                </a:solidFill>
                <a:latin typeface="Times New Roman"/>
                <a:cs typeface="Times New Roman"/>
              </a:rPr>
              <a:t>i</a:t>
            </a:r>
            <a:r>
              <a:rPr dirty="0" sz="850" spc="120">
                <a:solidFill>
                  <a:srgbClr val="80807E"/>
                </a:solidFill>
                <a:latin typeface="Times New Roman"/>
                <a:cs typeface="Times New Roman"/>
              </a:rPr>
              <a:t>es, </a:t>
            </a:r>
            <a:r>
              <a:rPr dirty="0" sz="850" spc="135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850" spc="135">
                <a:solidFill>
                  <a:srgbClr val="3B3B3B"/>
                </a:solidFill>
                <a:latin typeface="Times New Roman"/>
                <a:cs typeface="Times New Roman"/>
              </a:rPr>
              <a:t>n</a:t>
            </a:r>
            <a:r>
              <a:rPr dirty="0" sz="850" spc="135">
                <a:solidFill>
                  <a:srgbClr val="6E6E6E"/>
                </a:solidFill>
                <a:latin typeface="Times New Roman"/>
                <a:cs typeface="Times New Roman"/>
              </a:rPr>
              <a:t>d  </a:t>
            </a:r>
            <a:r>
              <a:rPr dirty="0" sz="850" spc="265">
                <a:solidFill>
                  <a:srgbClr val="6E6E6E"/>
                </a:solidFill>
                <a:latin typeface="Times New Roman"/>
                <a:cs typeface="Times New Roman"/>
              </a:rPr>
              <a:t>Canada,</a:t>
            </a:r>
            <a:r>
              <a:rPr dirty="0" sz="8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East:Asia,</a:t>
            </a:r>
            <a:r>
              <a:rPr dirty="0" sz="8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Middle</a:t>
            </a:r>
            <a:r>
              <a:rPr dirty="0" sz="850" spc="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East,</a:t>
            </a:r>
            <a:r>
              <a:rPr dirty="0" sz="850" spc="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9">
                <a:solidFill>
                  <a:srgbClr val="6E6E6E"/>
                </a:solidFill>
                <a:latin typeface="Times New Roman"/>
                <a:cs typeface="Times New Roman"/>
              </a:rPr>
              <a:t>Russian</a:t>
            </a:r>
            <a:r>
              <a:rPr dirty="0" sz="8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and 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East </a:t>
            </a:r>
            <a:r>
              <a:rPr dirty="0" sz="850" spc="260">
                <a:solidFill>
                  <a:srgbClr val="6E6E6E"/>
                </a:solidFill>
                <a:latin typeface="Times New Roman"/>
                <a:cs typeface="Times New Roman"/>
              </a:rPr>
              <a:t>European,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Southeast </a:t>
            </a:r>
            <a:r>
              <a:rPr dirty="0" sz="850" spc="190">
                <a:solidFill>
                  <a:srgbClr val="6E6E6E"/>
                </a:solidFill>
                <a:latin typeface="Times New Roman"/>
                <a:cs typeface="Times New Roman"/>
              </a:rPr>
              <a:t>Asia </a:t>
            </a: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South  </a:t>
            </a:r>
            <a:r>
              <a:rPr dirty="0" sz="850" spc="220">
                <a:solidFill>
                  <a:srgbClr val="6E6E6E"/>
                </a:solidFill>
                <a:latin typeface="Times New Roman"/>
                <a:cs typeface="Times New Roman"/>
              </a:rPr>
              <a:t>Asja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Resource</a:t>
            </a:r>
            <a:r>
              <a:rPr dirty="0" sz="850" spc="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50">
                <a:solidFill>
                  <a:srgbClr val="6E6E6E"/>
                </a:solidFill>
                <a:latin typeface="Times New Roman"/>
                <a:cs typeface="Times New Roman"/>
              </a:rPr>
              <a:t>Centers,</a:t>
            </a:r>
            <a:r>
              <a:rPr dirty="0" sz="850" spc="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70">
                <a:solidFill>
                  <a:srgbClr val="6E6E6E"/>
                </a:solidFill>
                <a:latin typeface="Times New Roman"/>
                <a:cs typeface="Times New Roman"/>
              </a:rPr>
              <a:t>March</a:t>
            </a: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565656"/>
                </a:solidFill>
                <a:latin typeface="Times New Roman"/>
                <a:cs typeface="Times New Roman"/>
              </a:rPr>
              <a:t>1992.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4127" y="1366228"/>
            <a:ext cx="1708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40" b="1">
                <a:solidFill>
                  <a:srgbClr val="6E6E6E"/>
                </a:solidFill>
                <a:latin typeface="Arial"/>
                <a:cs typeface="Arial"/>
              </a:rPr>
              <a:t>Pr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0484" y="1486567"/>
            <a:ext cx="2184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9834" y="1613283"/>
            <a:ext cx="2133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80">
                <a:solidFill>
                  <a:srgbClr val="80807E"/>
                </a:solidFill>
                <a:latin typeface="Times New Roman"/>
                <a:cs typeface="Times New Roman"/>
              </a:rPr>
              <a:t>Pu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90303" y="1740000"/>
            <a:ext cx="1892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30">
                <a:solidFill>
                  <a:srgbClr val="565656"/>
                </a:solidFill>
                <a:latin typeface="Times New Roman"/>
                <a:cs typeface="Times New Roman"/>
              </a:rPr>
              <a:t>l</a:t>
            </a:r>
            <a:r>
              <a:rPr dirty="0" sz="850" spc="200">
                <a:solidFill>
                  <a:srgbClr val="80807E"/>
                </a:solidFill>
                <a:latin typeface="Times New Roman"/>
                <a:cs typeface="Times New Roman"/>
              </a:rPr>
              <a:t>a</a:t>
            </a:r>
            <a:r>
              <a:rPr dirty="0" sz="850" spc="95">
                <a:solidFill>
                  <a:srgbClr val="80807E"/>
                </a:solidFill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9006" y="1866718"/>
            <a:ext cx="2228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0">
                <a:solidFill>
                  <a:srgbClr val="80807E"/>
                </a:solidFill>
                <a:latin typeface="Times New Roman"/>
                <a:cs typeface="Times New Roman"/>
              </a:rPr>
              <a:t>19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1963" y="2040955"/>
            <a:ext cx="198120" cy="5441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8890">
              <a:lnSpc>
                <a:spcPct val="99900"/>
              </a:lnSpc>
              <a:spcBef>
                <a:spcPts val="105"/>
              </a:spcBef>
            </a:pPr>
            <a:r>
              <a:rPr dirty="0" sz="850" spc="120" b="1">
                <a:solidFill>
                  <a:srgbClr val="6E6E6E"/>
                </a:solidFill>
                <a:latin typeface="Times New Roman"/>
                <a:cs typeface="Times New Roman"/>
              </a:rPr>
              <a:t>Pr  </a:t>
            </a:r>
            <a:r>
              <a:rPr dirty="0" sz="850" spc="200">
                <a:solidFill>
                  <a:srgbClr val="80807E"/>
                </a:solidFill>
                <a:latin typeface="Times New Roman"/>
                <a:cs typeface="Times New Roman"/>
              </a:rPr>
              <a:t>de  </a:t>
            </a:r>
            <a:r>
              <a:rPr dirty="0" sz="850" spc="220">
                <a:solidFill>
                  <a:srgbClr val="80807E"/>
                </a:solidFill>
                <a:latin typeface="Times New Roman"/>
                <a:cs typeface="Times New Roman"/>
              </a:rPr>
              <a:t>pi  </a:t>
            </a:r>
            <a:r>
              <a:rPr dirty="0" sz="850" spc="270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92578" y="2555743"/>
            <a:ext cx="2184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tio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4020" y="2737899"/>
            <a:ext cx="18542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45">
                <a:solidFill>
                  <a:srgbClr val="6E6E6E"/>
                </a:solidFill>
                <a:latin typeface="Times New Roman"/>
                <a:cs typeface="Times New Roman"/>
              </a:rPr>
              <a:t>Pr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1517" y="2851856"/>
            <a:ext cx="224154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220">
                <a:solidFill>
                  <a:srgbClr val="80807E"/>
                </a:solidFill>
                <a:latin typeface="Times New Roman"/>
                <a:cs typeface="Times New Roman"/>
              </a:rPr>
              <a:t>cw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85104" y="2991333"/>
            <a:ext cx="2133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5">
                <a:solidFill>
                  <a:srgbClr val="6E6E6E"/>
                </a:solidFill>
                <a:latin typeface="Times New Roman"/>
                <a:cs typeface="Times New Roman"/>
              </a:rPr>
              <a:t>U1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1133" y="3118050"/>
            <a:ext cx="1835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35">
                <a:solidFill>
                  <a:srgbClr val="6E6E6E"/>
                </a:solidFill>
                <a:latin typeface="Times New Roman"/>
                <a:cs typeface="Times New Roman"/>
              </a:rPr>
              <a:t>Sr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76113" y="3300207"/>
            <a:ext cx="1835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35">
                <a:solidFill>
                  <a:srgbClr val="6E6E6E"/>
                </a:solidFill>
                <a:latin typeface="Times New Roman"/>
                <a:cs typeface="Times New Roman"/>
              </a:rPr>
              <a:t>Pr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66691" y="3426924"/>
            <a:ext cx="2298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25">
                <a:solidFill>
                  <a:srgbClr val="6E6E6E"/>
                </a:solidFill>
                <a:latin typeface="Times New Roman"/>
                <a:cs typeface="Times New Roman"/>
              </a:rPr>
              <a:t>Th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77197" y="3553640"/>
            <a:ext cx="24574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440">
                <a:solidFill>
                  <a:srgbClr val="80807E"/>
                </a:solidFill>
                <a:latin typeface="Times New Roman"/>
                <a:cs typeface="Times New Roman"/>
              </a:rPr>
              <a:t>U</a:t>
            </a:r>
            <a:r>
              <a:rPr dirty="0" sz="850" spc="245">
                <a:solidFill>
                  <a:srgbClr val="80807E"/>
                </a:solidFill>
                <a:latin typeface="Times New Roman"/>
                <a:cs typeface="Times New Roman"/>
              </a:rPr>
              <a:t>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68531" y="3727877"/>
            <a:ext cx="2451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40" b="1">
                <a:solidFill>
                  <a:srgbClr val="6E6E6E"/>
                </a:solidFill>
                <a:latin typeface="Times New Roman"/>
                <a:cs typeface="Times New Roman"/>
              </a:rPr>
              <a:t>Da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73840" y="3910033"/>
            <a:ext cx="2247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85">
                <a:solidFill>
                  <a:srgbClr val="6E6E6E"/>
                </a:solidFill>
                <a:latin typeface="Times New Roman"/>
                <a:cs typeface="Times New Roman"/>
              </a:rPr>
              <a:t>Co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3840" y="4044669"/>
            <a:ext cx="2260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60">
                <a:solidFill>
                  <a:srgbClr val="80807E"/>
                </a:solidFill>
                <a:latin typeface="Times New Roman"/>
                <a:cs typeface="Times New Roman"/>
              </a:rPr>
              <a:t>C</a:t>
            </a:r>
            <a:r>
              <a:rPr dirty="0" sz="850" spc="260">
                <a:solidFill>
                  <a:srgbClr val="80807E"/>
                </a:solidFill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68857" y="4171387"/>
            <a:ext cx="2228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ter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65933" y="4298104"/>
            <a:ext cx="200660" cy="28257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150"/>
              </a:spcBef>
            </a:pP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ch  </a:t>
            </a:r>
            <a:r>
              <a:rPr dirty="0" sz="850" spc="265">
                <a:solidFill>
                  <a:srgbClr val="80807E"/>
                </a:solidFill>
                <a:latin typeface="Times New Roman"/>
                <a:cs typeface="Times New Roman"/>
              </a:rPr>
              <a:t>en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65825" y="4543619"/>
            <a:ext cx="2216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60">
                <a:solidFill>
                  <a:srgbClr val="6E6E6E"/>
                </a:solidFill>
                <a:latin typeface="Times New Roman"/>
                <a:cs typeface="Times New Roman"/>
              </a:rPr>
              <a:t>f"er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60301" y="4733695"/>
            <a:ext cx="2520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>
                <a:solidFill>
                  <a:srgbClr val="6E6E6E"/>
                </a:solidFill>
                <a:latin typeface="Times New Roman"/>
                <a:cs typeface="Times New Roman"/>
              </a:rPr>
              <a:t>Prc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65933" y="4860412"/>
            <a:ext cx="2019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60" b="1">
                <a:solidFill>
                  <a:srgbClr val="6E6E6E"/>
                </a:solidFill>
                <a:latin typeface="Times New Roman"/>
                <a:cs typeface="Times New Roman"/>
              </a:rPr>
              <a:t>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67775" y="4979209"/>
            <a:ext cx="2736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0" b="1">
                <a:solidFill>
                  <a:srgbClr val="565656"/>
                </a:solidFill>
                <a:latin typeface="Times New Roman"/>
                <a:cs typeface="Times New Roman"/>
              </a:rPr>
              <a:t>low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5358" y="5113845"/>
            <a:ext cx="236854" cy="282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">
              <a:lnSpc>
                <a:spcPts val="1010"/>
              </a:lnSpc>
              <a:spcBef>
                <a:spcPts val="100"/>
              </a:spcBef>
            </a:pPr>
            <a:r>
              <a:rPr dirty="0" sz="850" spc="355">
                <a:solidFill>
                  <a:srgbClr val="6E6E6E"/>
                </a:solidFill>
                <a:latin typeface="Times New Roman"/>
                <a:cs typeface="Times New Roman"/>
              </a:rPr>
              <a:t>60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10"/>
              </a:lnSpc>
            </a:pPr>
            <a:r>
              <a:rPr dirty="0" sz="850" spc="270">
                <a:solidFill>
                  <a:srgbClr val="6E6E6E"/>
                </a:solidFill>
                <a:latin typeface="Times New Roman"/>
                <a:cs typeface="Times New Roman"/>
              </a:rPr>
              <a:t>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59760" y="5367280"/>
            <a:ext cx="22669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J.9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52394" y="5549436"/>
            <a:ext cx="22923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Pre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16818" y="5676153"/>
            <a:ext cx="3009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5">
                <a:solidFill>
                  <a:srgbClr val="80807E"/>
                </a:solidFill>
                <a:latin typeface="Times New Roman"/>
                <a:cs typeface="Times New Roman"/>
              </a:rPr>
              <a:t>dr</a:t>
            </a:r>
            <a:r>
              <a:rPr dirty="0" sz="850" spc="-55">
                <a:solidFill>
                  <a:srgbClr val="80807E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565656"/>
                </a:solidFill>
                <a:latin typeface="Times New Roman"/>
                <a:cs typeface="Times New Roman"/>
              </a:rPr>
              <a:t>,</a:t>
            </a:r>
            <a:r>
              <a:rPr dirty="0" sz="850" spc="35">
                <a:solidFill>
                  <a:srgbClr val="80807E"/>
                </a:solidFill>
                <a:latin typeface="Times New Roman"/>
                <a:cs typeface="Times New Roman"/>
              </a:rPr>
              <a:t>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44486" y="5802871"/>
            <a:ext cx="2063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80">
                <a:solidFill>
                  <a:srgbClr val="6E6E6E"/>
                </a:solidFill>
                <a:latin typeface="Times New Roman"/>
                <a:cs typeface="Times New Roman"/>
              </a:rPr>
              <a:t>Pa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44596" y="5929588"/>
            <a:ext cx="2698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85">
                <a:solidFill>
                  <a:srgbClr val="6E6E6E"/>
                </a:solidFill>
                <a:latin typeface="Times New Roman"/>
                <a:cs typeface="Times New Roman"/>
              </a:rPr>
              <a:t>Me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44486" y="6056305"/>
            <a:ext cx="2032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40">
                <a:solidFill>
                  <a:srgbClr val="6E6E6E"/>
                </a:solidFill>
                <a:latin typeface="Times New Roman"/>
                <a:cs typeface="Times New Roman"/>
              </a:rPr>
              <a:t>Ph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43351" y="6232081"/>
            <a:ext cx="27241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190" b="1">
                <a:solidFill>
                  <a:srgbClr val="6E6E6E"/>
                </a:solidFill>
                <a:latin typeface="Times New Roman"/>
                <a:cs typeface="Times New Roman"/>
              </a:rPr>
              <a:t>Pre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37555" y="6365179"/>
            <a:ext cx="2355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95">
                <a:solidFill>
                  <a:srgbClr val="6E6E6E"/>
                </a:solidFill>
                <a:latin typeface="Times New Roman"/>
                <a:cs typeface="Times New Roman"/>
              </a:rPr>
              <a:t>h.u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36689" y="6491895"/>
            <a:ext cx="2724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530">
                <a:solidFill>
                  <a:srgbClr val="6E6E6E"/>
                </a:solidFill>
                <a:latin typeface="Times New Roman"/>
                <a:cs typeface="Times New Roman"/>
              </a:rPr>
              <a:t>M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37452" y="6618613"/>
            <a:ext cx="2171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87010" y="9444010"/>
            <a:ext cx="29591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409">
                <a:solidFill>
                  <a:srgbClr val="6E6E6E"/>
                </a:solidFill>
                <a:latin typeface="Times New Roman"/>
                <a:cs typeface="Times New Roman"/>
              </a:rPr>
              <a:t>25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017" y="7112002"/>
            <a:ext cx="5558382" cy="210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50763" y="847421"/>
            <a:ext cx="5621655" cy="0"/>
          </a:xfrm>
          <a:custGeom>
            <a:avLst/>
            <a:gdLst/>
            <a:ahLst/>
            <a:cxnLst/>
            <a:rect l="l" t="t" r="r" b="b"/>
            <a:pathLst>
              <a:path w="5621655" h="0">
                <a:moveTo>
                  <a:pt x="0" y="0"/>
                </a:moveTo>
                <a:lnTo>
                  <a:pt x="562163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6577" y="9432509"/>
            <a:ext cx="5606415" cy="0"/>
          </a:xfrm>
          <a:custGeom>
            <a:avLst/>
            <a:gdLst/>
            <a:ahLst/>
            <a:cxnLst/>
            <a:rect l="l" t="t" r="r" b="b"/>
            <a:pathLst>
              <a:path w="5606415" h="0">
                <a:moveTo>
                  <a:pt x="0" y="0"/>
                </a:moveTo>
                <a:lnTo>
                  <a:pt x="560582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80456" y="559947"/>
            <a:ext cx="27971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4585" algn="l"/>
              </a:tabLst>
            </a:pPr>
            <a:r>
              <a:rPr dirty="0" sz="850" spc="-170">
                <a:solidFill>
                  <a:srgbClr val="70706E"/>
                </a:solidFill>
                <a:latin typeface="Times New Roman"/>
                <a:cs typeface="Times New Roman"/>
              </a:rPr>
              <a:t>C                 </a:t>
            </a:r>
            <a:r>
              <a:rPr dirty="0" sz="850" spc="-155">
                <a:solidFill>
                  <a:srgbClr val="70706E"/>
                </a:solidFill>
                <a:latin typeface="Times New Roman"/>
                <a:cs typeface="Times New Roman"/>
              </a:rPr>
              <a:t>E       </a:t>
            </a:r>
            <a:r>
              <a:rPr dirty="0" sz="850" spc="-185">
                <a:solidFill>
                  <a:srgbClr val="70706E"/>
                </a:solidFill>
                <a:latin typeface="Times New Roman"/>
                <a:cs typeface="Times New Roman"/>
              </a:rPr>
              <a:t>N                   </a:t>
            </a:r>
            <a:r>
              <a:rPr dirty="0" sz="850" spc="-155">
                <a:solidFill>
                  <a:srgbClr val="70706E"/>
                </a:solidFill>
                <a:latin typeface="Times New Roman"/>
                <a:cs typeface="Times New Roman"/>
              </a:rPr>
              <a:t>T        </a:t>
            </a:r>
            <a:r>
              <a:rPr dirty="0" sz="850" spc="-155">
                <a:solidFill>
                  <a:srgbClr val="9C9C9C"/>
                </a:solidFill>
                <a:latin typeface="Times New Roman"/>
                <a:cs typeface="Times New Roman"/>
              </a:rPr>
              <a:t>E        </a:t>
            </a:r>
            <a:r>
              <a:rPr dirty="0" sz="850" spc="-150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850" spc="-170">
                <a:solidFill>
                  <a:srgbClr val="70706E"/>
                </a:solidFill>
                <a:latin typeface="Times New Roman"/>
                <a:cs typeface="Times New Roman"/>
              </a:rPr>
              <a:t>R                  </a:t>
            </a:r>
            <a:r>
              <a:rPr dirty="0" sz="850" spc="-13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850" spc="-170">
                <a:solidFill>
                  <a:srgbClr val="70706E"/>
                </a:solidFill>
                <a:latin typeface="Times New Roman"/>
                <a:cs typeface="Times New Roman"/>
              </a:rPr>
              <a:t>FOR	</a:t>
            </a:r>
            <a:r>
              <a:rPr dirty="0" sz="850" spc="290">
                <a:solidFill>
                  <a:srgbClr val="70706E"/>
                </a:solidFill>
                <a:latin typeface="Times New Roman"/>
                <a:cs typeface="Times New Roman"/>
              </a:rPr>
              <a:t>STUDIES </a:t>
            </a:r>
            <a:r>
              <a:rPr dirty="0" sz="850" spc="265">
                <a:solidFill>
                  <a:srgbClr val="70706E"/>
                </a:solidFill>
                <a:latin typeface="Times New Roman"/>
                <a:cs typeface="Times New Roman"/>
              </a:rPr>
              <a:t>IN</a:t>
            </a:r>
            <a:r>
              <a:rPr dirty="0" sz="850" spc="11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850" spc="220">
                <a:solidFill>
                  <a:srgbClr val="70706E"/>
                </a:solidFill>
                <a:latin typeface="Times New Roman"/>
                <a:cs typeface="Times New Roman"/>
              </a:rPr>
              <a:t>DEMOGlt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1608" y="1343569"/>
            <a:ext cx="2351405" cy="409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350" spc="434" b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Arial"/>
                <a:cs typeface="Arial"/>
              </a:rPr>
              <a:t>CSDE/BA'.ITEIJ,E</a:t>
            </a:r>
            <a:endParaRPr sz="13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5"/>
              </a:spcBef>
            </a:pPr>
            <a:r>
              <a:rPr dirty="0" sz="1150" spc="254" b="1">
                <a:solidFill>
                  <a:srgbClr val="606060"/>
                </a:solidFill>
                <a:latin typeface="Arial"/>
                <a:cs typeface="Arial"/>
              </a:rPr>
              <a:t>SE1\.1INAR.</a:t>
            </a:r>
            <a:r>
              <a:rPr dirty="0" sz="1150" spc="70" b="1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1150" spc="465" b="1">
                <a:solidFill>
                  <a:srgbClr val="606060"/>
                </a:solidFill>
                <a:latin typeface="Arial"/>
                <a:cs typeface="Arial"/>
              </a:rPr>
              <a:t>SERIES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9029" y="1813196"/>
            <a:ext cx="3237865" cy="446849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62230">
              <a:lnSpc>
                <a:spcPct val="100000"/>
              </a:lnSpc>
              <a:spcBef>
                <a:spcPts val="575"/>
              </a:spcBef>
            </a:pPr>
            <a:r>
              <a:rPr dirty="0" sz="1050" spc="455" b="1">
                <a:solidFill>
                  <a:srgbClr val="70706E"/>
                </a:solidFill>
                <a:latin typeface="Times New Roman"/>
                <a:cs typeface="Times New Roman"/>
              </a:rPr>
              <a:t>1990-1991</a:t>
            </a:r>
            <a:endParaRPr sz="1050">
              <a:latin typeface="Times New Roman"/>
              <a:cs typeface="Times New Roman"/>
            </a:endParaRPr>
          </a:p>
          <a:p>
            <a:pPr marL="12700" marR="196850" indent="41275">
              <a:lnSpc>
                <a:spcPts val="1250"/>
              </a:lnSpc>
              <a:spcBef>
                <a:spcPts val="595"/>
              </a:spcBef>
            </a:pPr>
            <a:r>
              <a:rPr dirty="0" sz="1100" spc="250">
                <a:solidFill>
                  <a:srgbClr val="70706E"/>
                </a:solidFill>
                <a:latin typeface="Times New Roman"/>
                <a:cs typeface="Times New Roman"/>
              </a:rPr>
              <a:t>Avery </a:t>
            </a:r>
            <a:r>
              <a:rPr dirty="0" sz="1100" spc="285">
                <a:solidFill>
                  <a:srgbClr val="606060"/>
                </a:solidFill>
                <a:latin typeface="Times New Roman"/>
                <a:cs typeface="Times New Roman"/>
              </a:rPr>
              <a:t>M. </a:t>
            </a:r>
            <a:r>
              <a:rPr dirty="0" sz="1100" spc="285">
                <a:solidFill>
                  <a:srgbClr val="70706E"/>
                </a:solidFill>
                <a:latin typeface="Times New Roman"/>
                <a:cs typeface="Times New Roman"/>
              </a:rPr>
              <a:t>Guest, </a:t>
            </a:r>
            <a:r>
              <a:rPr dirty="0" sz="1100" spc="315">
                <a:solidFill>
                  <a:srgbClr val="70706E"/>
                </a:solidFill>
                <a:latin typeface="Times New Roman"/>
                <a:cs typeface="Times New Roman"/>
              </a:rPr>
              <a:t>Deparonent </a:t>
            </a:r>
            <a:r>
              <a:rPr dirty="0" sz="1100" spc="285">
                <a:solidFill>
                  <a:srgbClr val="70706E"/>
                </a:solidFill>
                <a:latin typeface="Times New Roman"/>
                <a:cs typeface="Times New Roman"/>
              </a:rPr>
              <a:t>of  </a:t>
            </a:r>
            <a:r>
              <a:rPr dirty="0" sz="1100" spc="380">
                <a:solidFill>
                  <a:srgbClr val="70706E"/>
                </a:solidFill>
                <a:latin typeface="Times New Roman"/>
                <a:cs typeface="Times New Roman"/>
              </a:rPr>
              <a:t>S</a:t>
            </a:r>
            <a:r>
              <a:rPr dirty="0" sz="1100" spc="-5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70706E"/>
                </a:solidFill>
                <a:latin typeface="Times New Roman"/>
                <a:cs typeface="Times New Roman"/>
              </a:rPr>
              <a:t>ocio</a:t>
            </a:r>
            <a:r>
              <a:rPr dirty="0" sz="1100" spc="265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1100" spc="265">
                <a:solidFill>
                  <a:srgbClr val="70706E"/>
                </a:solidFill>
                <a:latin typeface="Times New Roman"/>
                <a:cs typeface="Times New Roman"/>
              </a:rPr>
              <a:t>ogy,</a:t>
            </a:r>
            <a:r>
              <a:rPr dirty="0" sz="1100" spc="-6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185">
                <a:solidFill>
                  <a:srgbClr val="606060"/>
                </a:solidFill>
                <a:latin typeface="Times New Roman"/>
                <a:cs typeface="Times New Roman"/>
              </a:rPr>
              <a:t>Universit:y</a:t>
            </a:r>
            <a:r>
              <a:rPr dirty="0" sz="1100" spc="1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70706E"/>
                </a:solidFill>
                <a:latin typeface="Times New Roman"/>
                <a:cs typeface="Times New Roman"/>
              </a:rPr>
              <a:t>ofWasb.in.g­</a:t>
            </a:r>
            <a:endParaRPr sz="1100">
              <a:latin typeface="Times New Roman"/>
              <a:cs typeface="Times New Roman"/>
            </a:endParaRPr>
          </a:p>
          <a:p>
            <a:pPr marL="61594">
              <a:lnSpc>
                <a:spcPts val="1140"/>
              </a:lnSpc>
            </a:pPr>
            <a:r>
              <a:rPr dirty="0" sz="1100" spc="305">
                <a:solidFill>
                  <a:srgbClr val="70706E"/>
                </a:solidFill>
                <a:latin typeface="Times New Roman"/>
                <a:cs typeface="Times New Roman"/>
              </a:rPr>
              <a:t>ton:</a:t>
            </a:r>
            <a:r>
              <a:rPr dirty="0" sz="1100" spc="-1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55" b="1">
                <a:solidFill>
                  <a:srgbClr val="70706E"/>
                </a:solidFill>
                <a:latin typeface="Times New Roman"/>
                <a:cs typeface="Times New Roman"/>
              </a:rPr>
              <a:t>"Hovv</a:t>
            </a:r>
            <a:r>
              <a:rPr dirty="0" sz="1050" spc="13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60" b="1">
                <a:solidFill>
                  <a:srgbClr val="70706E"/>
                </a:solidFill>
                <a:latin typeface="Times New Roman"/>
                <a:cs typeface="Times New Roman"/>
              </a:rPr>
              <a:t>to</a:t>
            </a:r>
            <a:r>
              <a:rPr dirty="0" sz="1050" spc="31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45" b="1">
                <a:solidFill>
                  <a:srgbClr val="606060"/>
                </a:solidFill>
                <a:latin typeface="Times New Roman"/>
                <a:cs typeface="Times New Roman"/>
              </a:rPr>
              <a:t>Pu.blish</a:t>
            </a:r>
            <a:r>
              <a:rPr dirty="0" sz="1050" spc="16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0" b="1">
                <a:solidFill>
                  <a:srgbClr val="70706E"/>
                </a:solidFill>
                <a:latin typeface="Times New Roman"/>
                <a:cs typeface="Times New Roman"/>
              </a:rPr>
              <a:t>or</a:t>
            </a:r>
            <a:r>
              <a:rPr dirty="0" sz="1050" spc="26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15" b="1">
                <a:solidFill>
                  <a:srgbClr val="606060"/>
                </a:solidFill>
                <a:latin typeface="Times New Roman"/>
                <a:cs typeface="Times New Roman"/>
              </a:rPr>
              <a:t>Perish</a:t>
            </a:r>
            <a:r>
              <a:rPr dirty="0" sz="1050" spc="1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00" spc="254">
                <a:solidFill>
                  <a:srgbClr val="606060"/>
                </a:solidFill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marL="61594">
              <a:lnSpc>
                <a:spcPts val="1250"/>
              </a:lnSpc>
            </a:pPr>
            <a:r>
              <a:rPr dirty="0" sz="1050" spc="335" b="1">
                <a:solidFill>
                  <a:srgbClr val="70706E"/>
                </a:solidFill>
                <a:latin typeface="Times New Roman"/>
                <a:cs typeface="Times New Roman"/>
              </a:rPr>
              <a:t>Demography''</a:t>
            </a:r>
            <a:endParaRPr sz="1050">
              <a:latin typeface="Times New Roman"/>
              <a:cs typeface="Times New Roman"/>
            </a:endParaRPr>
          </a:p>
          <a:p>
            <a:pPr marL="54610" marR="86360" indent="10795">
              <a:lnSpc>
                <a:spcPct val="91300"/>
              </a:lnSpc>
              <a:spcBef>
                <a:spcPts val="615"/>
              </a:spcBef>
            </a:pP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Christine </a:t>
            </a:r>
            <a:r>
              <a:rPr dirty="0" sz="1100" spc="275">
                <a:solidFill>
                  <a:srgbClr val="70706E"/>
                </a:solidFill>
                <a:latin typeface="Times New Roman"/>
                <a:cs typeface="Times New Roman"/>
              </a:rPr>
              <a:t>Ing </a:t>
            </a:r>
            <a:r>
              <a:rPr dirty="0" sz="1100" spc="-5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1100" spc="-5">
                <a:solidFill>
                  <a:srgbClr val="70706E"/>
                </a:solidFill>
                <a:latin typeface="Times New Roman"/>
                <a:cs typeface="Times New Roman"/>
              </a:rPr>
              <a:t>s</a:t>
            </a:r>
            <a:r>
              <a:rPr dirty="0" sz="1100" spc="-5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1100" spc="-5">
                <a:solidFill>
                  <a:srgbClr val="70706E"/>
                </a:solidFill>
                <a:latin typeface="Times New Roman"/>
                <a:cs typeface="Times New Roman"/>
              </a:rPr>
              <a:t>,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Multiculniral  </a:t>
            </a:r>
            <a:r>
              <a:rPr dirty="0" sz="1100" spc="150">
                <a:solidFill>
                  <a:srgbClr val="70706E"/>
                </a:solidFill>
                <a:latin typeface="Times New Roman"/>
                <a:cs typeface="Times New Roman"/>
              </a:rPr>
              <a:t>Centi:-e,</a:t>
            </a:r>
            <a:r>
              <a:rPr dirty="0" sz="1100" spc="6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70706E"/>
                </a:solidFill>
                <a:latin typeface="Times New Roman"/>
                <a:cs typeface="Times New Roman"/>
              </a:rPr>
              <a:t>School</a:t>
            </a:r>
            <a:r>
              <a:rPr dirty="0" sz="1100" spc="4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100" spc="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70706E"/>
                </a:solidFill>
                <a:latin typeface="Times New Roman"/>
                <a:cs typeface="Times New Roman"/>
              </a:rPr>
              <a:t>Social</a:t>
            </a:r>
            <a:r>
              <a:rPr dirty="0" sz="1100" spc="10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70706E"/>
                </a:solidFill>
                <a:latin typeface="Times New Roman"/>
                <a:cs typeface="Times New Roman"/>
              </a:rPr>
              <a:t>and</a:t>
            </a:r>
            <a:r>
              <a:rPr dirty="0" sz="1100" spc="28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06060"/>
                </a:solidFill>
                <a:latin typeface="Times New Roman"/>
                <a:cs typeface="Times New Roman"/>
              </a:rPr>
              <a:t>Policy  </a:t>
            </a:r>
            <a:r>
              <a:rPr dirty="0" sz="1100" spc="185">
                <a:solidFill>
                  <a:srgbClr val="70706E"/>
                </a:solidFill>
                <a:latin typeface="Times New Roman"/>
                <a:cs typeface="Times New Roman"/>
              </a:rPr>
              <a:t>St:udies </a:t>
            </a:r>
            <a:r>
              <a:rPr dirty="0" sz="1100" spc="180">
                <a:solidFill>
                  <a:srgbClr val="70706E"/>
                </a:solidFill>
                <a:latin typeface="Times New Roman"/>
                <a:cs typeface="Times New Roman"/>
              </a:rPr>
              <a:t>in </a:t>
            </a:r>
            <a:r>
              <a:rPr dirty="0" sz="1100" spc="285">
                <a:solidFill>
                  <a:srgbClr val="70706E"/>
                </a:solidFill>
                <a:latin typeface="Times New Roman"/>
                <a:cs typeface="Times New Roman"/>
              </a:rPr>
              <a:t>Education, </a:t>
            </a:r>
            <a:r>
              <a:rPr dirty="0" sz="1100" spc="235">
                <a:solidFill>
                  <a:srgbClr val="70706E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40">
                <a:solidFill>
                  <a:srgbClr val="70706E"/>
                </a:solidFill>
                <a:latin typeface="Times New Roman"/>
                <a:cs typeface="Times New Roman"/>
              </a:rPr>
              <a:t>of  </a:t>
            </a:r>
            <a:r>
              <a:rPr dirty="0" sz="1100" spc="265">
                <a:solidFill>
                  <a:srgbClr val="70706E"/>
                </a:solidFill>
                <a:latin typeface="Times New Roman"/>
                <a:cs typeface="Times New Roman"/>
              </a:rPr>
              <a:t>Sydney, </a:t>
            </a:r>
            <a:r>
              <a:rPr dirty="0" sz="1100" spc="215">
                <a:solidFill>
                  <a:srgbClr val="70706E"/>
                </a:solidFill>
                <a:latin typeface="Times New Roman"/>
                <a:cs typeface="Times New Roman"/>
              </a:rPr>
              <a:t>Australia</a:t>
            </a:r>
            <a:r>
              <a:rPr dirty="0" sz="1100" spc="215">
                <a:solidFill>
                  <a:srgbClr val="4B4B4B"/>
                </a:solidFill>
                <a:latin typeface="Times New Roman"/>
                <a:cs typeface="Times New Roman"/>
              </a:rPr>
              <a:t>: </a:t>
            </a:r>
            <a:r>
              <a:rPr dirty="0" sz="1050" spc="360" b="1">
                <a:solidFill>
                  <a:srgbClr val="606060"/>
                </a:solidFill>
                <a:latin typeface="Times New Roman"/>
                <a:cs typeface="Times New Roman"/>
              </a:rPr>
              <a:t>"Changing  </a:t>
            </a:r>
            <a:r>
              <a:rPr dirty="0" sz="1050" spc="305" b="1">
                <a:solidFill>
                  <a:srgbClr val="606060"/>
                </a:solidFill>
                <a:latin typeface="Times New Roman"/>
                <a:cs typeface="Times New Roman"/>
              </a:rPr>
              <a:t>Patterns </a:t>
            </a:r>
            <a:r>
              <a:rPr dirty="0" sz="1050" spc="305" b="1">
                <a:solidFill>
                  <a:srgbClr val="70706E"/>
                </a:solidFill>
                <a:latin typeface="Times New Roman"/>
                <a:cs typeface="Times New Roman"/>
              </a:rPr>
              <a:t>of'</a:t>
            </a:r>
            <a:r>
              <a:rPr dirty="0" sz="1050" spc="305" b="1">
                <a:solidFill>
                  <a:srgbClr val="606060"/>
                </a:solidFill>
                <a:latin typeface="Times New Roman"/>
                <a:cs typeface="Times New Roman"/>
              </a:rPr>
              <a:t>Asian </a:t>
            </a:r>
            <a:r>
              <a:rPr dirty="0" sz="1050" spc="235" b="1">
                <a:solidFill>
                  <a:srgbClr val="606060"/>
                </a:solidFill>
                <a:latin typeface="Times New Roman"/>
                <a:cs typeface="Times New Roman"/>
              </a:rPr>
              <a:t>lv1igration </a:t>
            </a:r>
            <a:r>
              <a:rPr dirty="0" sz="1050" spc="235" b="1">
                <a:solidFill>
                  <a:srgbClr val="70706E"/>
                </a:solidFill>
                <a:latin typeface="Times New Roman"/>
                <a:cs typeface="Times New Roman"/>
              </a:rPr>
              <a:t>to  </a:t>
            </a:r>
            <a:r>
              <a:rPr dirty="0" sz="1050" spc="250" b="1">
                <a:solidFill>
                  <a:srgbClr val="606060"/>
                </a:solidFill>
                <a:latin typeface="Times New Roman"/>
                <a:cs typeface="Times New Roman"/>
              </a:rPr>
              <a:t>Australia,.</a:t>
            </a:r>
            <a:endParaRPr sz="1050">
              <a:latin typeface="Times New Roman"/>
              <a:cs typeface="Times New Roman"/>
            </a:endParaRPr>
          </a:p>
          <a:p>
            <a:pPr marL="68580" marR="40005" indent="-14604">
              <a:lnSpc>
                <a:spcPts val="1250"/>
              </a:lnSpc>
              <a:spcBef>
                <a:spcPts val="660"/>
              </a:spcBef>
            </a:pPr>
            <a:r>
              <a:rPr dirty="0" sz="1100" spc="270">
                <a:solidFill>
                  <a:srgbClr val="70706E"/>
                </a:solidFill>
                <a:latin typeface="Times New Roman"/>
                <a:cs typeface="Times New Roman"/>
              </a:rPr>
              <a:t>Steven</a:t>
            </a:r>
            <a:r>
              <a:rPr dirty="0" sz="1100" spc="9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McLaughlin,</a:t>
            </a:r>
            <a:r>
              <a:rPr dirty="0" sz="1100" spc="1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70706E"/>
                </a:solidFill>
                <a:latin typeface="Times New Roman"/>
                <a:cs typeface="Times New Roman"/>
              </a:rPr>
              <a:t>Director</a:t>
            </a:r>
            <a:r>
              <a:rPr dirty="0" sz="1100" spc="5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0706E"/>
                </a:solidFill>
                <a:latin typeface="Times New Roman"/>
                <a:cs typeface="Times New Roman"/>
              </a:rPr>
              <a:t>of</a:t>
            </a:r>
            <a:r>
              <a:rPr dirty="0" sz="1100" spc="14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70706E"/>
                </a:solidFill>
                <a:latin typeface="Times New Roman"/>
                <a:cs typeface="Times New Roman"/>
              </a:rPr>
              <a:t>the  </a:t>
            </a:r>
            <a:r>
              <a:rPr dirty="0" sz="1100" spc="315">
                <a:solidFill>
                  <a:srgbClr val="606060"/>
                </a:solidFill>
                <a:latin typeface="Times New Roman"/>
                <a:cs typeface="Times New Roman"/>
              </a:rPr>
              <a:t>Health</a:t>
            </a:r>
            <a:r>
              <a:rPr dirty="0" sz="1100" spc="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40">
                <a:solidFill>
                  <a:srgbClr val="70706E"/>
                </a:solidFill>
                <a:latin typeface="Times New Roman"/>
                <a:cs typeface="Times New Roman"/>
              </a:rPr>
              <a:t>and</a:t>
            </a:r>
            <a:r>
              <a:rPr dirty="0" sz="1100" spc="4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06060"/>
                </a:solidFill>
                <a:latin typeface="Times New Roman"/>
                <a:cs typeface="Times New Roman"/>
              </a:rPr>
              <a:t>Population.</a:t>
            </a:r>
            <a:r>
              <a:rPr dirty="0" sz="1100" spc="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Research</a:t>
            </a:r>
            <a:endParaRPr sz="1100">
              <a:latin typeface="Times New Roman"/>
              <a:cs typeface="Times New Roman"/>
            </a:endParaRPr>
          </a:p>
          <a:p>
            <a:pPr marL="73660">
              <a:lnSpc>
                <a:spcPts val="1110"/>
              </a:lnSpc>
            </a:pPr>
            <a:r>
              <a:rPr dirty="0" sz="1100" spc="150">
                <a:solidFill>
                  <a:srgbClr val="70706E"/>
                </a:solidFill>
                <a:latin typeface="Times New Roman"/>
                <a:cs typeface="Times New Roman"/>
              </a:rPr>
              <a:t>Ce</a:t>
            </a:r>
            <a:r>
              <a:rPr dirty="0" sz="1100" spc="150">
                <a:solidFill>
                  <a:srgbClr val="4B4B4B"/>
                </a:solidFill>
                <a:latin typeface="Times New Roman"/>
                <a:cs typeface="Times New Roman"/>
              </a:rPr>
              <a:t>nt</a:t>
            </a:r>
            <a:r>
              <a:rPr dirty="0" sz="1100" spc="150">
                <a:solidFill>
                  <a:srgbClr val="70706E"/>
                </a:solidFill>
                <a:latin typeface="Times New Roman"/>
                <a:cs typeface="Times New Roman"/>
              </a:rPr>
              <a:t>e</a:t>
            </a:r>
            <a:r>
              <a:rPr dirty="0" sz="1100" spc="150">
                <a:solidFill>
                  <a:srgbClr val="4B4B4B"/>
                </a:solidFill>
                <a:latin typeface="Times New Roman"/>
                <a:cs typeface="Times New Roman"/>
              </a:rPr>
              <a:t>r </a:t>
            </a:r>
            <a:r>
              <a:rPr dirty="0" sz="1100" spc="20">
                <a:solidFill>
                  <a:srgbClr val="70706E"/>
                </a:solidFill>
                <a:latin typeface="Times New Roman"/>
                <a:cs typeface="Times New Roman"/>
              </a:rPr>
              <a:t>, </a:t>
            </a:r>
            <a:r>
              <a:rPr dirty="0" sz="1100" spc="60">
                <a:solidFill>
                  <a:srgbClr val="70706E"/>
                </a:solidFill>
                <a:latin typeface="Times New Roman"/>
                <a:cs typeface="Times New Roman"/>
              </a:rPr>
              <a:t>B </a:t>
            </a:r>
            <a:r>
              <a:rPr dirty="0" sz="1100" spc="40">
                <a:solidFill>
                  <a:srgbClr val="70706E"/>
                </a:solidFill>
                <a:latin typeface="Times New Roman"/>
                <a:cs typeface="Times New Roman"/>
              </a:rPr>
              <a:t>a </a:t>
            </a:r>
            <a:r>
              <a:rPr dirty="0" sz="1100" spc="20">
                <a:solidFill>
                  <a:srgbClr val="70706E"/>
                </a:solidFill>
                <a:latin typeface="Times New Roman"/>
                <a:cs typeface="Times New Roman"/>
              </a:rPr>
              <a:t>tt </a:t>
            </a:r>
            <a:r>
              <a:rPr dirty="0" sz="1100" spc="40">
                <a:solidFill>
                  <a:srgbClr val="70706E"/>
                </a:solidFill>
                <a:latin typeface="Times New Roman"/>
                <a:cs typeface="Times New Roman"/>
              </a:rPr>
              <a:t>e </a:t>
            </a:r>
            <a:r>
              <a:rPr dirty="0" sz="1100" spc="20">
                <a:solidFill>
                  <a:srgbClr val="70706E"/>
                </a:solidFill>
                <a:latin typeface="Times New Roman"/>
                <a:cs typeface="Times New Roman"/>
              </a:rPr>
              <a:t>ll </a:t>
            </a:r>
            <a:r>
              <a:rPr dirty="0" sz="1100" spc="40">
                <a:solidFill>
                  <a:srgbClr val="70706E"/>
                </a:solidFill>
                <a:latin typeface="Times New Roman"/>
                <a:cs typeface="Times New Roman"/>
              </a:rPr>
              <a:t>e </a:t>
            </a:r>
            <a:r>
              <a:rPr dirty="0" sz="1100" spc="25">
                <a:solidFill>
                  <a:srgbClr val="4B4B4B"/>
                </a:solidFill>
                <a:latin typeface="Times New Roman"/>
                <a:cs typeface="Times New Roman"/>
              </a:rPr>
              <a:t>: </a:t>
            </a:r>
            <a:r>
              <a:rPr dirty="0" sz="1050" spc="280" b="1">
                <a:solidFill>
                  <a:srgbClr val="70706E"/>
                </a:solidFill>
                <a:latin typeface="Times New Roman"/>
                <a:cs typeface="Times New Roman"/>
              </a:rPr>
              <a:t>"Racial</a:t>
            </a:r>
            <a:r>
              <a:rPr dirty="0" sz="1050" spc="4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30" b="1">
                <a:solidFill>
                  <a:srgbClr val="70706E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  <a:p>
            <a:pPr marL="62230" marR="77470" indent="5715">
              <a:lnSpc>
                <a:spcPts val="1180"/>
              </a:lnSpc>
              <a:spcBef>
                <a:spcPts val="65"/>
              </a:spcBef>
            </a:pPr>
            <a:r>
              <a:rPr dirty="0" sz="1050" spc="345" b="1">
                <a:solidFill>
                  <a:srgbClr val="70706E"/>
                </a:solidFill>
                <a:latin typeface="Times New Roman"/>
                <a:cs typeface="Times New Roman"/>
              </a:rPr>
              <a:t>Ethnic</a:t>
            </a:r>
            <a:r>
              <a:rPr dirty="0" sz="1050" spc="2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90" b="1">
                <a:solidFill>
                  <a:srgbClr val="70706E"/>
                </a:solidFill>
                <a:latin typeface="Times New Roman"/>
                <a:cs typeface="Times New Roman"/>
              </a:rPr>
              <a:t>Differences</a:t>
            </a:r>
            <a:r>
              <a:rPr dirty="0" sz="1050" spc="14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6E"/>
                </a:solidFill>
                <a:latin typeface="Times New Roman"/>
                <a:cs typeface="Times New Roman"/>
              </a:rPr>
              <a:t>in.</a:t>
            </a:r>
            <a:r>
              <a:rPr dirty="0" sz="1050" spc="-16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50" spc="20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0" b="1">
                <a:solidFill>
                  <a:srgbClr val="606060"/>
                </a:solidFill>
                <a:latin typeface="Times New Roman"/>
                <a:cs typeface="Times New Roman"/>
              </a:rPr>
              <a:t>.M.B.A­  </a:t>
            </a:r>
            <a:r>
              <a:rPr dirty="0" sz="1050" spc="235" b="1">
                <a:solidFill>
                  <a:srgbClr val="606060"/>
                </a:solidFill>
                <a:latin typeface="Times New Roman"/>
                <a:cs typeface="Times New Roman"/>
              </a:rPr>
              <a:t>Attain.men.t</a:t>
            </a:r>
            <a:r>
              <a:rPr dirty="0" sz="1050" spc="11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606060"/>
                </a:solidFill>
                <a:latin typeface="Times New Roman"/>
                <a:cs typeface="Times New Roman"/>
              </a:rPr>
              <a:t>Process»</a:t>
            </a:r>
            <a:endParaRPr sz="1050">
              <a:latin typeface="Times New Roman"/>
              <a:cs typeface="Times New Roman"/>
            </a:endParaRPr>
          </a:p>
          <a:p>
            <a:pPr marL="62230" marR="47625" indent="5715">
              <a:lnSpc>
                <a:spcPct val="92200"/>
              </a:lnSpc>
              <a:spcBef>
                <a:spcPts val="640"/>
              </a:spcBef>
            </a:pPr>
            <a:r>
              <a:rPr dirty="0" sz="1100" spc="320">
                <a:solidFill>
                  <a:srgbClr val="606060"/>
                </a:solidFill>
                <a:latin typeface="Times New Roman"/>
                <a:cs typeface="Times New Roman"/>
              </a:rPr>
              <a:t>Robert</a:t>
            </a:r>
            <a:r>
              <a:rPr dirty="0" sz="1100" spc="320">
                <a:solidFill>
                  <a:srgbClr val="70706E"/>
                </a:solidFill>
                <a:latin typeface="Times New Roman"/>
                <a:cs typeface="Times New Roman"/>
              </a:rPr>
              <a:t>P </a:t>
            </a:r>
            <a:r>
              <a:rPr dirty="0" sz="1100" spc="235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1100" spc="235">
                <a:solidFill>
                  <a:srgbClr val="70706E"/>
                </a:solidFill>
                <a:latin typeface="Times New Roman"/>
                <a:cs typeface="Times New Roman"/>
              </a:rPr>
              <a:t>o </a:t>
            </a:r>
            <a:r>
              <a:rPr dirty="0" sz="1100" spc="50">
                <a:solidFill>
                  <a:srgbClr val="70706E"/>
                </a:solidFill>
                <a:latin typeface="Times New Roman"/>
                <a:cs typeface="Times New Roman"/>
              </a:rPr>
              <a:t>t:n</a:t>
            </a:r>
            <a:r>
              <a:rPr dirty="0" sz="1100" spc="50">
                <a:solidFill>
                  <a:srgbClr val="4B4B4B"/>
                </a:solidFill>
                <a:latin typeface="Times New Roman"/>
                <a:cs typeface="Times New Roman"/>
              </a:rPr>
              <a:t>.i</a:t>
            </a:r>
            <a:r>
              <a:rPr dirty="0" sz="1100" spc="50">
                <a:solidFill>
                  <a:srgbClr val="70706E"/>
                </a:solidFill>
                <a:latin typeface="Times New Roman"/>
                <a:cs typeface="Times New Roman"/>
              </a:rPr>
              <a:t>ck,P </a:t>
            </a: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ub</a:t>
            </a:r>
            <a:r>
              <a:rPr dirty="0" sz="1100" spc="245">
                <a:solidFill>
                  <a:srgbClr val="4B4B4B"/>
                </a:solidFill>
                <a:latin typeface="Times New Roman"/>
                <a:cs typeface="Times New Roman"/>
              </a:rPr>
              <a:t>li</a:t>
            </a: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c </a:t>
            </a:r>
            <a:r>
              <a:rPr dirty="0" sz="1100" spc="40">
                <a:solidFill>
                  <a:srgbClr val="70706E"/>
                </a:solidFill>
                <a:latin typeface="Times New Roman"/>
                <a:cs typeface="Times New Roman"/>
              </a:rPr>
              <a:t>A£faii:-s </a:t>
            </a:r>
            <a:r>
              <a:rPr dirty="0" sz="1050" spc="50">
                <a:solidFill>
                  <a:srgbClr val="70706E"/>
                </a:solidFill>
                <a:latin typeface="Times New Roman"/>
                <a:cs typeface="Times New Roman"/>
              </a:rPr>
              <a:t>and 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Social </a:t>
            </a:r>
            <a:r>
              <a:rPr dirty="0" sz="1100" spc="320">
                <a:solidFill>
                  <a:srgbClr val="70706E"/>
                </a:solidFill>
                <a:latin typeface="Times New Roman"/>
                <a:cs typeface="Times New Roman"/>
              </a:rPr>
              <a:t>Work, </a:t>
            </a:r>
            <a:r>
              <a:rPr dirty="0" sz="1000" spc="275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1100" spc="220">
                <a:solidFill>
                  <a:srgbClr val="70706E"/>
                </a:solidFill>
                <a:latin typeface="Times New Roman"/>
                <a:cs typeface="Times New Roman"/>
              </a:rPr>
              <a:t>Shelly </a:t>
            </a:r>
            <a:r>
              <a:rPr dirty="0" sz="1100" spc="315">
                <a:solidFill>
                  <a:srgbClr val="70706E"/>
                </a:solidFill>
                <a:latin typeface="Times New Roman"/>
                <a:cs typeface="Times New Roman"/>
              </a:rPr>
              <a:t>Lundberg,  </a:t>
            </a:r>
            <a:r>
              <a:rPr dirty="0" sz="1100" spc="275">
                <a:solidFill>
                  <a:srgbClr val="70706E"/>
                </a:solidFill>
                <a:latin typeface="Times New Roman"/>
                <a:cs typeface="Times New Roman"/>
              </a:rPr>
              <a:t>Deparanen.t</a:t>
            </a:r>
            <a:r>
              <a:rPr dirty="0" sz="1100" spc="7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06060"/>
                </a:solidFill>
                <a:latin typeface="Times New Roman"/>
                <a:cs typeface="Times New Roman"/>
              </a:rPr>
              <a:t>ofEcon.orrucs,</a:t>
            </a:r>
            <a:r>
              <a:rPr dirty="0" sz="1100" spc="-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440">
                <a:solidFill>
                  <a:srgbClr val="70706E"/>
                </a:solidFill>
                <a:latin typeface="Times New Roman"/>
                <a:cs typeface="Times New Roman"/>
              </a:rPr>
              <a:t>U</a:t>
            </a:r>
            <a:r>
              <a:rPr dirty="0" sz="1100" spc="-8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5">
                <a:solidFill>
                  <a:srgbClr val="70706E"/>
                </a:solidFill>
                <a:latin typeface="Times New Roman"/>
                <a:cs typeface="Times New Roman"/>
              </a:rPr>
              <a:t>nive</a:t>
            </a:r>
            <a:r>
              <a:rPr dirty="0" sz="1100" spc="25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z="1100" spc="6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100" spc="190">
                <a:solidFill>
                  <a:srgbClr val="70706E"/>
                </a:solidFill>
                <a:latin typeface="Times New Roman"/>
                <a:cs typeface="Times New Roman"/>
              </a:rPr>
              <a:t>s</a:t>
            </a:r>
            <a:r>
              <a:rPr dirty="0" sz="1100" spc="190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1100" spc="190">
                <a:solidFill>
                  <a:srgbClr val="70706E"/>
                </a:solidFill>
                <a:latin typeface="Times New Roman"/>
                <a:cs typeface="Times New Roman"/>
              </a:rPr>
              <a:t>ty </a:t>
            </a:r>
            <a:r>
              <a:rPr dirty="0" sz="1100" spc="250">
                <a:solidFill>
                  <a:srgbClr val="70706E"/>
                </a:solidFill>
                <a:latin typeface="Times New Roman"/>
                <a:cs typeface="Times New Roman"/>
              </a:rPr>
              <a:t>of </a:t>
            </a:r>
            <a:r>
              <a:rPr dirty="0" sz="1100" spc="125">
                <a:solidFill>
                  <a:srgbClr val="70706E"/>
                </a:solidFill>
                <a:latin typeface="Times New Roman"/>
                <a:cs typeface="Times New Roman"/>
              </a:rPr>
              <a:t>-Was</a:t>
            </a:r>
            <a:r>
              <a:rPr dirty="0" sz="1100" spc="125">
                <a:solidFill>
                  <a:srgbClr val="4B4B4B"/>
                </a:solidFill>
                <a:latin typeface="Times New Roman"/>
                <a:cs typeface="Times New Roman"/>
              </a:rPr>
              <a:t>hin</a:t>
            </a:r>
            <a:r>
              <a:rPr dirty="0" sz="1100" spc="125">
                <a:solidFill>
                  <a:srgbClr val="70706E"/>
                </a:solidFill>
                <a:latin typeface="Times New Roman"/>
                <a:cs typeface="Times New Roman"/>
              </a:rPr>
              <a:t>g </a:t>
            </a:r>
            <a:r>
              <a:rPr dirty="0" sz="1100" spc="150">
                <a:solidFill>
                  <a:srgbClr val="70706E"/>
                </a:solidFill>
                <a:latin typeface="Times New Roman"/>
                <a:cs typeface="Times New Roman"/>
              </a:rPr>
              <a:t>ton.: </a:t>
            </a:r>
            <a:r>
              <a:rPr dirty="0" sz="1050" spc="345" b="1">
                <a:solidFill>
                  <a:srgbClr val="70706E"/>
                </a:solidFill>
                <a:latin typeface="Times New Roman"/>
                <a:cs typeface="Times New Roman"/>
              </a:rPr>
              <a:t>"Teenage  </a:t>
            </a:r>
            <a:r>
              <a:rPr dirty="0" sz="1050" spc="229" b="1">
                <a:solidFill>
                  <a:srgbClr val="70706E"/>
                </a:solidFill>
                <a:latin typeface="Times New Roman"/>
                <a:cs typeface="Times New Roman"/>
              </a:rPr>
              <a:t>Prexnarital </a:t>
            </a:r>
            <a:r>
              <a:rPr dirty="0" sz="1050" spc="290" b="1">
                <a:solidFill>
                  <a:srgbClr val="70706E"/>
                </a:solidFill>
                <a:latin typeface="Times New Roman"/>
                <a:cs typeface="Times New Roman"/>
              </a:rPr>
              <a:t>Childbearing: </a:t>
            </a:r>
            <a:r>
              <a:rPr dirty="0" sz="1050" spc="385" b="1">
                <a:solidFill>
                  <a:srgbClr val="606060"/>
                </a:solidFill>
                <a:latin typeface="Times New Roman"/>
                <a:cs typeface="Times New Roman"/>
              </a:rPr>
              <a:t>Do  </a:t>
            </a:r>
            <a:r>
              <a:rPr dirty="0" sz="1050" spc="335" b="1">
                <a:solidFill>
                  <a:srgbClr val="606060"/>
                </a:solidFill>
                <a:latin typeface="Times New Roman"/>
                <a:cs typeface="Times New Roman"/>
              </a:rPr>
              <a:t>Opportunity </a:t>
            </a:r>
            <a:r>
              <a:rPr dirty="0" sz="1050" spc="345" b="1">
                <a:solidFill>
                  <a:srgbClr val="606060"/>
                </a:solidFill>
                <a:latin typeface="Times New Roman"/>
                <a:cs typeface="Times New Roman"/>
              </a:rPr>
              <a:t>Costs</a:t>
            </a:r>
            <a:r>
              <a:rPr dirty="0" sz="1050" spc="-8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 b="1">
                <a:solidFill>
                  <a:srgbClr val="70706E"/>
                </a:solidFill>
                <a:latin typeface="Times New Roman"/>
                <a:cs typeface="Times New Roman"/>
              </a:rPr>
              <a:t>Matter?',</a:t>
            </a:r>
            <a:endParaRPr sz="1050">
              <a:latin typeface="Times New Roman"/>
              <a:cs typeface="Times New Roman"/>
            </a:endParaRPr>
          </a:p>
          <a:p>
            <a:pPr marL="73660">
              <a:lnSpc>
                <a:spcPts val="1285"/>
              </a:lnSpc>
              <a:spcBef>
                <a:spcPts val="500"/>
              </a:spcBef>
            </a:pPr>
            <a:r>
              <a:rPr dirty="0" sz="1100" spc="254">
                <a:solidFill>
                  <a:srgbClr val="70706E"/>
                </a:solidFill>
                <a:latin typeface="Times New Roman"/>
                <a:cs typeface="Times New Roman"/>
              </a:rPr>
              <a:t>Christine </a:t>
            </a:r>
            <a:r>
              <a:rPr dirty="0" sz="1100" spc="180">
                <a:solidFill>
                  <a:srgbClr val="70706E"/>
                </a:solidFill>
                <a:latin typeface="Times New Roman"/>
                <a:cs typeface="Times New Roman"/>
              </a:rPr>
              <a:t>Bachracl:t,</a:t>
            </a:r>
            <a:r>
              <a:rPr dirty="0" sz="1100" spc="-11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70706E"/>
                </a:solidFill>
                <a:latin typeface="Times New Roman"/>
                <a:cs typeface="Times New Roman"/>
              </a:rPr>
              <a:t>Demographic</a:t>
            </a:r>
            <a:endParaRPr sz="1100">
              <a:latin typeface="Times New Roman"/>
              <a:cs typeface="Times New Roman"/>
            </a:endParaRPr>
          </a:p>
          <a:p>
            <a:pPr marL="80645" marR="73660" indent="-6985">
              <a:lnSpc>
                <a:spcPct val="92100"/>
              </a:lnSpc>
              <a:spcBef>
                <a:spcPts val="70"/>
              </a:spcBef>
            </a:pPr>
            <a:r>
              <a:rPr dirty="0" sz="1100" spc="65">
                <a:solidFill>
                  <a:srgbClr val="70706E"/>
                </a:solidFill>
                <a:latin typeface="Times New Roman"/>
                <a:cs typeface="Times New Roman"/>
              </a:rPr>
              <a:t>a.r</a:t>
            </a:r>
            <a:r>
              <a:rPr dirty="0" sz="1100" spc="65">
                <a:solidFill>
                  <a:srgbClr val="4B4B4B"/>
                </a:solidFill>
                <a:latin typeface="Times New Roman"/>
                <a:cs typeface="Times New Roman"/>
              </a:rPr>
              <a:t>td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Behavioral </a:t>
            </a:r>
            <a:r>
              <a:rPr dirty="0" sz="1100" spc="229">
                <a:solidFill>
                  <a:srgbClr val="70706E"/>
                </a:solidFill>
                <a:latin typeface="Times New Roman"/>
                <a:cs typeface="Times New Roman"/>
              </a:rPr>
              <a:t>Sciences </a:t>
            </a:r>
            <a:r>
              <a:rPr dirty="0" sz="1100" spc="270">
                <a:solidFill>
                  <a:srgbClr val="606060"/>
                </a:solidFill>
                <a:latin typeface="Times New Roman"/>
                <a:cs typeface="Times New Roman"/>
              </a:rPr>
              <a:t>Branch, </a:t>
            </a:r>
            <a:r>
              <a:rPr dirty="0" sz="1100" spc="27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0706E"/>
                </a:solidFill>
                <a:latin typeface="Times New Roman"/>
                <a:cs typeface="Times New Roman"/>
              </a:rPr>
              <a:t>Center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for </a:t>
            </a:r>
            <a:r>
              <a:rPr dirty="0" sz="1100" spc="270">
                <a:solidFill>
                  <a:srgbClr val="70706E"/>
                </a:solidFill>
                <a:latin typeface="Times New Roman"/>
                <a:cs typeface="Times New Roman"/>
              </a:rPr>
              <a:t>Population </a:t>
            </a:r>
            <a:r>
              <a:rPr dirty="0" sz="1100" spc="254">
                <a:solidFill>
                  <a:srgbClr val="70706E"/>
                </a:solidFill>
                <a:latin typeface="Times New Roman"/>
                <a:cs typeface="Times New Roman"/>
              </a:rPr>
              <a:t>Research,  </a:t>
            </a:r>
            <a:r>
              <a:rPr dirty="0" sz="1100" spc="260">
                <a:solidFill>
                  <a:srgbClr val="70706E"/>
                </a:solidFill>
                <a:latin typeface="Times New Roman"/>
                <a:cs typeface="Times New Roman"/>
              </a:rPr>
              <a:t>National</a:t>
            </a:r>
            <a:r>
              <a:rPr dirty="0" sz="1100" spc="16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Institute</a:t>
            </a:r>
            <a:r>
              <a:rPr dirty="0" sz="1100" spc="4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for</a:t>
            </a:r>
            <a:r>
              <a:rPr dirty="0" sz="1100" spc="1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70706E"/>
                </a:solidFill>
                <a:latin typeface="Times New Roman"/>
                <a:cs typeface="Times New Roman"/>
              </a:rPr>
              <a:t>Child</a:t>
            </a:r>
            <a:r>
              <a:rPr dirty="0" sz="1100" spc="10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145">
                <a:solidFill>
                  <a:srgbClr val="70706E"/>
                </a:solidFill>
                <a:latin typeface="Times New Roman"/>
                <a:cs typeface="Times New Roman"/>
              </a:rPr>
              <a:t>Healtl:i.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5344" y="1335869"/>
            <a:ext cx="21475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00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1100" spc="335">
                <a:solidFill>
                  <a:srgbClr val="70706E"/>
                </a:solidFill>
                <a:latin typeface="Times New Roman"/>
                <a:cs typeface="Times New Roman"/>
              </a:rPr>
              <a:t>Human.</a:t>
            </a:r>
            <a:r>
              <a:rPr dirty="0" sz="1100" spc="12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320">
                <a:solidFill>
                  <a:srgbClr val="70706E"/>
                </a:solidFill>
                <a:latin typeface="Times New Roman"/>
                <a:cs typeface="Times New Roman"/>
              </a:rPr>
              <a:t>Developme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9959" y="1486346"/>
            <a:ext cx="21228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0">
                <a:solidFill>
                  <a:srgbClr val="70706E"/>
                </a:solidFill>
                <a:latin typeface="Times New Roman"/>
                <a:cs typeface="Times New Roman"/>
              </a:rPr>
              <a:t>Ronald </a:t>
            </a:r>
            <a:r>
              <a:rPr dirty="0" sz="1100" spc="180">
                <a:solidFill>
                  <a:srgbClr val="70706E"/>
                </a:solidFill>
                <a:latin typeface="Times New Roman"/>
                <a:cs typeface="Times New Roman"/>
              </a:rPr>
              <a:t>Rind.fuss,</a:t>
            </a:r>
            <a:r>
              <a:rPr dirty="0" sz="1100" spc="-2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320">
                <a:solidFill>
                  <a:srgbClr val="70706E"/>
                </a:solidFill>
                <a:latin typeface="Times New Roman"/>
                <a:cs typeface="Times New Roman"/>
              </a:rPr>
              <a:t>Depar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3653" y="1636823"/>
            <a:ext cx="21189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Sociology, </a:t>
            </a:r>
            <a:r>
              <a:rPr dirty="0" sz="1100" spc="229">
                <a:solidFill>
                  <a:srgbClr val="70706E"/>
                </a:solidFill>
                <a:latin typeface="Times New Roman"/>
                <a:cs typeface="Times New Roman"/>
              </a:rPr>
              <a:t>University</a:t>
            </a:r>
            <a:r>
              <a:rPr dirty="0" sz="1100" spc="-1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70706E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5063" y="1795219"/>
            <a:ext cx="20294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Carolina:</a:t>
            </a:r>
            <a:r>
              <a:rPr dirty="0" sz="1100" spc="2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15" b="1">
                <a:solidFill>
                  <a:srgbClr val="70706E"/>
                </a:solidFill>
                <a:latin typeface="Times New Roman"/>
                <a:cs typeface="Times New Roman"/>
              </a:rPr>
              <a:t>''Popu.la.tion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3293" y="1944157"/>
            <a:ext cx="21570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 b="1">
                <a:solidFill>
                  <a:srgbClr val="70706E"/>
                </a:solidFill>
                <a:latin typeface="Times New Roman"/>
                <a:cs typeface="Times New Roman"/>
              </a:rPr>
              <a:t>Support</a:t>
            </a:r>
            <a:r>
              <a:rPr dirty="0" sz="1050" spc="-2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95" b="1">
                <a:solidFill>
                  <a:srgbClr val="70706E"/>
                </a:solidFill>
                <a:latin typeface="Times New Roman"/>
                <a:cs typeface="Times New Roman"/>
              </a:rPr>
              <a:t>from</a:t>
            </a:r>
            <a:r>
              <a:rPr dirty="0" sz="1050" spc="-3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550" b="1">
                <a:solidFill>
                  <a:srgbClr val="70706E"/>
                </a:solidFill>
                <a:latin typeface="Times New Roman"/>
                <a:cs typeface="Times New Roman"/>
              </a:rPr>
              <a:t>NICHD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8138" y="2175371"/>
            <a:ext cx="20802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54">
                <a:solidFill>
                  <a:srgbClr val="70706E"/>
                </a:solidFill>
                <a:latin typeface="Times New Roman"/>
                <a:cs typeface="Times New Roman"/>
              </a:rPr>
              <a:t>TimBibla.rz,</a:t>
            </a:r>
            <a:r>
              <a:rPr dirty="0" sz="1100" spc="3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0706E"/>
                </a:solidFill>
                <a:latin typeface="Times New Roman"/>
                <a:cs typeface="Times New Roman"/>
              </a:rPr>
              <a:t>Depa.rone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75344" y="2333768"/>
            <a:ext cx="21443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5">
                <a:solidFill>
                  <a:srgbClr val="70706E"/>
                </a:solidFill>
                <a:latin typeface="Times New Roman"/>
                <a:cs typeface="Times New Roman"/>
              </a:rPr>
              <a:t>ogy,</a:t>
            </a:r>
            <a:r>
              <a:rPr dirty="0" sz="1100" spc="-16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70706E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90">
                <a:solidFill>
                  <a:srgbClr val="70706E"/>
                </a:solidFill>
                <a:latin typeface="Times New Roman"/>
                <a:cs typeface="Times New Roman"/>
              </a:rPr>
              <a:t>of-Wash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8878" y="2490623"/>
            <a:ext cx="21202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9" b="1">
                <a:solidFill>
                  <a:srgbClr val="70706E"/>
                </a:solidFill>
                <a:latin typeface="Times New Roman"/>
                <a:cs typeface="Times New Roman"/>
              </a:rPr>
              <a:t>"The</a:t>
            </a:r>
            <a:r>
              <a:rPr dirty="0" sz="105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30" b="1">
                <a:solidFill>
                  <a:srgbClr val="70706E"/>
                </a:solidFill>
                <a:latin typeface="Times New Roman"/>
                <a:cs typeface="Times New Roman"/>
              </a:rPr>
              <a:t>Consequences</a:t>
            </a:r>
            <a:r>
              <a:rPr dirty="0" sz="1050" spc="13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80" b="1">
                <a:solidFill>
                  <a:srgbClr val="70706E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4898" y="2641100"/>
            <a:ext cx="2058670" cy="3289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5240" marR="5080" indent="-3175">
              <a:lnSpc>
                <a:spcPts val="1120"/>
              </a:lnSpc>
              <a:spcBef>
                <a:spcPts val="254"/>
              </a:spcBef>
            </a:pPr>
            <a:r>
              <a:rPr dirty="0" sz="1050" spc="295" b="1">
                <a:solidFill>
                  <a:srgbClr val="70706E"/>
                </a:solidFill>
                <a:latin typeface="Times New Roman"/>
                <a:cs typeface="Times New Roman"/>
              </a:rPr>
              <a:t>Class</a:t>
            </a:r>
            <a:r>
              <a:rPr dirty="0" sz="1050" spc="7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70706E"/>
                </a:solidFill>
                <a:latin typeface="Times New Roman"/>
                <a:cs typeface="Times New Roman"/>
              </a:rPr>
              <a:t>for</a:t>
            </a:r>
            <a:r>
              <a:rPr dirty="0" sz="1050" spc="15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90" b="1">
                <a:solidFill>
                  <a:srgbClr val="70706E"/>
                </a:solidFill>
                <a:latin typeface="Times New Roman"/>
                <a:cs typeface="Times New Roman"/>
              </a:rPr>
              <a:t>Parental</a:t>
            </a:r>
            <a:r>
              <a:rPr dirty="0" sz="1050" spc="6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30" b="1">
                <a:solidFill>
                  <a:srgbClr val="70706E"/>
                </a:solidFill>
                <a:latin typeface="Times New Roman"/>
                <a:cs typeface="Times New Roman"/>
              </a:rPr>
              <a:t>Val  </a:t>
            </a:r>
            <a:r>
              <a:rPr dirty="0" sz="1050" spc="204" b="1">
                <a:solidFill>
                  <a:srgbClr val="70706E"/>
                </a:solidFill>
                <a:latin typeface="Times New Roman"/>
                <a:cs typeface="Times New Roman"/>
              </a:rPr>
              <a:t>Behaviors&gt;&gt;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76744" y="3022792"/>
            <a:ext cx="21545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00">
                <a:solidFill>
                  <a:srgbClr val="70706E"/>
                </a:solidFill>
                <a:latin typeface="Times New Roman"/>
                <a:cs typeface="Times New Roman"/>
              </a:rPr>
              <a:t>I&lt;oray </a:t>
            </a:r>
            <a:r>
              <a:rPr dirty="0" sz="1100" spc="254">
                <a:solidFill>
                  <a:srgbClr val="70706E"/>
                </a:solidFill>
                <a:latin typeface="Times New Roman"/>
                <a:cs typeface="Times New Roman"/>
              </a:rPr>
              <a:t>Tanfer,</a:t>
            </a:r>
            <a:r>
              <a:rPr dirty="0" sz="1100" spc="-11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110">
                <a:solidFill>
                  <a:srgbClr val="606060"/>
                </a:solidFill>
                <a:latin typeface="Times New Roman"/>
                <a:cs typeface="Times New Roman"/>
              </a:rPr>
              <a:t>Bat:t:elle </a:t>
            </a:r>
            <a:r>
              <a:rPr dirty="0" sz="1100" spc="515">
                <a:solidFill>
                  <a:srgbClr val="70706E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8006" y="3173270"/>
            <a:ext cx="21215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70706E"/>
                </a:solidFill>
                <a:latin typeface="Times New Roman"/>
                <a:cs typeface="Times New Roman"/>
              </a:rPr>
              <a:t>Population </a:t>
            </a:r>
            <a:r>
              <a:rPr dirty="0" sz="1100" spc="200">
                <a:solidFill>
                  <a:srgbClr val="70706E"/>
                </a:solidFill>
                <a:latin typeface="Times New Roman"/>
                <a:cs typeface="Times New Roman"/>
              </a:rPr>
              <a:t>R.esearcb</a:t>
            </a:r>
            <a:r>
              <a:rPr dirty="0" sz="1100" spc="-7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360">
                <a:solidFill>
                  <a:srgbClr val="70706E"/>
                </a:solidFill>
                <a:latin typeface="Times New Roman"/>
                <a:cs typeface="Times New Roman"/>
              </a:rPr>
              <a:t>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1296" y="3330125"/>
            <a:ext cx="2094864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7620">
              <a:lnSpc>
                <a:spcPts val="1180"/>
              </a:lnSpc>
              <a:spcBef>
                <a:spcPts val="210"/>
              </a:spcBef>
            </a:pPr>
            <a:r>
              <a:rPr dirty="0" sz="1050" spc="229" b="1">
                <a:solidFill>
                  <a:srgbClr val="70706E"/>
                </a:solidFill>
                <a:latin typeface="Times New Roman"/>
                <a:cs typeface="Times New Roman"/>
              </a:rPr>
              <a:t>'"Correlates </a:t>
            </a:r>
            <a:r>
              <a:rPr dirty="0" sz="1050" spc="250" b="1">
                <a:solidFill>
                  <a:srgbClr val="606060"/>
                </a:solidFill>
                <a:latin typeface="Times New Roman"/>
                <a:cs typeface="Times New Roman"/>
              </a:rPr>
              <a:t>or </a:t>
            </a:r>
            <a:r>
              <a:rPr dirty="0" sz="1050" spc="300" b="1">
                <a:solidFill>
                  <a:srgbClr val="70706E"/>
                </a:solidFill>
                <a:latin typeface="Times New Roman"/>
                <a:cs typeface="Times New Roman"/>
              </a:rPr>
              <a:t>Sexual  </a:t>
            </a:r>
            <a:r>
              <a:rPr dirty="0" sz="1050" spc="465" b="1">
                <a:solidFill>
                  <a:srgbClr val="606060"/>
                </a:solidFill>
                <a:latin typeface="Times New Roman"/>
                <a:cs typeface="Times New Roman"/>
              </a:rPr>
              <a:t>Among</a:t>
            </a:r>
            <a:r>
              <a:rPr dirty="0" sz="1050" spc="5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10" b="1">
                <a:solidFill>
                  <a:srgbClr val="606060"/>
                </a:solidFill>
                <a:latin typeface="Times New Roman"/>
                <a:cs typeface="Times New Roman"/>
              </a:rPr>
              <a:t>You.n.g</a:t>
            </a:r>
            <a:r>
              <a:rPr dirty="0" sz="1050" spc="-2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00" b="1">
                <a:solidFill>
                  <a:srgbClr val="70706E"/>
                </a:solidFill>
                <a:latin typeface="Times New Roman"/>
                <a:cs typeface="Times New Roman"/>
              </a:rPr>
              <a:t>-W-onie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2970" y="3711817"/>
            <a:ext cx="21316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90">
                <a:solidFill>
                  <a:srgbClr val="70706E"/>
                </a:solidFill>
                <a:latin typeface="Times New Roman"/>
                <a:cs typeface="Times New Roman"/>
              </a:rPr>
              <a:t>C</a:t>
            </a:r>
            <a:r>
              <a:rPr dirty="0" sz="1100" spc="190">
                <a:solidFill>
                  <a:srgbClr val="4B4B4B"/>
                </a:solidFill>
                <a:latin typeface="Times New Roman"/>
                <a:cs typeface="Times New Roman"/>
              </a:rPr>
              <a:t>h </a:t>
            </a:r>
            <a:r>
              <a:rPr dirty="0" sz="1100" spc="170">
                <a:solidFill>
                  <a:srgbClr val="4B4B4B"/>
                </a:solidFill>
                <a:latin typeface="Times New Roman"/>
                <a:cs typeface="Times New Roman"/>
              </a:rPr>
              <a:t>arl</a:t>
            </a:r>
            <a:r>
              <a:rPr dirty="0" sz="1100" spc="170">
                <a:solidFill>
                  <a:srgbClr val="70706E"/>
                </a:solidFill>
                <a:latin typeface="Times New Roman"/>
                <a:cs typeface="Times New Roman"/>
              </a:rPr>
              <a:t>es </a:t>
            </a:r>
            <a:r>
              <a:rPr dirty="0" sz="1100" spc="235">
                <a:solidFill>
                  <a:srgbClr val="70706E"/>
                </a:solidFill>
                <a:latin typeface="Times New Roman"/>
                <a:cs typeface="Times New Roman"/>
              </a:rPr>
              <a:t>Hirschman.,</a:t>
            </a:r>
            <a:r>
              <a:rPr dirty="0" sz="1100" spc="13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70706E"/>
                </a:solidFill>
                <a:latin typeface="Times New Roman"/>
                <a:cs typeface="Times New Roman"/>
              </a:rPr>
              <a:t>Dep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83251" y="3862294"/>
            <a:ext cx="21107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80">
                <a:solidFill>
                  <a:srgbClr val="70706E"/>
                </a:solidFill>
                <a:latin typeface="Times New Roman"/>
                <a:cs typeface="Times New Roman"/>
              </a:rPr>
              <a:t>of </a:t>
            </a:r>
            <a:r>
              <a:rPr dirty="0" sz="1100" spc="250">
                <a:solidFill>
                  <a:srgbClr val="70706E"/>
                </a:solidFill>
                <a:latin typeface="Times New Roman"/>
                <a:cs typeface="Times New Roman"/>
              </a:rPr>
              <a:t>Sociology,</a:t>
            </a:r>
            <a:r>
              <a:rPr dirty="0" sz="110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185">
                <a:solidFill>
                  <a:srgbClr val="70706E"/>
                </a:solidFill>
                <a:latin typeface="Times New Roman"/>
                <a:cs typeface="Times New Roman"/>
              </a:rPr>
              <a:t>Univel·sity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7956" y="4012770"/>
            <a:ext cx="2125345" cy="336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20"/>
              </a:lnSpc>
              <a:spcBef>
                <a:spcPts val="105"/>
              </a:spcBef>
            </a:pPr>
            <a:r>
              <a:rPr dirty="0" sz="1100">
                <a:solidFill>
                  <a:srgbClr val="70706E"/>
                </a:solidFill>
                <a:latin typeface="Times New Roman"/>
                <a:cs typeface="Times New Roman"/>
              </a:rPr>
              <a:t>t </a:t>
            </a:r>
            <a:r>
              <a:rPr dirty="0" sz="1100" spc="5">
                <a:solidFill>
                  <a:srgbClr val="70706E"/>
                </a:solidFill>
                <a:latin typeface="Times New Roman"/>
                <a:cs typeface="Times New Roman"/>
              </a:rPr>
              <a:t>o </a:t>
            </a:r>
            <a:r>
              <a:rPr dirty="0" sz="1100" spc="5">
                <a:solidFill>
                  <a:srgbClr val="4B4B4B"/>
                </a:solidFill>
                <a:latin typeface="Times New Roman"/>
                <a:cs typeface="Times New Roman"/>
              </a:rPr>
              <a:t>n </a:t>
            </a:r>
            <a:r>
              <a:rPr dirty="0" sz="1100">
                <a:solidFill>
                  <a:srgbClr val="70706E"/>
                </a:solidFill>
                <a:latin typeface="Times New Roman"/>
                <a:cs typeface="Times New Roman"/>
              </a:rPr>
              <a:t>: </a:t>
            </a:r>
            <a:r>
              <a:rPr dirty="0" sz="1050" spc="204" b="1">
                <a:solidFill>
                  <a:srgbClr val="70706E"/>
                </a:solidFill>
                <a:latin typeface="Times New Roman"/>
                <a:cs typeface="Times New Roman"/>
              </a:rPr>
              <a:t>'&lt;Fertility</a:t>
            </a:r>
            <a:r>
              <a:rPr dirty="0" sz="1050" spc="55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70706E"/>
                </a:solidFill>
                <a:latin typeface="Times New Roman"/>
                <a:cs typeface="Times New Roman"/>
              </a:rPr>
              <a:t>Decline</a:t>
            </a:r>
            <a:endParaRPr sz="1050">
              <a:latin typeface="Times New Roman"/>
              <a:cs typeface="Times New Roman"/>
            </a:endParaRPr>
          </a:p>
          <a:p>
            <a:pPr marL="77470">
              <a:lnSpc>
                <a:spcPts val="1220"/>
              </a:lnSpc>
            </a:pPr>
            <a:r>
              <a:rPr dirty="0" sz="1100" spc="290">
                <a:solidFill>
                  <a:srgbClr val="606060"/>
                </a:solidFill>
                <a:latin typeface="Times New Roman"/>
                <a:cs typeface="Times New Roman"/>
              </a:rPr>
              <a:t>east</a:t>
            </a:r>
            <a:r>
              <a:rPr dirty="0" sz="1100" spc="-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606060"/>
                </a:solidFill>
                <a:latin typeface="Times New Roman"/>
                <a:cs typeface="Times New Roman"/>
              </a:rPr>
              <a:t>Asia,.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60290" y="4400841"/>
            <a:ext cx="21609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20">
                <a:solidFill>
                  <a:srgbClr val="70706E"/>
                </a:solidFill>
                <a:latin typeface="Times New Roman"/>
                <a:cs typeface="Times New Roman"/>
              </a:rPr>
              <a:t>:Xin</a:t>
            </a:r>
            <a:r>
              <a:rPr dirty="0" sz="1100" spc="120">
                <a:solidFill>
                  <a:srgbClr val="4B4B4B"/>
                </a:solidFill>
                <a:latin typeface="Times New Roman"/>
                <a:cs typeface="Times New Roman"/>
              </a:rPr>
              <a:t>h</a:t>
            </a:r>
            <a:r>
              <a:rPr dirty="0" sz="1100" spc="3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100" spc="365">
                <a:solidFill>
                  <a:srgbClr val="4B4B4B"/>
                </a:solidFill>
                <a:latin typeface="Times New Roman"/>
                <a:cs typeface="Times New Roman"/>
              </a:rPr>
              <a:t>ua</a:t>
            </a:r>
            <a:r>
              <a:rPr dirty="0" sz="1100" spc="3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6E"/>
                </a:solidFill>
                <a:latin typeface="Times New Roman"/>
                <a:cs typeface="Times New Roman"/>
              </a:rPr>
              <a:t>Ren.,</a:t>
            </a:r>
            <a:r>
              <a:rPr dirty="0" sz="1050" spc="8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70706E"/>
                </a:solidFill>
                <a:latin typeface="Times New Roman"/>
                <a:cs typeface="Times New Roman"/>
              </a:rPr>
              <a:t>Depart:Inen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83251" y="4551319"/>
            <a:ext cx="20370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5">
                <a:solidFill>
                  <a:srgbClr val="70706E"/>
                </a:solidFill>
                <a:latin typeface="Times New Roman"/>
                <a:cs typeface="Times New Roman"/>
              </a:rPr>
              <a:t>ogy,</a:t>
            </a:r>
            <a:r>
              <a:rPr dirty="0" sz="110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70706E"/>
                </a:solidFill>
                <a:latin typeface="Times New Roman"/>
                <a:cs typeface="Times New Roman"/>
              </a:rPr>
              <a:t>Universiey</a:t>
            </a:r>
            <a:r>
              <a:rPr dirty="0" sz="1100" spc="13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0706E"/>
                </a:solidFill>
                <a:latin typeface="Times New Roman"/>
                <a:cs typeface="Times New Roman"/>
              </a:rPr>
              <a:t>of</a:t>
            </a:r>
            <a:r>
              <a:rPr dirty="0" sz="1100" spc="8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70706E"/>
                </a:solidFill>
                <a:latin typeface="Times New Roman"/>
                <a:cs typeface="Times New Roman"/>
              </a:rPr>
              <a:t>Was</a:t>
            </a:r>
            <a:r>
              <a:rPr dirty="0" sz="1100" spc="135">
                <a:solidFill>
                  <a:srgbClr val="4B4B4B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76785" y="4716095"/>
            <a:ext cx="21507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050" spc="280" b="1">
                <a:solidFill>
                  <a:srgbClr val="70706E"/>
                </a:solidFill>
                <a:uFill>
                  <a:solidFill>
                    <a:srgbClr val="70706E"/>
                  </a:solidFill>
                </a:uFill>
                <a:latin typeface="Times New Roman"/>
                <a:cs typeface="Times New Roman"/>
              </a:rPr>
              <a:t>"FamiUal</a:t>
            </a:r>
            <a:r>
              <a:rPr dirty="0" sz="1050" spc="28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50" b="1">
                <a:solidFill>
                  <a:srgbClr val="70706E"/>
                </a:solidFill>
                <a:latin typeface="Times New Roman"/>
                <a:cs typeface="Times New Roman"/>
              </a:rPr>
              <a:t>Context </a:t>
            </a:r>
            <a:r>
              <a:rPr dirty="0" sz="1050" spc="305" b="1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-11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95" b="1">
                <a:solidFill>
                  <a:srgbClr val="70706E"/>
                </a:solidFill>
                <a:latin typeface="Times New Roman"/>
                <a:cs typeface="Times New Roman"/>
              </a:rPr>
              <a:t>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77462" y="4858651"/>
            <a:ext cx="18484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 b="1">
                <a:solidFill>
                  <a:srgbClr val="606060"/>
                </a:solidFill>
                <a:latin typeface="Times New Roman"/>
                <a:cs typeface="Times New Roman"/>
              </a:rPr>
              <a:t>Behavior </a:t>
            </a:r>
            <a:r>
              <a:rPr dirty="0" sz="950" spc="225">
                <a:solidFill>
                  <a:srgbClr val="606060"/>
                </a:solidFill>
                <a:latin typeface="Arial"/>
                <a:cs typeface="Arial"/>
              </a:rPr>
              <a:t>in</a:t>
            </a:r>
            <a:r>
              <a:rPr dirty="0" sz="950" spc="229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1050" spc="300" b="1">
                <a:solidFill>
                  <a:srgbClr val="70706E"/>
                </a:solidFill>
                <a:latin typeface="Times New Roman"/>
                <a:cs typeface="Times New Roman"/>
              </a:rPr>
              <a:t>China,,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2122" y="5089867"/>
            <a:ext cx="21043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0">
                <a:solidFill>
                  <a:srgbClr val="70706E"/>
                </a:solidFill>
                <a:latin typeface="Times New Roman"/>
                <a:cs typeface="Times New Roman"/>
              </a:rPr>
              <a:t>Nazli</a:t>
            </a:r>
            <a:r>
              <a:rPr dirty="0" sz="1100" spc="9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06060"/>
                </a:solidFill>
                <a:latin typeface="Times New Roman"/>
                <a:cs typeface="Times New Roman"/>
              </a:rPr>
              <a:t>Baydar,</a:t>
            </a:r>
            <a:r>
              <a:rPr dirty="0" sz="1100" spc="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215">
                <a:solidFill>
                  <a:srgbClr val="70706E"/>
                </a:solidFill>
                <a:latin typeface="Times New Roman"/>
                <a:cs typeface="Times New Roman"/>
              </a:rPr>
              <a:t>Battellc</a:t>
            </a:r>
            <a:r>
              <a:rPr dirty="0" sz="1100" spc="8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345">
                <a:solidFill>
                  <a:srgbClr val="606060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78006" y="5240343"/>
            <a:ext cx="21291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70706E"/>
                </a:solidFill>
                <a:latin typeface="Times New Roman"/>
                <a:cs typeface="Times New Roman"/>
              </a:rPr>
              <a:t>Population </a:t>
            </a:r>
            <a:r>
              <a:rPr dirty="0" sz="1100" spc="215">
                <a:solidFill>
                  <a:srgbClr val="70706E"/>
                </a:solidFill>
                <a:latin typeface="Times New Roman"/>
                <a:cs typeface="Times New Roman"/>
              </a:rPr>
              <a:t>.Research</a:t>
            </a:r>
            <a:r>
              <a:rPr dirty="0" sz="1100" spc="-11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360">
                <a:solidFill>
                  <a:srgbClr val="70706E"/>
                </a:solidFill>
                <a:latin typeface="Times New Roman"/>
                <a:cs typeface="Times New Roman"/>
              </a:rPr>
              <a:t>Ce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84692" y="5405120"/>
            <a:ext cx="21158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 b="1">
                <a:solidFill>
                  <a:srgbClr val="606060"/>
                </a:solidFill>
                <a:latin typeface="Times New Roman"/>
                <a:cs typeface="Times New Roman"/>
              </a:rPr>
              <a:t>"Effects</a:t>
            </a:r>
            <a:r>
              <a:rPr dirty="0" sz="1050" spc="-16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70706E"/>
                </a:solidFill>
                <a:latin typeface="Times New Roman"/>
                <a:cs typeface="Times New Roman"/>
              </a:rPr>
              <a:t>of </a:t>
            </a:r>
            <a:r>
              <a:rPr dirty="0" sz="1050" spc="240" b="1">
                <a:solidFill>
                  <a:srgbClr val="606060"/>
                </a:solidFill>
                <a:latin typeface="Times New Roman"/>
                <a:cs typeface="Times New Roman"/>
              </a:rPr>
              <a:t>M:aternal </a:t>
            </a:r>
            <a:r>
              <a:rPr dirty="0" sz="1050" spc="365" b="1">
                <a:solidFill>
                  <a:srgbClr val="70706E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76902" y="5555597"/>
            <a:ext cx="2103755" cy="4876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5080">
              <a:lnSpc>
                <a:spcPts val="1180"/>
              </a:lnSpc>
              <a:spcBef>
                <a:spcPts val="210"/>
              </a:spcBef>
            </a:pPr>
            <a:r>
              <a:rPr dirty="0" sz="1050" spc="300" b="1">
                <a:solidFill>
                  <a:srgbClr val="70706E"/>
                </a:solidFill>
                <a:latin typeface="Times New Roman"/>
                <a:cs typeface="Times New Roman"/>
              </a:rPr>
              <a:t>and </a:t>
            </a:r>
            <a:r>
              <a:rPr dirty="0" sz="1050" spc="345" b="1">
                <a:solidFill>
                  <a:srgbClr val="606060"/>
                </a:solidFill>
                <a:latin typeface="Times New Roman"/>
                <a:cs typeface="Times New Roman"/>
              </a:rPr>
              <a:t>Care</a:t>
            </a:r>
            <a:r>
              <a:rPr dirty="0" sz="1050" spc="-3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606060"/>
                </a:solidFill>
                <a:latin typeface="Times New Roman"/>
                <a:cs typeface="Times New Roman"/>
              </a:rPr>
              <a:t>Assignments  </a:t>
            </a:r>
            <a:r>
              <a:rPr dirty="0" sz="1050" spc="270" b="1">
                <a:solidFill>
                  <a:srgbClr val="70706E"/>
                </a:solidFill>
                <a:latin typeface="Times New Roman"/>
                <a:cs typeface="Times New Roman"/>
              </a:rPr>
              <a:t>tive</a:t>
            </a:r>
            <a:r>
              <a:rPr dirty="0" sz="1050" spc="8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375" b="1">
                <a:solidFill>
                  <a:srgbClr val="70706E"/>
                </a:solidFill>
                <a:latin typeface="Times New Roman"/>
                <a:cs typeface="Times New Roman"/>
              </a:rPr>
              <a:t>and</a:t>
            </a:r>
            <a:r>
              <a:rPr dirty="0" sz="1050" spc="10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285" b="1">
                <a:solidFill>
                  <a:srgbClr val="606060"/>
                </a:solidFill>
                <a:latin typeface="Times New Roman"/>
                <a:cs typeface="Times New Roman"/>
              </a:rPr>
              <a:t>Behavioral</a:t>
            </a:r>
            <a:r>
              <a:rPr dirty="0" sz="1050" spc="18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545" b="1">
                <a:solidFill>
                  <a:srgbClr val="606060"/>
                </a:solidFill>
                <a:latin typeface="Times New Roman"/>
                <a:cs typeface="Times New Roman"/>
              </a:rPr>
              <a:t>O  </a:t>
            </a:r>
            <a:r>
              <a:rPr dirty="0" sz="1050" spc="290" b="1">
                <a:solidFill>
                  <a:srgbClr val="606060"/>
                </a:solidFill>
                <a:latin typeface="Times New Roman"/>
                <a:cs typeface="Times New Roman"/>
              </a:rPr>
              <a:t>Preschoolers»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93679" y="6087764"/>
            <a:ext cx="21043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20">
                <a:solidFill>
                  <a:srgbClr val="606060"/>
                </a:solidFill>
                <a:latin typeface="Times New Roman"/>
                <a:cs typeface="Times New Roman"/>
              </a:rPr>
              <a:t>Donald </a:t>
            </a:r>
            <a:r>
              <a:rPr dirty="0" sz="1100" spc="260">
                <a:solidFill>
                  <a:srgbClr val="70706E"/>
                </a:solidFill>
                <a:latin typeface="Times New Roman"/>
                <a:cs typeface="Times New Roman"/>
              </a:rPr>
              <a:t>Dillman,</a:t>
            </a:r>
            <a:r>
              <a:rPr dirty="0" sz="1100" spc="-114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06060"/>
                </a:solidFill>
                <a:latin typeface="Times New Roman"/>
                <a:cs typeface="Times New Roman"/>
              </a:rPr>
              <a:t>Direct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76043" y="6238242"/>
            <a:ext cx="2133600" cy="6534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 indent="6985">
              <a:lnSpc>
                <a:spcPct val="91300"/>
              </a:lnSpc>
              <a:spcBef>
                <a:spcPts val="220"/>
              </a:spcBef>
            </a:pPr>
            <a:r>
              <a:rPr dirty="0" sz="1100" spc="260">
                <a:solidFill>
                  <a:srgbClr val="70706E"/>
                </a:solidFill>
                <a:latin typeface="Times New Roman"/>
                <a:cs typeface="Times New Roman"/>
              </a:rPr>
              <a:t>and </a:t>
            </a:r>
            <a:r>
              <a:rPr dirty="0" sz="1100" spc="330">
                <a:solidFill>
                  <a:srgbClr val="70706E"/>
                </a:solidFill>
                <a:latin typeface="Times New Roman"/>
                <a:cs typeface="Times New Roman"/>
              </a:rPr>
              <a:t>Econonuc </a:t>
            </a:r>
            <a:r>
              <a:rPr dirty="0" sz="1100" spc="220">
                <a:solidFill>
                  <a:srgbClr val="70706E"/>
                </a:solidFill>
                <a:latin typeface="Times New Roman"/>
                <a:cs typeface="Times New Roman"/>
              </a:rPr>
              <a:t>Sciences  </a:t>
            </a:r>
            <a:r>
              <a:rPr dirty="0" sz="1100" spc="290">
                <a:solidFill>
                  <a:srgbClr val="70706E"/>
                </a:solidFill>
                <a:latin typeface="Times New Roman"/>
                <a:cs typeface="Times New Roman"/>
              </a:rPr>
              <a:t>Center,</a:t>
            </a:r>
            <a:r>
              <a:rPr dirty="0" sz="1100" spc="-80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0706E"/>
                </a:solidFill>
                <a:latin typeface="Times New Roman"/>
                <a:cs typeface="Times New Roman"/>
              </a:rPr>
              <a:t>'Washington</a:t>
            </a:r>
            <a:r>
              <a:rPr dirty="0" sz="1100" spc="95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0706E"/>
                </a:solidFill>
                <a:latin typeface="Times New Roman"/>
                <a:cs typeface="Times New Roman"/>
              </a:rPr>
              <a:t>Sta  </a:t>
            </a:r>
            <a:r>
              <a:rPr dirty="0" sz="1100" spc="175">
                <a:solidFill>
                  <a:srgbClr val="70706E"/>
                </a:solidFill>
                <a:latin typeface="Times New Roman"/>
                <a:cs typeface="Times New Roman"/>
              </a:rPr>
              <a:t>s</a:t>
            </a:r>
            <a:r>
              <a:rPr dirty="0" sz="1100" spc="175">
                <a:solidFill>
                  <a:srgbClr val="4B4B4B"/>
                </a:solidFill>
                <a:latin typeface="Times New Roman"/>
                <a:cs typeface="Times New Roman"/>
              </a:rPr>
              <a:t>ity</a:t>
            </a:r>
            <a:r>
              <a:rPr dirty="0" sz="1100" spc="175">
                <a:solidFill>
                  <a:srgbClr val="70706E"/>
                </a:solidFill>
                <a:latin typeface="Times New Roman"/>
                <a:cs typeface="Times New Roman"/>
              </a:rPr>
              <a:t>: </a:t>
            </a:r>
            <a:r>
              <a:rPr dirty="0" sz="1050" spc="300" b="1">
                <a:solidFill>
                  <a:srgbClr val="70706E"/>
                </a:solidFill>
                <a:latin typeface="Times New Roman"/>
                <a:cs typeface="Times New Roman"/>
              </a:rPr>
              <a:t>"Survey </a:t>
            </a:r>
            <a:r>
              <a:rPr dirty="0" sz="1050" spc="250" b="1">
                <a:solidFill>
                  <a:srgbClr val="70706E"/>
                </a:solidFill>
                <a:latin typeface="Times New Roman"/>
                <a:cs typeface="Times New Roman"/>
              </a:rPr>
              <a:t>of </a:t>
            </a:r>
            <a:r>
              <a:rPr dirty="0" sz="1050" spc="295" b="1">
                <a:solidFill>
                  <a:srgbClr val="606060"/>
                </a:solidFill>
                <a:latin typeface="Times New Roman"/>
                <a:cs typeface="Times New Roman"/>
              </a:rPr>
              <a:t>Resear  </a:t>
            </a:r>
            <a:r>
              <a:rPr dirty="0" sz="1100" spc="229">
                <a:solidFill>
                  <a:srgbClr val="606060"/>
                </a:solidFill>
                <a:latin typeface="Times New Roman"/>
                <a:cs typeface="Times New Roman"/>
              </a:rPr>
              <a:t>in </a:t>
            </a:r>
            <a:r>
              <a:rPr dirty="0" sz="1050" spc="254" b="1">
                <a:solidFill>
                  <a:srgbClr val="70706E"/>
                </a:solidFill>
                <a:latin typeface="Times New Roman"/>
                <a:cs typeface="Times New Roman"/>
              </a:rPr>
              <a:t>the</a:t>
            </a:r>
            <a:r>
              <a:rPr dirty="0" sz="1050" spc="20" b="1">
                <a:solidFill>
                  <a:srgbClr val="70706E"/>
                </a:solidFill>
                <a:latin typeface="Times New Roman"/>
                <a:cs typeface="Times New Roman"/>
              </a:rPr>
              <a:t> </a:t>
            </a:r>
            <a:r>
              <a:rPr dirty="0" sz="1050" spc="415" b="1">
                <a:solidFill>
                  <a:srgbClr val="70706E"/>
                </a:solidFill>
                <a:latin typeface="Times New Roman"/>
                <a:cs typeface="Times New Roman"/>
              </a:rPr>
              <a:t>1990s"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36959" y="8927462"/>
            <a:ext cx="248285" cy="5308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300" spc="-515">
                <a:solidFill>
                  <a:srgbClr val="70706E"/>
                </a:solidFill>
                <a:latin typeface="Times New Roman"/>
                <a:cs typeface="Times New Roman"/>
              </a:rPr>
              <a:t>---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11843" y="8614409"/>
            <a:ext cx="125730" cy="707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-695" b="1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12721" y="9437630"/>
            <a:ext cx="34734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450">
                <a:solidFill>
                  <a:srgbClr val="606060"/>
                </a:solidFill>
                <a:latin typeface="Courier New"/>
                <a:cs typeface="Courier New"/>
              </a:rPr>
              <a:t>26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059" y="855340"/>
            <a:ext cx="7171690" cy="0"/>
          </a:xfrm>
          <a:custGeom>
            <a:avLst/>
            <a:gdLst/>
            <a:ahLst/>
            <a:cxnLst/>
            <a:rect l="l" t="t" r="r" b="b"/>
            <a:pathLst>
              <a:path w="7171690" h="0">
                <a:moveTo>
                  <a:pt x="0" y="0"/>
                </a:moveTo>
                <a:lnTo>
                  <a:pt x="717134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3619" y="9432509"/>
            <a:ext cx="7219315" cy="0"/>
          </a:xfrm>
          <a:custGeom>
            <a:avLst/>
            <a:gdLst/>
            <a:ahLst/>
            <a:cxnLst/>
            <a:rect l="l" t="t" r="r" b="b"/>
            <a:pathLst>
              <a:path w="7219315" h="0">
                <a:moveTo>
                  <a:pt x="0" y="0"/>
                </a:moveTo>
                <a:lnTo>
                  <a:pt x="721878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18832" y="531348"/>
            <a:ext cx="1468755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315">
                <a:solidFill>
                  <a:srgbClr val="696969"/>
                </a:solidFill>
                <a:latin typeface="Arial"/>
                <a:cs typeface="Arial"/>
              </a:rPr>
              <a:t>1990-92</a:t>
            </a:r>
            <a:r>
              <a:rPr dirty="0" sz="950" spc="-4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dirty="0" sz="950" spc="225">
                <a:solidFill>
                  <a:srgbClr val="696969"/>
                </a:solidFill>
                <a:latin typeface="Arial"/>
                <a:cs typeface="Arial"/>
              </a:rPr>
              <a:t>REPORT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222" y="1335869"/>
            <a:ext cx="3336925" cy="432689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62230" marR="112395" indent="635">
              <a:lnSpc>
                <a:spcPct val="91100"/>
              </a:lnSpc>
              <a:spcBef>
                <a:spcPts val="220"/>
              </a:spcBef>
            </a:pP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Furstenberg, </a:t>
            </a:r>
            <a:r>
              <a:rPr dirty="0" sz="1100" spc="254">
                <a:solidFill>
                  <a:srgbClr val="7E7E7E"/>
                </a:solidFill>
                <a:latin typeface="Times New Roman"/>
                <a:cs typeface="Times New Roman"/>
              </a:rPr>
              <a:t>Univers</a:t>
            </a:r>
            <a:r>
              <a:rPr dirty="0" sz="1100" spc="254">
                <a:solidFill>
                  <a:srgbClr val="575757"/>
                </a:solidFill>
                <a:latin typeface="Times New Roman"/>
                <a:cs typeface="Times New Roman"/>
              </a:rPr>
              <a:t>ity </a:t>
            </a:r>
            <a:r>
              <a:rPr dirty="0" sz="1100" spc="105">
                <a:solidFill>
                  <a:srgbClr val="696969"/>
                </a:solidFill>
                <a:latin typeface="Times New Roman"/>
                <a:cs typeface="Times New Roman"/>
              </a:rPr>
              <a:t>of"P </a:t>
            </a:r>
            <a:r>
              <a:rPr dirty="0" sz="1100" spc="20">
                <a:solidFill>
                  <a:srgbClr val="696969"/>
                </a:solidFill>
                <a:latin typeface="Times New Roman"/>
                <a:cs typeface="Times New Roman"/>
              </a:rPr>
              <a:t>e nnsy </a:t>
            </a:r>
            <a:r>
              <a:rPr dirty="0" sz="1100" spc="10">
                <a:solidFill>
                  <a:srgbClr val="696969"/>
                </a:solidFill>
                <a:latin typeface="Times New Roman"/>
                <a:cs typeface="Times New Roman"/>
              </a:rPr>
              <a:t>l </a:t>
            </a:r>
            <a:r>
              <a:rPr dirty="0" sz="1100" spc="15">
                <a:solidFill>
                  <a:srgbClr val="A8A8A8"/>
                </a:solidFill>
                <a:latin typeface="Times New Roman"/>
                <a:cs typeface="Times New Roman"/>
              </a:rPr>
              <a:t>­  </a:t>
            </a:r>
            <a:r>
              <a:rPr dirty="0" sz="1100" spc="215">
                <a:solidFill>
                  <a:srgbClr val="575757"/>
                </a:solidFill>
                <a:latin typeface="Times New Roman"/>
                <a:cs typeface="Times New Roman"/>
              </a:rPr>
              <a:t>vania;</a:t>
            </a:r>
            <a:r>
              <a:rPr dirty="0" sz="1100" spc="1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380">
                <a:solidFill>
                  <a:srgbClr val="575757"/>
                </a:solidFill>
                <a:latin typeface="Times New Roman"/>
                <a:cs typeface="Times New Roman"/>
              </a:rPr>
              <a:t>D</a:t>
            </a:r>
            <a:r>
              <a:rPr dirty="0" sz="1100" spc="-11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dirty="0" sz="1100" spc="240">
                <a:solidFill>
                  <a:srgbClr val="575757"/>
                </a:solidFill>
                <a:latin typeface="Times New Roman"/>
                <a:cs typeface="Times New Roman"/>
              </a:rPr>
              <a:t>nnis</a:t>
            </a:r>
            <a:r>
              <a:rPr dirty="0" sz="1100" spc="18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380">
                <a:solidFill>
                  <a:srgbClr val="696969"/>
                </a:solidFill>
                <a:latin typeface="Times New Roman"/>
                <a:cs typeface="Times New Roman"/>
              </a:rPr>
              <a:t>H</a:t>
            </a:r>
            <a:r>
              <a:rPr dirty="0" sz="110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og</a:t>
            </a:r>
            <a:r>
              <a:rPr dirty="0" sz="1100" spc="-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175">
                <a:solidFill>
                  <a:srgbClr val="696969"/>
                </a:solidFill>
                <a:latin typeface="Times New Roman"/>
                <a:cs typeface="Times New Roman"/>
              </a:rPr>
              <a:t>au</a:t>
            </a:r>
            <a:r>
              <a:rPr dirty="0" sz="1100" spc="175">
                <a:solidFill>
                  <a:srgbClr val="939593"/>
                </a:solidFill>
                <a:latin typeface="Times New Roman"/>
                <a:cs typeface="Times New Roman"/>
              </a:rPr>
              <a:t>.,</a:t>
            </a:r>
            <a:r>
              <a:rPr dirty="0" sz="1100" spc="175">
                <a:solidFill>
                  <a:srgbClr val="696969"/>
                </a:solidFill>
                <a:latin typeface="Times New Roman"/>
                <a:cs typeface="Times New Roman"/>
              </a:rPr>
              <a:t>P</a:t>
            </a:r>
            <a:r>
              <a:rPr dirty="0" sz="1100" spc="1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100">
                <a:solidFill>
                  <a:srgbClr val="696969"/>
                </a:solidFill>
                <a:latin typeface="Times New Roman"/>
                <a:cs typeface="Times New Roman"/>
              </a:rPr>
              <a:t>ennsy</a:t>
            </a:r>
            <a:r>
              <a:rPr dirty="0" sz="1100" spc="11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6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100" spc="65">
                <a:solidFill>
                  <a:srgbClr val="696969"/>
                </a:solidFill>
                <a:latin typeface="Times New Roman"/>
                <a:cs typeface="Times New Roman"/>
              </a:rPr>
              <a:t>v</a:t>
            </a:r>
            <a:r>
              <a:rPr dirty="0" sz="1100" spc="-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96969"/>
                </a:solidFill>
                <a:latin typeface="Times New Roman"/>
                <a:cs typeface="Times New Roman"/>
              </a:rPr>
              <a:t>ania 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State </a:t>
            </a:r>
            <a:r>
              <a:rPr dirty="0" sz="1100" spc="225">
                <a:solidFill>
                  <a:srgbClr val="696969"/>
                </a:solidFill>
                <a:latin typeface="Times New Roman"/>
                <a:cs typeface="Times New Roman"/>
              </a:rPr>
              <a:t>University; </a:t>
            </a:r>
            <a:r>
              <a:rPr dirty="0" sz="1100" spc="310">
                <a:solidFill>
                  <a:srgbClr val="696969"/>
                </a:solidFill>
                <a:latin typeface="Times New Roman"/>
                <a:cs typeface="Times New Roman"/>
              </a:rPr>
              <a:t>Robert </a:t>
            </a:r>
            <a:r>
              <a:rPr dirty="0" sz="1100" spc="260">
                <a:solidFill>
                  <a:srgbClr val="696969"/>
                </a:solidFill>
                <a:latin typeface="Times New Roman"/>
                <a:cs typeface="Times New Roman"/>
              </a:rPr>
              <a:t>Michael,  </a:t>
            </a:r>
            <a:r>
              <a:rPr dirty="0" sz="1100" spc="250">
                <a:solidFill>
                  <a:srgbClr val="696969"/>
                </a:solidFill>
                <a:latin typeface="Times New Roman"/>
                <a:cs typeface="Times New Roman"/>
              </a:rPr>
              <a:t>Harris </a:t>
            </a:r>
            <a:r>
              <a:rPr dirty="0" sz="1100" spc="295">
                <a:solidFill>
                  <a:srgbClr val="696969"/>
                </a:solidFill>
                <a:latin typeface="Times New Roman"/>
                <a:cs typeface="Times New Roman"/>
              </a:rPr>
              <a:t>School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Public </a:t>
            </a: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Policy  </a:t>
            </a:r>
            <a:r>
              <a:rPr dirty="0" sz="1100" spc="240">
                <a:solidFill>
                  <a:srgbClr val="696969"/>
                </a:solidFill>
                <a:latin typeface="Times New Roman"/>
                <a:cs typeface="Times New Roman"/>
              </a:rPr>
              <a:t>Studies, </a:t>
            </a:r>
            <a:r>
              <a:rPr dirty="0" sz="1100" spc="235">
                <a:solidFill>
                  <a:srgbClr val="696969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40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100" spc="280">
                <a:solidFill>
                  <a:srgbClr val="696969"/>
                </a:solidFill>
                <a:latin typeface="Times New Roman"/>
                <a:cs typeface="Times New Roman"/>
              </a:rPr>
              <a:t>Chicago; </a:t>
            </a:r>
            <a:r>
              <a:rPr dirty="0" sz="1100" spc="295">
                <a:solidFill>
                  <a:srgbClr val="696969"/>
                </a:solidFill>
                <a:latin typeface="Times New Roman"/>
                <a:cs typeface="Times New Roman"/>
              </a:rPr>
              <a:t>and  </a:t>
            </a:r>
            <a:r>
              <a:rPr dirty="0" sz="1100" spc="254">
                <a:solidFill>
                  <a:srgbClr val="696969"/>
                </a:solidFill>
                <a:latin typeface="Times New Roman"/>
                <a:cs typeface="Times New Roman"/>
              </a:rPr>
              <a:t>Richard </a:t>
            </a:r>
            <a:r>
              <a:rPr dirty="0" sz="1100" spc="305">
                <a:solidFill>
                  <a:srgbClr val="696969"/>
                </a:solidFill>
                <a:latin typeface="Times New Roman"/>
                <a:cs typeface="Times New Roman"/>
              </a:rPr>
              <a:t>Udry, </a:t>
            </a:r>
            <a:r>
              <a:rPr dirty="0" sz="1100" spc="160">
                <a:solidFill>
                  <a:srgbClr val="696969"/>
                </a:solidFill>
                <a:latin typeface="Times New Roman"/>
                <a:cs typeface="Times New Roman"/>
              </a:rPr>
              <a:t>U1.uversity </a:t>
            </a:r>
            <a:r>
              <a:rPr dirty="0" sz="1100" spc="385">
                <a:solidFill>
                  <a:srgbClr val="696969"/>
                </a:solidFill>
                <a:latin typeface="Times New Roman"/>
                <a:cs typeface="Times New Roman"/>
              </a:rPr>
              <a:t>ofNorth  </a:t>
            </a:r>
            <a:r>
              <a:rPr dirty="0" sz="1100" spc="245">
                <a:solidFill>
                  <a:srgbClr val="696969"/>
                </a:solidFill>
                <a:latin typeface="Times New Roman"/>
                <a:cs typeface="Times New Roman"/>
              </a:rPr>
              <a:t>Carolina:</a:t>
            </a:r>
            <a:r>
              <a:rPr dirty="0" sz="110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45" b="1">
                <a:solidFill>
                  <a:srgbClr val="696969"/>
                </a:solidFill>
                <a:latin typeface="Times New Roman"/>
                <a:cs typeface="Times New Roman"/>
              </a:rPr>
              <a:t>"Recent</a:t>
            </a:r>
            <a:r>
              <a:rPr dirty="0" sz="1050" spc="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696969"/>
                </a:solidFill>
                <a:latin typeface="Times New Roman"/>
                <a:cs typeface="Times New Roman"/>
              </a:rPr>
              <a:t>Research</a:t>
            </a:r>
            <a:r>
              <a:rPr dirty="0" sz="1050" spc="15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70" b="1">
                <a:solidFill>
                  <a:srgbClr val="696969"/>
                </a:solidFill>
                <a:latin typeface="Times New Roman"/>
                <a:cs typeface="Times New Roman"/>
              </a:rPr>
              <a:t>on.</a:t>
            </a:r>
            <a:r>
              <a:rPr dirty="0" sz="1050" spc="-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696969"/>
                </a:solidFill>
                <a:latin typeface="Times New Roman"/>
                <a:cs typeface="Times New Roman"/>
              </a:rPr>
              <a:t>the  </a:t>
            </a:r>
            <a:r>
              <a:rPr dirty="0" sz="1050" spc="320" b="1">
                <a:solidFill>
                  <a:srgbClr val="575757"/>
                </a:solidFill>
                <a:latin typeface="Times New Roman"/>
                <a:cs typeface="Times New Roman"/>
              </a:rPr>
              <a:t>Family</a:t>
            </a:r>
            <a:r>
              <a:rPr dirty="0" sz="1050" spc="14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50" b="1">
                <a:solidFill>
                  <a:srgbClr val="575757"/>
                </a:solidFill>
                <a:latin typeface="Times New Roman"/>
                <a:cs typeface="Times New Roman"/>
              </a:rPr>
              <a:t>and</a:t>
            </a:r>
            <a:r>
              <a:rPr dirty="0" sz="1050" spc="18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575757"/>
                </a:solidFill>
                <a:latin typeface="Times New Roman"/>
                <a:cs typeface="Times New Roman"/>
              </a:rPr>
              <a:t>Life</a:t>
            </a:r>
            <a:r>
              <a:rPr dirty="0" sz="1100" spc="7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0" b="1">
                <a:solidFill>
                  <a:srgbClr val="696969"/>
                </a:solidFill>
                <a:latin typeface="Times New Roman"/>
                <a:cs typeface="Times New Roman"/>
              </a:rPr>
              <a:t>Course'"</a:t>
            </a:r>
            <a:endParaRPr sz="1050">
              <a:latin typeface="Times New Roman"/>
              <a:cs typeface="Times New Roman"/>
            </a:endParaRPr>
          </a:p>
          <a:p>
            <a:pPr marL="61594" marR="123825" indent="-49530">
              <a:lnSpc>
                <a:spcPct val="93100"/>
              </a:lnSpc>
              <a:spcBef>
                <a:spcPts val="580"/>
              </a:spcBef>
            </a:pPr>
            <a:r>
              <a:rPr dirty="0" sz="1100" spc="175">
                <a:solidFill>
                  <a:srgbClr val="696969"/>
                </a:solidFill>
                <a:latin typeface="Times New Roman"/>
                <a:cs typeface="Times New Roman"/>
              </a:rPr>
              <a:t>F</a:t>
            </a:r>
            <a:r>
              <a:rPr dirty="0" sz="1100" spc="175">
                <a:solidFill>
                  <a:srgbClr val="444444"/>
                </a:solidFill>
                <a:latin typeface="Times New Roman"/>
                <a:cs typeface="Times New Roman"/>
              </a:rPr>
              <a:t>r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ed </a:t>
            </a:r>
            <a:r>
              <a:rPr dirty="0" sz="1100" spc="204">
                <a:solidFill>
                  <a:srgbClr val="696969"/>
                </a:solidFill>
                <a:latin typeface="Times New Roman"/>
                <a:cs typeface="Times New Roman"/>
              </a:rPr>
              <a:t>Ca</a:t>
            </a:r>
            <a:r>
              <a:rPr dirty="0" sz="1100" spc="204">
                <a:solidFill>
                  <a:srgbClr val="444444"/>
                </a:solidFill>
                <a:latin typeface="Times New Roman"/>
                <a:cs typeface="Times New Roman"/>
              </a:rPr>
              <a:t>m</a:t>
            </a:r>
            <a:r>
              <a:rPr dirty="0" sz="1100" spc="204">
                <a:solidFill>
                  <a:srgbClr val="696969"/>
                </a:solidFill>
                <a:latin typeface="Times New Roman"/>
                <a:cs typeface="Times New Roman"/>
              </a:rPr>
              <a:t>p </a:t>
            </a:r>
            <a:r>
              <a:rPr dirty="0" sz="1100" spc="55">
                <a:solidFill>
                  <a:srgbClr val="696969"/>
                </a:solidFill>
                <a:latin typeface="Times New Roman"/>
                <a:cs typeface="Times New Roman"/>
              </a:rPr>
              <a:t>b </a:t>
            </a:r>
            <a:r>
              <a:rPr dirty="0" sz="1100" spc="50">
                <a:solidFill>
                  <a:srgbClr val="696969"/>
                </a:solidFill>
                <a:latin typeface="Times New Roman"/>
                <a:cs typeface="Times New Roman"/>
              </a:rPr>
              <a:t>e </a:t>
            </a:r>
            <a:r>
              <a:rPr dirty="0" sz="1100" spc="25">
                <a:solidFill>
                  <a:srgbClr val="696969"/>
                </a:solidFill>
                <a:latin typeface="Times New Roman"/>
                <a:cs typeface="Times New Roman"/>
              </a:rPr>
              <a:t>ll , </a:t>
            </a:r>
            <a:r>
              <a:rPr dirty="0" sz="1100" spc="75">
                <a:solidFill>
                  <a:srgbClr val="7E7E7E"/>
                </a:solidFill>
                <a:latin typeface="Times New Roman"/>
                <a:cs typeface="Times New Roman"/>
              </a:rPr>
              <a:t>C </a:t>
            </a:r>
            <a:r>
              <a:rPr dirty="0" sz="1100" spc="55">
                <a:solidFill>
                  <a:srgbClr val="7E7E7E"/>
                </a:solidFill>
                <a:latin typeface="Times New Roman"/>
                <a:cs typeface="Times New Roman"/>
              </a:rPr>
              <a:t>o </a:t>
            </a:r>
            <a:r>
              <a:rPr dirty="0" sz="1100" spc="25">
                <a:solidFill>
                  <a:srgbClr val="575757"/>
                </a:solidFill>
                <a:latin typeface="Times New Roman"/>
                <a:cs typeface="Times New Roman"/>
              </a:rPr>
              <a:t>ll </a:t>
            </a:r>
            <a:r>
              <a:rPr dirty="0" sz="1100" spc="50">
                <a:solidFill>
                  <a:srgbClr val="575757"/>
                </a:solidFill>
                <a:latin typeface="Times New Roman"/>
                <a:cs typeface="Times New Roman"/>
              </a:rPr>
              <a:t>eg e </a:t>
            </a:r>
            <a:r>
              <a:rPr dirty="0" sz="1100" spc="45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050" spc="195">
                <a:solidFill>
                  <a:srgbClr val="696969"/>
                </a:solidFill>
                <a:latin typeface="Times New Roman"/>
                <a:cs typeface="Times New Roman"/>
              </a:rPr>
              <a:t>.Arts </a:t>
            </a:r>
            <a:r>
              <a:rPr dirty="0" sz="1050" spc="385">
                <a:solidFill>
                  <a:srgbClr val="696969"/>
                </a:solidFill>
                <a:latin typeface="Times New Roman"/>
                <a:cs typeface="Times New Roman"/>
              </a:rPr>
              <a:t>&amp;  </a:t>
            </a:r>
            <a:r>
              <a:rPr dirty="0" sz="1100" spc="220">
                <a:solidFill>
                  <a:srgbClr val="696969"/>
                </a:solidFill>
                <a:latin typeface="Times New Roman"/>
                <a:cs typeface="Times New Roman"/>
              </a:rPr>
              <a:t>Sciences, </a:t>
            </a:r>
            <a:r>
              <a:rPr dirty="0" sz="1100" spc="160">
                <a:solidFill>
                  <a:srgbClr val="696969"/>
                </a:solidFill>
                <a:latin typeface="Times New Roman"/>
                <a:cs typeface="Times New Roman"/>
              </a:rPr>
              <a:t>U1.uversity </a:t>
            </a:r>
            <a:r>
              <a:rPr dirty="0" sz="1100" spc="245">
                <a:solidFill>
                  <a:srgbClr val="696969"/>
                </a:solidFill>
                <a:latin typeface="Times New Roman"/>
                <a:cs typeface="Times New Roman"/>
              </a:rPr>
              <a:t>of'Washi.ngton:  </a:t>
            </a:r>
            <a:r>
              <a:rPr dirty="0" sz="1050" spc="155" b="1">
                <a:solidFill>
                  <a:srgbClr val="696969"/>
                </a:solidFill>
                <a:latin typeface="Times New Roman"/>
                <a:cs typeface="Times New Roman"/>
              </a:rPr>
              <a:t>"''The </a:t>
            </a:r>
            <a:r>
              <a:rPr dirty="0" sz="1050" spc="385" b="1">
                <a:solidFill>
                  <a:srgbClr val="696969"/>
                </a:solidFill>
                <a:latin typeface="Times New Roman"/>
                <a:cs typeface="Times New Roman"/>
              </a:rPr>
              <a:t>Demography </a:t>
            </a:r>
            <a:r>
              <a:rPr dirty="0" sz="1050" spc="295" b="1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050" spc="145" b="1">
                <a:solidFill>
                  <a:srgbClr val="696969"/>
                </a:solidFill>
                <a:latin typeface="Times New Roman"/>
                <a:cs typeface="Times New Roman"/>
              </a:rPr>
              <a:t>U.n.d </a:t>
            </a:r>
            <a:r>
              <a:rPr dirty="0" sz="1050" spc="35" b="1">
                <a:solidFill>
                  <a:srgbClr val="696969"/>
                </a:solidFill>
                <a:latin typeface="Times New Roman"/>
                <a:cs typeface="Times New Roman"/>
              </a:rPr>
              <a:t>e r </a:t>
            </a:r>
            <a:r>
              <a:rPr dirty="0" sz="1050" spc="25" b="1">
                <a:solidFill>
                  <a:srgbClr val="939593"/>
                </a:solidFill>
                <a:latin typeface="Times New Roman"/>
                <a:cs typeface="Times New Roman"/>
              </a:rPr>
              <a:t>­  </a:t>
            </a:r>
            <a:r>
              <a:rPr dirty="0" sz="1050" spc="305" b="1">
                <a:solidFill>
                  <a:srgbClr val="696969"/>
                </a:solidFill>
                <a:latin typeface="Times New Roman"/>
                <a:cs typeface="Times New Roman"/>
              </a:rPr>
              <a:t>graduate </a:t>
            </a:r>
            <a:r>
              <a:rPr dirty="0" sz="1050" spc="260" b="1">
                <a:solidFill>
                  <a:srgbClr val="575757"/>
                </a:solidFill>
                <a:latin typeface="Times New Roman"/>
                <a:cs typeface="Times New Roman"/>
              </a:rPr>
              <a:t>Edu.cation: </a:t>
            </a:r>
            <a:r>
              <a:rPr dirty="0" sz="1050" spc="425" b="1">
                <a:solidFill>
                  <a:srgbClr val="696969"/>
                </a:solidFill>
                <a:latin typeface="Times New Roman"/>
                <a:cs typeface="Times New Roman"/>
              </a:rPr>
              <a:t>A </a:t>
            </a:r>
            <a:r>
              <a:rPr dirty="0" sz="1050" spc="260" b="1">
                <a:solidFill>
                  <a:srgbClr val="696969"/>
                </a:solidFill>
                <a:latin typeface="Times New Roman"/>
                <a:cs typeface="Times New Roman"/>
              </a:rPr>
              <a:t>Vievv  </a:t>
            </a:r>
            <a:r>
              <a:rPr dirty="0" sz="1050" spc="415" b="1">
                <a:solidFill>
                  <a:srgbClr val="696969"/>
                </a:solidFill>
                <a:latin typeface="Times New Roman"/>
                <a:cs typeface="Times New Roman"/>
              </a:rPr>
              <a:t>From</a:t>
            </a:r>
            <a:r>
              <a:rPr dirty="0" sz="1050" spc="8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15" b="1">
                <a:solidFill>
                  <a:srgbClr val="696969"/>
                </a:solidFill>
                <a:latin typeface="Times New Roman"/>
                <a:cs typeface="Times New Roman"/>
              </a:rPr>
              <a:t>the</a:t>
            </a:r>
            <a:r>
              <a:rPr dirty="0" sz="1050" spc="229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90" b="1">
                <a:solidFill>
                  <a:srgbClr val="575757"/>
                </a:solidFill>
                <a:latin typeface="Times New Roman"/>
                <a:cs typeface="Times New Roman"/>
              </a:rPr>
              <a:t>Office</a:t>
            </a:r>
            <a:r>
              <a:rPr dirty="0" sz="1050" spc="6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5" b="1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r>
              <a:rPr dirty="0" sz="1050" spc="29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05" b="1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50" spc="22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215" b="1">
                <a:solidFill>
                  <a:srgbClr val="696969"/>
                </a:solidFill>
                <a:latin typeface="Times New Roman"/>
                <a:cs typeface="Times New Roman"/>
              </a:rPr>
              <a:t>Dean.,,</a:t>
            </a:r>
            <a:endParaRPr sz="1100">
              <a:latin typeface="Times New Roman"/>
              <a:cs typeface="Times New Roman"/>
            </a:endParaRPr>
          </a:p>
          <a:p>
            <a:pPr marL="61594" marR="484505" indent="8255">
              <a:lnSpc>
                <a:spcPct val="90900"/>
              </a:lnSpc>
              <a:spcBef>
                <a:spcPts val="670"/>
              </a:spcBef>
            </a:pP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David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Rose, </a:t>
            </a:r>
            <a:r>
              <a:rPr dirty="0" sz="1100" spc="340">
                <a:solidFill>
                  <a:srgbClr val="696969"/>
                </a:solidFill>
                <a:latin typeface="Times New Roman"/>
                <a:cs typeface="Times New Roman"/>
              </a:rPr>
              <a:t>Dye Management  </a:t>
            </a:r>
            <a:r>
              <a:rPr dirty="0" sz="1100" spc="320">
                <a:solidFill>
                  <a:srgbClr val="696969"/>
                </a:solidFill>
                <a:latin typeface="Times New Roman"/>
                <a:cs typeface="Times New Roman"/>
              </a:rPr>
              <a:t>Group:</a:t>
            </a:r>
            <a:r>
              <a:rPr dirty="0" sz="11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90" b="1">
                <a:solidFill>
                  <a:srgbClr val="696969"/>
                </a:solidFill>
                <a:latin typeface="Times New Roman"/>
                <a:cs typeface="Times New Roman"/>
              </a:rPr>
              <a:t>'"Implementation:</a:t>
            </a:r>
            <a:r>
              <a:rPr dirty="0" sz="1050" spc="-6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45" b="1">
                <a:solidFill>
                  <a:srgbClr val="696969"/>
                </a:solidFill>
                <a:latin typeface="Times New Roman"/>
                <a:cs typeface="Times New Roman"/>
              </a:rPr>
              <a:t>The  </a:t>
            </a:r>
            <a:r>
              <a:rPr dirty="0" sz="1100" spc="270" b="1">
                <a:solidFill>
                  <a:srgbClr val="696969"/>
                </a:solidFill>
                <a:latin typeface="Times New Roman"/>
                <a:cs typeface="Times New Roman"/>
              </a:rPr>
              <a:t>Real </a:t>
            </a:r>
            <a:r>
              <a:rPr dirty="0" sz="1050" spc="305" b="1">
                <a:solidFill>
                  <a:srgbClr val="696969"/>
                </a:solidFill>
                <a:latin typeface="Times New Roman"/>
                <a:cs typeface="Times New Roman"/>
              </a:rPr>
              <a:t>Grovvth </a:t>
            </a:r>
            <a:r>
              <a:rPr dirty="0" sz="1050" spc="370" b="1">
                <a:solidFill>
                  <a:srgbClr val="696969"/>
                </a:solidFill>
                <a:latin typeface="Times New Roman"/>
                <a:cs typeface="Times New Roman"/>
              </a:rPr>
              <a:t>Management  </a:t>
            </a:r>
            <a:r>
              <a:rPr dirty="0" sz="1050" spc="320" b="1">
                <a:solidFill>
                  <a:srgbClr val="696969"/>
                </a:solidFill>
                <a:latin typeface="Times New Roman"/>
                <a:cs typeface="Times New Roman"/>
              </a:rPr>
              <a:t>Problen,"</a:t>
            </a:r>
            <a:endParaRPr sz="1050">
              <a:latin typeface="Times New Roman"/>
              <a:cs typeface="Times New Roman"/>
            </a:endParaRPr>
          </a:p>
          <a:p>
            <a:pPr marL="53975" marR="125730" indent="8255">
              <a:lnSpc>
                <a:spcPct val="92900"/>
              </a:lnSpc>
              <a:spcBef>
                <a:spcPts val="655"/>
              </a:spcBef>
            </a:pPr>
            <a:r>
              <a:rPr dirty="0" sz="1100" spc="285">
                <a:solidFill>
                  <a:srgbClr val="696969"/>
                </a:solidFill>
                <a:latin typeface="Times New Roman"/>
                <a:cs typeface="Times New Roman"/>
              </a:rPr>
              <a:t>David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Wise, </a:t>
            </a:r>
            <a:r>
              <a:rPr dirty="0" sz="1100" spc="335">
                <a:solidFill>
                  <a:srgbClr val="696969"/>
                </a:solidFill>
                <a:latin typeface="Times New Roman"/>
                <a:cs typeface="Times New Roman"/>
              </a:rPr>
              <a:t>John </a:t>
            </a:r>
            <a:r>
              <a:rPr dirty="0" sz="1100" spc="285">
                <a:solidFill>
                  <a:srgbClr val="696969"/>
                </a:solidFill>
                <a:latin typeface="Times New Roman"/>
                <a:cs typeface="Times New Roman"/>
              </a:rPr>
              <a:t>F. </a:t>
            </a:r>
            <a:r>
              <a:rPr dirty="0" sz="1100" spc="305">
                <a:solidFill>
                  <a:srgbClr val="575757"/>
                </a:solidFill>
                <a:latin typeface="Times New Roman"/>
                <a:cs typeface="Times New Roman"/>
              </a:rPr>
              <a:t>Kennedy  </a:t>
            </a:r>
            <a:r>
              <a:rPr dirty="0" sz="1100" spc="285">
                <a:solidFill>
                  <a:srgbClr val="696969"/>
                </a:solidFill>
                <a:latin typeface="Times New Roman"/>
                <a:cs typeface="Times New Roman"/>
              </a:rPr>
              <a:t>School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of"Government, </a:t>
            </a:r>
            <a:r>
              <a:rPr dirty="0" sz="1100" spc="290">
                <a:solidFill>
                  <a:srgbClr val="696969"/>
                </a:solidFill>
                <a:latin typeface="Times New Roman"/>
                <a:cs typeface="Times New Roman"/>
              </a:rPr>
              <a:t>Harvard  </a:t>
            </a:r>
            <a:r>
              <a:rPr dirty="0" sz="1100" spc="220">
                <a:solidFill>
                  <a:srgbClr val="696969"/>
                </a:solidFill>
                <a:latin typeface="Times New Roman"/>
                <a:cs typeface="Times New Roman"/>
              </a:rPr>
              <a:t>University: </a:t>
            </a:r>
            <a:r>
              <a:rPr dirty="0" sz="1100" spc="195" b="1">
                <a:solidFill>
                  <a:srgbClr val="696969"/>
                </a:solidFill>
                <a:latin typeface="Times New Roman"/>
                <a:cs typeface="Times New Roman"/>
              </a:rPr>
              <a:t>"Finn_ </a:t>
            </a:r>
            <a:r>
              <a:rPr dirty="0" sz="1050" spc="350" b="1">
                <a:solidFill>
                  <a:srgbClr val="696969"/>
                </a:solidFill>
                <a:latin typeface="Times New Roman"/>
                <a:cs typeface="Times New Roman"/>
              </a:rPr>
              <a:t>Pension </a:t>
            </a:r>
            <a:r>
              <a:rPr dirty="0" sz="1050" spc="335" b="1">
                <a:solidFill>
                  <a:srgbClr val="696969"/>
                </a:solidFill>
                <a:latin typeface="Times New Roman"/>
                <a:cs typeface="Times New Roman"/>
              </a:rPr>
              <a:t>Plan  </a:t>
            </a:r>
            <a:r>
              <a:rPr dirty="0" sz="1050" spc="295" b="1">
                <a:solidFill>
                  <a:srgbClr val="575757"/>
                </a:solidFill>
                <a:latin typeface="Times New Roman"/>
                <a:cs typeface="Times New Roman"/>
              </a:rPr>
              <a:t>Provisions </a:t>
            </a:r>
            <a:r>
              <a:rPr dirty="0" sz="1050" spc="360" b="1">
                <a:solidFill>
                  <a:srgbClr val="696969"/>
                </a:solidFill>
                <a:latin typeface="Times New Roman"/>
                <a:cs typeface="Times New Roman"/>
              </a:rPr>
              <a:t>and</a:t>
            </a:r>
            <a:r>
              <a:rPr dirty="0" sz="1050" spc="-6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575757"/>
                </a:solidFill>
                <a:latin typeface="Times New Roman"/>
                <a:cs typeface="Times New Roman"/>
              </a:rPr>
              <a:t>the </a:t>
            </a:r>
            <a:r>
              <a:rPr dirty="0" sz="1050" spc="240" b="1">
                <a:solidFill>
                  <a:srgbClr val="575757"/>
                </a:solidFill>
                <a:latin typeface="Times New Roman"/>
                <a:cs typeface="Times New Roman"/>
              </a:rPr>
              <a:t>In.du.cement </a:t>
            </a:r>
            <a:r>
              <a:rPr dirty="0" sz="1050" spc="220" b="1">
                <a:solidFill>
                  <a:srgbClr val="575757"/>
                </a:solidFill>
                <a:latin typeface="Times New Roman"/>
                <a:cs typeface="Times New Roman"/>
              </a:rPr>
              <a:t>to  </a:t>
            </a:r>
            <a:r>
              <a:rPr dirty="0" sz="1050" spc="290" b="1">
                <a:solidFill>
                  <a:srgbClr val="575757"/>
                </a:solidFill>
                <a:latin typeface="Times New Roman"/>
                <a:cs typeface="Times New Roman"/>
              </a:rPr>
              <a:t>Retire</a:t>
            </a:r>
            <a:r>
              <a:rPr dirty="0" sz="1050" spc="7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575757"/>
                </a:solidFill>
                <a:latin typeface="Times New Roman"/>
                <a:cs typeface="Times New Roman"/>
              </a:rPr>
              <a:t>Early"</a:t>
            </a:r>
            <a:endParaRPr sz="1050">
              <a:latin typeface="Times New Roman"/>
              <a:cs typeface="Times New Roman"/>
            </a:endParaRPr>
          </a:p>
          <a:p>
            <a:pPr marL="39370" marR="5080" indent="-635">
              <a:lnSpc>
                <a:spcPct val="92500"/>
              </a:lnSpc>
              <a:spcBef>
                <a:spcPts val="600"/>
              </a:spcBef>
            </a:pP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.Mary </a:t>
            </a:r>
            <a:r>
              <a:rPr dirty="0" sz="1100" spc="204">
                <a:solidFill>
                  <a:srgbClr val="696969"/>
                </a:solidFill>
                <a:latin typeface="Times New Roman"/>
                <a:cs typeface="Times New Roman"/>
              </a:rPr>
              <a:t>Gillmoi:e </a:t>
            </a:r>
            <a:r>
              <a:rPr dirty="0" sz="1100" spc="235">
                <a:solidFill>
                  <a:srgbClr val="575757"/>
                </a:solidFill>
                <a:latin typeface="Times New Roman"/>
                <a:cs typeface="Times New Roman"/>
              </a:rPr>
              <a:t>and </a:t>
            </a:r>
            <a:r>
              <a:rPr dirty="0" sz="1100" spc="295">
                <a:solidFill>
                  <a:srgbClr val="575757"/>
                </a:solidFill>
                <a:latin typeface="Times New Roman"/>
                <a:cs typeface="Times New Roman"/>
              </a:rPr>
              <a:t>Diane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Morrison,  </a:t>
            </a:r>
            <a:r>
              <a:rPr dirty="0" sz="1100" spc="275">
                <a:solidFill>
                  <a:srgbClr val="575757"/>
                </a:solidFill>
                <a:latin typeface="Times New Roman"/>
                <a:cs typeface="Times New Roman"/>
              </a:rPr>
              <a:t>School</a:t>
            </a:r>
            <a:r>
              <a:rPr dirty="0" sz="1100" spc="10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r>
              <a:rPr dirty="0" sz="1100" spc="7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96969"/>
                </a:solidFill>
                <a:latin typeface="Times New Roman"/>
                <a:cs typeface="Times New Roman"/>
              </a:rPr>
              <a:t>Social</a:t>
            </a:r>
            <a:r>
              <a:rPr dirty="0" sz="1100" spc="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320">
                <a:solidFill>
                  <a:srgbClr val="575757"/>
                </a:solidFill>
                <a:latin typeface="Times New Roman"/>
                <a:cs typeface="Times New Roman"/>
              </a:rPr>
              <a:t>Work,</a:t>
            </a:r>
            <a:r>
              <a:rPr dirty="0" sz="1100" spc="12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130">
                <a:solidFill>
                  <a:srgbClr val="696969"/>
                </a:solidFill>
                <a:latin typeface="Times New Roman"/>
                <a:cs typeface="Times New Roman"/>
              </a:rPr>
              <a:t>Unive</a:t>
            </a:r>
            <a:r>
              <a:rPr dirty="0" sz="1100" spc="130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1100" spc="130">
                <a:solidFill>
                  <a:srgbClr val="696969"/>
                </a:solidFill>
                <a:latin typeface="Times New Roman"/>
                <a:cs typeface="Times New Roman"/>
              </a:rPr>
              <a:t>s</a:t>
            </a:r>
            <a:r>
              <a:rPr dirty="0" sz="1100" spc="2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1100" spc="235">
                <a:solidFill>
                  <a:srgbClr val="696969"/>
                </a:solidFill>
                <a:latin typeface="Times New Roman"/>
                <a:cs typeface="Times New Roman"/>
              </a:rPr>
              <a:t>ty</a:t>
            </a:r>
            <a:r>
              <a:rPr dirty="0" sz="1100" spc="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of"  </a:t>
            </a:r>
            <a:r>
              <a:rPr dirty="0" sz="1100" spc="195">
                <a:solidFill>
                  <a:srgbClr val="696969"/>
                </a:solidFill>
                <a:latin typeface="Times New Roman"/>
                <a:cs typeface="Times New Roman"/>
              </a:rPr>
              <a:t>Wash.i.ngtoo: </a:t>
            </a:r>
            <a:r>
              <a:rPr dirty="0" sz="1050" spc="445" b="1">
                <a:solidFill>
                  <a:srgbClr val="696969"/>
                </a:solidFill>
                <a:latin typeface="Times New Roman"/>
                <a:cs typeface="Times New Roman"/>
              </a:rPr>
              <a:t>"Condom </a:t>
            </a:r>
            <a:r>
              <a:rPr dirty="0" sz="1050" spc="380">
                <a:solidFill>
                  <a:srgbClr val="575757"/>
                </a:solidFill>
                <a:latin typeface="Times New Roman"/>
                <a:cs typeface="Times New Roman"/>
              </a:rPr>
              <a:t>Use  </a:t>
            </a:r>
            <a:r>
              <a:rPr dirty="0" sz="1050" spc="480" b="1">
                <a:solidFill>
                  <a:srgbClr val="575757"/>
                </a:solidFill>
                <a:latin typeface="Times New Roman"/>
                <a:cs typeface="Times New Roman"/>
              </a:rPr>
              <a:t>Among</a:t>
            </a:r>
            <a:r>
              <a:rPr dirty="0" sz="1050" spc="-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45" b="1">
                <a:solidFill>
                  <a:srgbClr val="575757"/>
                </a:solidFill>
                <a:latin typeface="Times New Roman"/>
                <a:cs typeface="Times New Roman"/>
              </a:rPr>
              <a:t>Delinquent</a:t>
            </a:r>
            <a:r>
              <a:rPr dirty="0" sz="1050" spc="114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05" b="1">
                <a:solidFill>
                  <a:srgbClr val="575757"/>
                </a:solidFill>
                <a:latin typeface="Times New Roman"/>
                <a:cs typeface="Times New Roman"/>
              </a:rPr>
              <a:t>Adolescents"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223" y="5699693"/>
            <a:ext cx="23602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1655" algn="l"/>
              </a:tabLst>
            </a:pPr>
            <a:r>
              <a:rPr dirty="0" sz="1100" spc="35">
                <a:solidFill>
                  <a:srgbClr val="696969"/>
                </a:solidFill>
                <a:latin typeface="Times New Roman"/>
                <a:cs typeface="Times New Roman"/>
              </a:rPr>
              <a:t>.La</a:t>
            </a:r>
            <a:r>
              <a:rPr dirty="0" sz="1100" spc="35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1100" spc="35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r>
              <a:rPr dirty="0" sz="1100" spc="35">
                <a:solidFill>
                  <a:srgbClr val="444444"/>
                </a:solidFill>
                <a:latin typeface="Times New Roman"/>
                <a:cs typeface="Times New Roman"/>
              </a:rPr>
              <a:t>y	</a:t>
            </a:r>
            <a:r>
              <a:rPr dirty="0" sz="1100" spc="195">
                <a:solidFill>
                  <a:srgbClr val="696969"/>
                </a:solidFill>
                <a:latin typeface="Times New Roman"/>
                <a:cs typeface="Times New Roman"/>
              </a:rPr>
              <a:t>Bu.n,pass, </a:t>
            </a:r>
            <a:r>
              <a:rPr dirty="0" sz="1100" spc="305">
                <a:solidFill>
                  <a:srgbClr val="696969"/>
                </a:solidFill>
                <a:latin typeface="Times New Roman"/>
                <a:cs typeface="Times New Roman"/>
              </a:rPr>
              <a:t>Center</a:t>
            </a:r>
            <a:r>
              <a:rPr dirty="0" sz="1100" spc="-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790" y="5858090"/>
            <a:ext cx="31134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Demograp</a:t>
            </a:r>
            <a:r>
              <a:rPr dirty="0" sz="1100" spc="275">
                <a:solidFill>
                  <a:srgbClr val="444444"/>
                </a:solidFill>
                <a:latin typeface="Times New Roman"/>
                <a:cs typeface="Times New Roman"/>
              </a:rPr>
              <a:t>h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y </a:t>
            </a:r>
            <a:r>
              <a:rPr dirty="0" sz="1100" spc="330">
                <a:solidFill>
                  <a:srgbClr val="696969"/>
                </a:solidFill>
                <a:latin typeface="Times New Roman"/>
                <a:cs typeface="Times New Roman"/>
              </a:rPr>
              <a:t>and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Eco</a:t>
            </a:r>
            <a:r>
              <a:rPr dirty="0" sz="1100" spc="270">
                <a:solidFill>
                  <a:srgbClr val="444444"/>
                </a:solidFill>
                <a:latin typeface="Times New Roman"/>
                <a:cs typeface="Times New Roman"/>
              </a:rPr>
              <a:t>lo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gy,</a:t>
            </a:r>
            <a:r>
              <a:rPr dirty="0" sz="1100" spc="33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96969"/>
                </a:solidFill>
                <a:latin typeface="Times New Roman"/>
                <a:cs typeface="Times New Roman"/>
              </a:rPr>
              <a:t>Univer­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306" y="6008566"/>
            <a:ext cx="3185795" cy="88328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20320" marR="5080" indent="-8255">
              <a:lnSpc>
                <a:spcPts val="1180"/>
              </a:lnSpc>
              <a:spcBef>
                <a:spcPts val="260"/>
              </a:spcBef>
            </a:pPr>
            <a:r>
              <a:rPr dirty="0" sz="1100" spc="204">
                <a:solidFill>
                  <a:srgbClr val="696969"/>
                </a:solidFill>
                <a:latin typeface="Times New Roman"/>
                <a:cs typeface="Times New Roman"/>
              </a:rPr>
              <a:t>sity</a:t>
            </a:r>
            <a:r>
              <a:rPr dirty="0" sz="11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15">
                <a:solidFill>
                  <a:srgbClr val="575757"/>
                </a:solidFill>
                <a:latin typeface="Times New Roman"/>
                <a:cs typeface="Times New Roman"/>
              </a:rPr>
              <a:t>oE'Wisconsiu:</a:t>
            </a:r>
            <a:r>
              <a:rPr dirty="0" sz="1100" spc="12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409" b="1">
                <a:solidFill>
                  <a:srgbClr val="696969"/>
                </a:solidFill>
                <a:latin typeface="Times New Roman"/>
                <a:cs typeface="Times New Roman"/>
              </a:rPr>
              <a:t>"The</a:t>
            </a:r>
            <a:r>
              <a:rPr dirty="0" sz="1050" spc="3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575757"/>
                </a:solidFill>
                <a:latin typeface="Times New Roman"/>
                <a:cs typeface="Times New Roman"/>
              </a:rPr>
              <a:t>Family</a:t>
            </a:r>
            <a:r>
              <a:rPr dirty="0" sz="1050" spc="14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0" b="1">
                <a:solidFill>
                  <a:srgbClr val="575757"/>
                </a:solidFill>
                <a:latin typeface="Times New Roman"/>
                <a:cs typeface="Times New Roman"/>
              </a:rPr>
              <a:t>as</a:t>
            </a:r>
            <a:r>
              <a:rPr dirty="0" sz="1050" spc="16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5" b="1">
                <a:solidFill>
                  <a:srgbClr val="696969"/>
                </a:solidFill>
                <a:latin typeface="Times New Roman"/>
                <a:cs typeface="Times New Roman"/>
              </a:rPr>
              <a:t>a  </a:t>
            </a:r>
            <a:r>
              <a:rPr dirty="0" sz="1050" spc="280" b="1">
                <a:solidFill>
                  <a:srgbClr val="575757"/>
                </a:solidFill>
                <a:latin typeface="Times New Roman"/>
                <a:cs typeface="Times New Roman"/>
              </a:rPr>
              <a:t>Safety</a:t>
            </a:r>
            <a:r>
              <a:rPr dirty="0" sz="1050" spc="4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575757"/>
                </a:solidFill>
                <a:latin typeface="Times New Roman"/>
                <a:cs typeface="Times New Roman"/>
              </a:rPr>
              <a:t>Net'"</a:t>
            </a:r>
            <a:endParaRPr sz="1050">
              <a:latin typeface="Times New Roman"/>
              <a:cs typeface="Times New Roman"/>
            </a:endParaRPr>
          </a:p>
          <a:p>
            <a:pPr marL="13335" marR="140970" indent="3175">
              <a:lnSpc>
                <a:spcPct val="92100"/>
              </a:lnSpc>
              <a:spcBef>
                <a:spcPts val="580"/>
              </a:spcBef>
            </a:pPr>
            <a:r>
              <a:rPr dirty="0" sz="1100" spc="275">
                <a:solidFill>
                  <a:srgbClr val="575757"/>
                </a:solidFill>
                <a:latin typeface="Times New Roman"/>
                <a:cs typeface="Times New Roman"/>
              </a:rPr>
              <a:t>Richard </a:t>
            </a:r>
            <a:r>
              <a:rPr dirty="0" sz="1100" spc="305">
                <a:solidFill>
                  <a:srgbClr val="696969"/>
                </a:solidFill>
                <a:latin typeface="Times New Roman"/>
                <a:cs typeface="Times New Roman"/>
              </a:rPr>
              <a:t>Udry, </a:t>
            </a:r>
            <a:r>
              <a:rPr dirty="0" sz="1100" spc="265">
                <a:solidFill>
                  <a:srgbClr val="575757"/>
                </a:solidFill>
                <a:latin typeface="Times New Roman"/>
                <a:cs typeface="Times New Roman"/>
              </a:rPr>
              <a:t>Director, </a:t>
            </a:r>
            <a:r>
              <a:rPr dirty="0" sz="1100" spc="250">
                <a:solidFill>
                  <a:srgbClr val="696969"/>
                </a:solidFill>
                <a:latin typeface="Times New Roman"/>
                <a:cs typeface="Times New Roman"/>
              </a:rPr>
              <a:t>Carolina  </a:t>
            </a:r>
            <a:r>
              <a:rPr dirty="0" sz="1100" spc="270">
                <a:solidFill>
                  <a:srgbClr val="575757"/>
                </a:solidFill>
                <a:latin typeface="Times New Roman"/>
                <a:cs typeface="Times New Roman"/>
              </a:rPr>
              <a:t>Population </a:t>
            </a:r>
            <a:r>
              <a:rPr dirty="0" sz="1100" spc="280">
                <a:solidFill>
                  <a:srgbClr val="696969"/>
                </a:solidFill>
                <a:latin typeface="Times New Roman"/>
                <a:cs typeface="Times New Roman"/>
              </a:rPr>
              <a:t>Center, </a:t>
            </a: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35">
                <a:solidFill>
                  <a:srgbClr val="696969"/>
                </a:solidFill>
                <a:latin typeface="Times New Roman"/>
                <a:cs typeface="Times New Roman"/>
              </a:rPr>
              <a:t>of  </a:t>
            </a:r>
            <a:r>
              <a:rPr dirty="0" sz="1100" spc="340">
                <a:solidFill>
                  <a:srgbClr val="696969"/>
                </a:solidFill>
                <a:latin typeface="Times New Roman"/>
                <a:cs typeface="Times New Roman"/>
              </a:rPr>
              <a:t>North</a:t>
            </a:r>
            <a:r>
              <a:rPr dirty="0" sz="1100" spc="1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96969"/>
                </a:solidFill>
                <a:latin typeface="Times New Roman"/>
                <a:cs typeface="Times New Roman"/>
              </a:rPr>
              <a:t>Carolina:</a:t>
            </a:r>
            <a:r>
              <a:rPr dirty="0" sz="1100" spc="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400" b="1">
                <a:solidFill>
                  <a:srgbClr val="696969"/>
                </a:solidFill>
                <a:latin typeface="Times New Roman"/>
                <a:cs typeface="Times New Roman"/>
              </a:rPr>
              <a:t>"The</a:t>
            </a:r>
            <a:r>
              <a:rPr dirty="0" sz="1050" spc="5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05" b="1">
                <a:solidFill>
                  <a:srgbClr val="696969"/>
                </a:solidFill>
                <a:latin typeface="Times New Roman"/>
                <a:cs typeface="Times New Roman"/>
              </a:rPr>
              <a:t>Childb.ood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257" y="6854448"/>
            <a:ext cx="3145790" cy="87566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9685" marR="26670" indent="1270">
              <a:lnSpc>
                <a:spcPts val="1180"/>
              </a:lnSpc>
              <a:spcBef>
                <a:spcPts val="210"/>
              </a:spcBef>
            </a:pPr>
            <a:r>
              <a:rPr dirty="0" sz="1050" spc="310" b="1">
                <a:solidFill>
                  <a:srgbClr val="575757"/>
                </a:solidFill>
                <a:latin typeface="Times New Roman"/>
                <a:cs typeface="Times New Roman"/>
              </a:rPr>
              <a:t>Antecedents </a:t>
            </a:r>
            <a:r>
              <a:rPr dirty="0" sz="1050" spc="285" b="1">
                <a:solidFill>
                  <a:srgbClr val="575757"/>
                </a:solidFill>
                <a:latin typeface="Times New Roman"/>
                <a:cs typeface="Times New Roman"/>
              </a:rPr>
              <a:t>ofW-omen.'s</a:t>
            </a:r>
            <a:r>
              <a:rPr dirty="0" sz="1050" spc="9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55" b="1">
                <a:solidFill>
                  <a:srgbClr val="575757"/>
                </a:solidFill>
                <a:latin typeface="Times New Roman"/>
                <a:cs typeface="Times New Roman"/>
              </a:rPr>
              <a:t>Gender  </a:t>
            </a:r>
            <a:r>
              <a:rPr dirty="0" sz="1050" spc="240" b="1">
                <a:solidFill>
                  <a:srgbClr val="575757"/>
                </a:solidFill>
                <a:latin typeface="Times New Roman"/>
                <a:cs typeface="Times New Roman"/>
              </a:rPr>
              <a:t>R.oles"</a:t>
            </a:r>
            <a:endParaRPr sz="1050">
              <a:latin typeface="Times New Roman"/>
              <a:cs typeface="Times New Roman"/>
            </a:endParaRPr>
          </a:p>
          <a:p>
            <a:pPr marL="13335" marR="5080" indent="-1270">
              <a:lnSpc>
                <a:spcPts val="1180"/>
              </a:lnSpc>
              <a:spcBef>
                <a:spcPts val="695"/>
              </a:spcBef>
              <a:tabLst>
                <a:tab pos="685800" algn="l"/>
              </a:tabLst>
            </a:pP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Marieka </a:t>
            </a:r>
            <a:r>
              <a:rPr dirty="0" sz="1100" spc="215">
                <a:solidFill>
                  <a:srgbClr val="696969"/>
                </a:solidFill>
                <a:latin typeface="Times New Roman"/>
                <a:cs typeface="Times New Roman"/>
              </a:rPr>
              <a:t>K</a:t>
            </a:r>
            <a:r>
              <a:rPr dirty="0" sz="1100" spc="21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100" spc="215">
                <a:solidFill>
                  <a:srgbClr val="696969"/>
                </a:solidFill>
                <a:latin typeface="Times New Roman"/>
                <a:cs typeface="Times New Roman"/>
              </a:rPr>
              <a:t>awitter, </a:t>
            </a:r>
            <a:r>
              <a:rPr dirty="0" sz="1100" spc="285">
                <a:solidFill>
                  <a:srgbClr val="696969"/>
                </a:solidFill>
                <a:latin typeface="Times New Roman"/>
                <a:cs typeface="Times New Roman"/>
              </a:rPr>
              <a:t>School</a:t>
            </a:r>
            <a:r>
              <a:rPr dirty="0" sz="1100" spc="-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696969"/>
                </a:solidFill>
                <a:latin typeface="Times New Roman"/>
                <a:cs typeface="Times New Roman"/>
              </a:rPr>
              <a:t>of"</a:t>
            </a:r>
            <a:r>
              <a:rPr dirty="0" sz="1100" spc="220">
                <a:solidFill>
                  <a:srgbClr val="575757"/>
                </a:solidFill>
                <a:latin typeface="Times New Roman"/>
                <a:cs typeface="Times New Roman"/>
              </a:rPr>
              <a:t>Public  </a:t>
            </a:r>
            <a:r>
              <a:rPr dirty="0" sz="1100" spc="-10">
                <a:solidFill>
                  <a:srgbClr val="696969"/>
                </a:solidFill>
                <a:latin typeface="Times New Roman"/>
                <a:cs typeface="Times New Roman"/>
              </a:rPr>
              <a:t>A.fEa</a:t>
            </a:r>
            <a:r>
              <a:rPr dirty="0" sz="1100" spc="-10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1100" spc="-10">
                <a:solidFill>
                  <a:srgbClr val="696969"/>
                </a:solidFill>
                <a:latin typeface="Times New Roman"/>
                <a:cs typeface="Times New Roman"/>
              </a:rPr>
              <a:t>is,	</a:t>
            </a:r>
            <a:r>
              <a:rPr dirty="0" sz="1100" spc="90">
                <a:solidFill>
                  <a:srgbClr val="696969"/>
                </a:solidFill>
                <a:latin typeface="Times New Roman"/>
                <a:cs typeface="Times New Roman"/>
              </a:rPr>
              <a:t>U </a:t>
            </a:r>
            <a:r>
              <a:rPr dirty="0" sz="1100" spc="45">
                <a:solidFill>
                  <a:srgbClr val="696969"/>
                </a:solidFill>
                <a:latin typeface="Times New Roman"/>
                <a:cs typeface="Times New Roman"/>
              </a:rPr>
              <a:t>ni </a:t>
            </a:r>
            <a:r>
              <a:rPr dirty="0" sz="1100" spc="60">
                <a:solidFill>
                  <a:srgbClr val="696969"/>
                </a:solidFill>
                <a:latin typeface="Times New Roman"/>
                <a:cs typeface="Times New Roman"/>
              </a:rPr>
              <a:t>v </a:t>
            </a:r>
            <a:r>
              <a:rPr dirty="0" sz="1100" spc="-35">
                <a:solidFill>
                  <a:srgbClr val="696969"/>
                </a:solidFill>
                <a:latin typeface="Times New Roman"/>
                <a:cs typeface="Times New Roman"/>
              </a:rPr>
              <a:t>ers </a:t>
            </a:r>
            <a:r>
              <a:rPr dirty="0" sz="1100" spc="6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1100" spc="60">
                <a:solidFill>
                  <a:srgbClr val="696969"/>
                </a:solidFill>
                <a:latin typeface="Times New Roman"/>
                <a:cs typeface="Times New Roman"/>
              </a:rPr>
              <a:t>ty </a:t>
            </a:r>
            <a:r>
              <a:rPr dirty="0" sz="1100" spc="265">
                <a:solidFill>
                  <a:srgbClr val="575757"/>
                </a:solidFill>
                <a:latin typeface="Times New Roman"/>
                <a:cs typeface="Times New Roman"/>
              </a:rPr>
              <a:t>of"Washington:  </a:t>
            </a:r>
            <a:r>
              <a:rPr dirty="0" sz="1050" spc="365" b="1">
                <a:solidFill>
                  <a:srgbClr val="696969"/>
                </a:solidFill>
                <a:latin typeface="Times New Roman"/>
                <a:cs typeface="Times New Roman"/>
              </a:rPr>
              <a:t>"Modeling</a:t>
            </a:r>
            <a:r>
              <a:rPr dirty="0" sz="1050" spc="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50" spc="22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5" b="1">
                <a:solidFill>
                  <a:srgbClr val="696969"/>
                </a:solidFill>
                <a:latin typeface="Times New Roman"/>
                <a:cs typeface="Times New Roman"/>
              </a:rPr>
              <a:t>Interaction</a:t>
            </a:r>
            <a:r>
              <a:rPr dirty="0" sz="1050" spc="12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80" b="1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684" y="7701869"/>
            <a:ext cx="270573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1270">
              <a:lnSpc>
                <a:spcPts val="1180"/>
              </a:lnSpc>
              <a:spcBef>
                <a:spcPts val="210"/>
              </a:spcBef>
            </a:pPr>
            <a:r>
              <a:rPr dirty="0" sz="1050" spc="420" b="1">
                <a:solidFill>
                  <a:srgbClr val="575757"/>
                </a:solidFill>
                <a:latin typeface="Times New Roman"/>
                <a:cs typeface="Times New Roman"/>
              </a:rPr>
              <a:t>Young </a:t>
            </a:r>
            <a:r>
              <a:rPr dirty="0" sz="1050" spc="295" b="1">
                <a:solidFill>
                  <a:srgbClr val="575757"/>
                </a:solidFill>
                <a:latin typeface="Times New Roman"/>
                <a:cs typeface="Times New Roman"/>
              </a:rPr>
              <a:t>-Women's </a:t>
            </a:r>
            <a:r>
              <a:rPr dirty="0" sz="1050" spc="-15" b="1">
                <a:solidFill>
                  <a:srgbClr val="575757"/>
                </a:solidFill>
                <a:latin typeface="Times New Roman"/>
                <a:cs typeface="Times New Roman"/>
              </a:rPr>
              <a:t>.M</a:t>
            </a:r>
            <a:r>
              <a:rPr dirty="0" sz="1050" spc="-15" b="1">
                <a:latin typeface="Times New Roman"/>
                <a:cs typeface="Times New Roman"/>
              </a:rPr>
              <a:t>.</a:t>
            </a:r>
            <a:r>
              <a:rPr dirty="0" sz="1050" spc="-15" b="1">
                <a:solidFill>
                  <a:srgbClr val="575757"/>
                </a:solidFill>
                <a:latin typeface="Times New Roman"/>
                <a:cs typeface="Times New Roman"/>
              </a:rPr>
              <a:t>ar </a:t>
            </a:r>
            <a:r>
              <a:rPr dirty="0" sz="1050" spc="-114" b="1">
                <a:solidFill>
                  <a:srgbClr val="575757"/>
                </a:solidFill>
                <a:latin typeface="Times New Roman"/>
                <a:cs typeface="Times New Roman"/>
              </a:rPr>
              <a:t>ri </a:t>
            </a:r>
            <a:r>
              <a:rPr dirty="0" sz="1050" spc="-155" b="1">
                <a:solidFill>
                  <a:srgbClr val="575757"/>
                </a:solidFill>
                <a:latin typeface="Times New Roman"/>
                <a:cs typeface="Times New Roman"/>
              </a:rPr>
              <a:t>ag </a:t>
            </a:r>
            <a:r>
              <a:rPr dirty="0" sz="1050" spc="-135" b="1">
                <a:solidFill>
                  <a:srgbClr val="575757"/>
                </a:solidFill>
                <a:latin typeface="Times New Roman"/>
                <a:cs typeface="Times New Roman"/>
              </a:rPr>
              <a:t>e</a:t>
            </a:r>
            <a:r>
              <a:rPr dirty="0" sz="1050" spc="-10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-165" b="1">
                <a:solidFill>
                  <a:srgbClr val="575757"/>
                </a:solidFill>
                <a:latin typeface="Times New Roman"/>
                <a:cs typeface="Times New Roman"/>
              </a:rPr>
              <a:t>and  </a:t>
            </a:r>
            <a:r>
              <a:rPr dirty="0" sz="1050" spc="385" b="1">
                <a:solidFill>
                  <a:srgbClr val="575757"/>
                </a:solidFill>
                <a:latin typeface="Times New Roman"/>
                <a:cs typeface="Times New Roman"/>
              </a:rPr>
              <a:t>Employment</a:t>
            </a:r>
            <a:r>
              <a:rPr dirty="0" sz="1050" spc="7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575757"/>
                </a:solidFill>
                <a:latin typeface="Times New Roman"/>
                <a:cs typeface="Times New Roman"/>
              </a:rPr>
              <a:t>Ou.tcomes"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972" y="8156950"/>
            <a:ext cx="3267710" cy="110172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100" spc="40" b="1">
                <a:solidFill>
                  <a:srgbClr val="575757"/>
                </a:solidFill>
                <a:latin typeface="Times New Roman"/>
                <a:cs typeface="Times New Roman"/>
              </a:rPr>
              <a:t>1 9 9 1 </a:t>
            </a:r>
            <a:r>
              <a:rPr dirty="0" sz="1100" spc="25" b="1">
                <a:solidFill>
                  <a:srgbClr val="7E7E7E"/>
                </a:solidFill>
                <a:latin typeface="Times New Roman"/>
                <a:cs typeface="Times New Roman"/>
              </a:rPr>
              <a:t>- </a:t>
            </a:r>
            <a:r>
              <a:rPr dirty="0" sz="1100" spc="55" b="1">
                <a:solidFill>
                  <a:srgbClr val="7E7E7E"/>
                </a:solidFill>
                <a:latin typeface="Times New Roman"/>
                <a:cs typeface="Times New Roman"/>
              </a:rPr>
              <a:t>.19</a:t>
            </a:r>
            <a:r>
              <a:rPr dirty="0" sz="1100" spc="55" b="1">
                <a:solidFill>
                  <a:srgbClr val="575757"/>
                </a:solidFill>
                <a:latin typeface="Times New Roman"/>
                <a:cs typeface="Times New Roman"/>
              </a:rPr>
              <a:t>9</a:t>
            </a:r>
            <a:r>
              <a:rPr dirty="0" sz="1100" spc="-16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40" b="1">
                <a:solidFill>
                  <a:srgbClr val="575757"/>
                </a:solidFill>
                <a:latin typeface="Times New Roman"/>
                <a:cs typeface="Times New Roman"/>
              </a:rPr>
              <a:t>2</a:t>
            </a:r>
            <a:endParaRPr sz="1100">
              <a:latin typeface="Times New Roman"/>
              <a:cs typeface="Times New Roman"/>
            </a:endParaRPr>
          </a:p>
          <a:p>
            <a:pPr marL="39370" marR="5080" indent="13335">
              <a:lnSpc>
                <a:spcPts val="1180"/>
              </a:lnSpc>
              <a:spcBef>
                <a:spcPts val="705"/>
              </a:spcBef>
            </a:pPr>
            <a:r>
              <a:rPr dirty="0" sz="1100" spc="40">
                <a:solidFill>
                  <a:srgbClr val="696969"/>
                </a:solidFill>
                <a:latin typeface="Times New Roman"/>
                <a:cs typeface="Times New Roman"/>
              </a:rPr>
              <a:t>Ch </a:t>
            </a:r>
            <a:r>
              <a:rPr dirty="0" sz="1100" spc="25">
                <a:solidFill>
                  <a:srgbClr val="696969"/>
                </a:solidFill>
                <a:latin typeface="Times New Roman"/>
                <a:cs typeface="Times New Roman"/>
              </a:rPr>
              <a:t>ar </a:t>
            </a:r>
            <a:r>
              <a:rPr dirty="0" sz="1100" spc="6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100" spc="60">
                <a:solidFill>
                  <a:srgbClr val="696969"/>
                </a:solidFill>
                <a:latin typeface="Times New Roman"/>
                <a:cs typeface="Times New Roman"/>
              </a:rPr>
              <a:t>es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Hirsclunan, </a:t>
            </a:r>
            <a:r>
              <a:rPr dirty="0" sz="1100" spc="235">
                <a:solidFill>
                  <a:srgbClr val="696969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35">
                <a:solidFill>
                  <a:srgbClr val="575757"/>
                </a:solidFill>
                <a:latin typeface="Times New Roman"/>
                <a:cs typeface="Times New Roman"/>
              </a:rPr>
              <a:t>of"  Waslungt:on; </a:t>
            </a:r>
            <a:r>
              <a:rPr dirty="0" sz="1100" spc="254">
                <a:solidFill>
                  <a:srgbClr val="575757"/>
                </a:solidFill>
                <a:latin typeface="Times New Roman"/>
                <a:cs typeface="Times New Roman"/>
              </a:rPr>
              <a:t>and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Steven  </a:t>
            </a:r>
            <a:r>
              <a:rPr dirty="0" sz="1100" spc="280">
                <a:solidFill>
                  <a:srgbClr val="696969"/>
                </a:solidFill>
                <a:latin typeface="Times New Roman"/>
                <a:cs typeface="Times New Roman"/>
              </a:rPr>
              <a:t>McLaughlin,</a:t>
            </a: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575757"/>
                </a:solidFill>
                <a:latin typeface="Times New Roman"/>
                <a:cs typeface="Times New Roman"/>
              </a:rPr>
              <a:t>BatteUe:</a:t>
            </a:r>
            <a:r>
              <a:rPr dirty="0" sz="1100" spc="5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409" b="1">
                <a:solidFill>
                  <a:srgbClr val="696969"/>
                </a:solidFill>
                <a:latin typeface="Times New Roman"/>
                <a:cs typeface="Times New Roman"/>
              </a:rPr>
              <a:t>"The</a:t>
            </a:r>
            <a:r>
              <a:rPr dirty="0" sz="1050" spc="2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696969"/>
                </a:solidFill>
                <a:latin typeface="Times New Roman"/>
                <a:cs typeface="Times New Roman"/>
              </a:rPr>
              <a:t>Present  </a:t>
            </a:r>
            <a:r>
              <a:rPr dirty="0" sz="1050" spc="365" b="1">
                <a:solidFill>
                  <a:srgbClr val="575757"/>
                </a:solidFill>
                <a:latin typeface="Times New Roman"/>
                <a:cs typeface="Times New Roman"/>
              </a:rPr>
              <a:t>and </a:t>
            </a:r>
            <a:r>
              <a:rPr dirty="0" sz="1050" spc="245" b="1">
                <a:solidFill>
                  <a:srgbClr val="575757"/>
                </a:solidFill>
                <a:latin typeface="Times New Roman"/>
                <a:cs typeface="Times New Roman"/>
              </a:rPr>
              <a:t>Futu.re </a:t>
            </a:r>
            <a:r>
              <a:rPr dirty="0" sz="1050" spc="225" b="1">
                <a:solidFill>
                  <a:srgbClr val="575757"/>
                </a:solidFill>
                <a:latin typeface="Times New Roman"/>
                <a:cs typeface="Times New Roman"/>
              </a:rPr>
              <a:t>of </a:t>
            </a:r>
            <a:r>
              <a:rPr dirty="0" sz="1050" spc="515" b="1">
                <a:solidFill>
                  <a:srgbClr val="575757"/>
                </a:solidFill>
                <a:latin typeface="Times New Roman"/>
                <a:cs typeface="Times New Roman"/>
              </a:rPr>
              <a:t>CSDE </a:t>
            </a:r>
            <a:r>
              <a:rPr dirty="0" sz="1050" spc="420" b="1">
                <a:solidFill>
                  <a:srgbClr val="575757"/>
                </a:solidFill>
                <a:latin typeface="Times New Roman"/>
                <a:cs typeface="Times New Roman"/>
              </a:rPr>
              <a:t>and  </a:t>
            </a:r>
            <a:r>
              <a:rPr dirty="0" sz="1050" spc="260" b="1">
                <a:solidFill>
                  <a:srgbClr val="575757"/>
                </a:solidFill>
                <a:latin typeface="Times New Roman"/>
                <a:cs typeface="Times New Roman"/>
              </a:rPr>
              <a:t>Battelle's</a:t>
            </a:r>
            <a:r>
              <a:rPr dirty="0" sz="1050" spc="9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515" b="1">
                <a:solidFill>
                  <a:srgbClr val="575757"/>
                </a:solidFill>
                <a:latin typeface="Times New Roman"/>
                <a:cs typeface="Times New Roman"/>
              </a:rPr>
              <a:t>HPRC"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1974" y="1343790"/>
            <a:ext cx="3242310" cy="2181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6040">
              <a:lnSpc>
                <a:spcPts val="1250"/>
              </a:lnSpc>
              <a:spcBef>
                <a:spcPts val="105"/>
              </a:spcBef>
            </a:pPr>
            <a:r>
              <a:rPr dirty="0" sz="1100" spc="325">
                <a:solidFill>
                  <a:srgbClr val="7E7E7E"/>
                </a:solidFill>
                <a:latin typeface="Times New Roman"/>
                <a:cs typeface="Times New Roman"/>
              </a:rPr>
              <a:t>George</a:t>
            </a:r>
            <a:r>
              <a:rPr dirty="0" sz="1100" spc="4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96969"/>
                </a:solidFill>
                <a:latin typeface="Times New Roman"/>
                <a:cs typeface="Times New Roman"/>
              </a:rPr>
              <a:t>Immervvahr,</a:t>
            </a:r>
            <a:r>
              <a:rPr dirty="0" sz="1100" spc="1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E7E7E"/>
                </a:solidFill>
                <a:latin typeface="Times New Roman"/>
                <a:cs typeface="Times New Roman"/>
              </a:rPr>
              <a:t>Center</a:t>
            </a:r>
            <a:r>
              <a:rPr dirty="0" sz="1100" spc="3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96969"/>
                </a:solidFill>
                <a:latin typeface="Times New Roman"/>
                <a:cs typeface="Times New Roman"/>
              </a:rPr>
              <a:t>for</a:t>
            </a:r>
            <a:endParaRPr sz="1100">
              <a:latin typeface="Times New Roman"/>
              <a:cs typeface="Times New Roman"/>
            </a:endParaRPr>
          </a:p>
          <a:p>
            <a:pPr marL="55880" marR="208279" indent="-43815">
              <a:lnSpc>
                <a:spcPct val="92500"/>
              </a:lnSpc>
              <a:spcBef>
                <a:spcPts val="30"/>
              </a:spcBef>
            </a:pPr>
            <a:r>
              <a:rPr dirty="0" sz="1100" spc="375">
                <a:solidFill>
                  <a:srgbClr val="7E7E7E"/>
                </a:solidFill>
                <a:latin typeface="Times New Roman"/>
                <a:cs typeface="Times New Roman"/>
              </a:rPr>
              <a:t>S</a:t>
            </a:r>
            <a:r>
              <a:rPr dirty="0" sz="1100" spc="-1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z="1100" spc="250">
                <a:solidFill>
                  <a:srgbClr val="575757"/>
                </a:solidFill>
                <a:latin typeface="Times New Roman"/>
                <a:cs typeface="Times New Roman"/>
              </a:rPr>
              <a:t>udi</a:t>
            </a:r>
            <a:r>
              <a:rPr dirty="0" sz="1100" spc="250">
                <a:solidFill>
                  <a:srgbClr val="7E7E7E"/>
                </a:solidFill>
                <a:latin typeface="Times New Roman"/>
                <a:cs typeface="Times New Roman"/>
              </a:rPr>
              <a:t>es</a:t>
            </a:r>
            <a:r>
              <a:rPr dirty="0" sz="1100" spc="4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000" spc="235">
                <a:solidFill>
                  <a:srgbClr val="696969"/>
                </a:solidFill>
                <a:latin typeface="Times New Roman"/>
                <a:cs typeface="Times New Roman"/>
              </a:rPr>
              <a:t>in</a:t>
            </a:r>
            <a:r>
              <a:rPr dirty="0" sz="1000" spc="29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330">
                <a:solidFill>
                  <a:srgbClr val="696969"/>
                </a:solidFill>
                <a:latin typeface="Times New Roman"/>
                <a:cs typeface="Times New Roman"/>
              </a:rPr>
              <a:t>Demography</a:t>
            </a:r>
            <a:r>
              <a:rPr dirty="0" sz="110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96969"/>
                </a:solidFill>
                <a:latin typeface="Times New Roman"/>
                <a:cs typeface="Times New Roman"/>
              </a:rPr>
              <a:t>and</a:t>
            </a:r>
            <a:r>
              <a:rPr dirty="0" sz="1100" spc="13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Ecol</a:t>
            </a:r>
            <a:r>
              <a:rPr dirty="0" sz="1100" spc="265">
                <a:solidFill>
                  <a:srgbClr val="939593"/>
                </a:solidFill>
                <a:latin typeface="Times New Roman"/>
                <a:cs typeface="Times New Roman"/>
              </a:rPr>
              <a:t>­  </a:t>
            </a:r>
            <a:r>
              <a:rPr dirty="0" sz="1100" spc="295">
                <a:solidFill>
                  <a:srgbClr val="696969"/>
                </a:solidFill>
                <a:latin typeface="Times New Roman"/>
                <a:cs typeface="Times New Roman"/>
              </a:rPr>
              <a:t>ogy, </a:t>
            </a:r>
            <a:r>
              <a:rPr dirty="0" sz="1100" spc="225">
                <a:solidFill>
                  <a:srgbClr val="696969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50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100" spc="145">
                <a:solidFill>
                  <a:srgbClr val="696969"/>
                </a:solidFill>
                <a:latin typeface="Times New Roman"/>
                <a:cs typeface="Times New Roman"/>
              </a:rPr>
              <a:t>Waslun</a:t>
            </a:r>
            <a:r>
              <a:rPr dirty="0" sz="1100" spc="145">
                <a:solidFill>
                  <a:srgbClr val="7E7E7E"/>
                </a:solidFill>
                <a:latin typeface="Times New Roman"/>
                <a:cs typeface="Times New Roman"/>
              </a:rPr>
              <a:t>g</a:t>
            </a:r>
            <a:r>
              <a:rPr dirty="0" sz="1100" spc="145">
                <a:solidFill>
                  <a:srgbClr val="A8A8A8"/>
                </a:solidFill>
                <a:latin typeface="Times New Roman"/>
                <a:cs typeface="Times New Roman"/>
              </a:rPr>
              <a:t>. </a:t>
            </a:r>
            <a:r>
              <a:rPr dirty="0" sz="1100" spc="240">
                <a:solidFill>
                  <a:srgbClr val="7E7E7E"/>
                </a:solidFill>
                <a:latin typeface="Times New Roman"/>
                <a:cs typeface="Times New Roman"/>
              </a:rPr>
              <a:t>ton </a:t>
            </a:r>
            <a:r>
              <a:rPr dirty="0" sz="1100" spc="150">
                <a:solidFill>
                  <a:srgbClr val="7E7E7E"/>
                </a:solidFill>
                <a:latin typeface="Times New Roman"/>
                <a:cs typeface="Times New Roman"/>
              </a:rPr>
              <a:t>:  </a:t>
            </a:r>
            <a:r>
              <a:rPr dirty="0" sz="1100" spc="335" b="1">
                <a:solidFill>
                  <a:srgbClr val="696969"/>
                </a:solidFill>
                <a:latin typeface="Times New Roman"/>
                <a:cs typeface="Times New Roman"/>
              </a:rPr>
              <a:t>"An </a:t>
            </a:r>
            <a:r>
              <a:rPr dirty="0" sz="1050" spc="260" b="1">
                <a:solidFill>
                  <a:srgbClr val="696969"/>
                </a:solidFill>
                <a:latin typeface="Times New Roman"/>
                <a:cs typeface="Times New Roman"/>
              </a:rPr>
              <a:t>Overvievv </a:t>
            </a:r>
            <a:r>
              <a:rPr dirty="0" sz="1050" spc="225" b="1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050" spc="355" b="1">
                <a:solidFill>
                  <a:srgbClr val="696969"/>
                </a:solidFill>
                <a:latin typeface="Times New Roman"/>
                <a:cs typeface="Times New Roman"/>
              </a:rPr>
              <a:t>Demographic  </a:t>
            </a:r>
            <a:r>
              <a:rPr dirty="0" sz="1050" spc="235" b="1">
                <a:solidFill>
                  <a:srgbClr val="696969"/>
                </a:solidFill>
                <a:latin typeface="Times New Roman"/>
                <a:cs typeface="Times New Roman"/>
              </a:rPr>
              <a:t>Softvvare''</a:t>
            </a:r>
            <a:endParaRPr sz="1050">
              <a:latin typeface="Times New Roman"/>
              <a:cs typeface="Times New Roman"/>
            </a:endParaRPr>
          </a:p>
          <a:p>
            <a:pPr marL="52705" marR="127000" indent="11430">
              <a:lnSpc>
                <a:spcPct val="91300"/>
              </a:lnSpc>
              <a:spcBef>
                <a:spcPts val="615"/>
              </a:spcBef>
            </a:pPr>
            <a:r>
              <a:rPr dirty="0" sz="1100" spc="320">
                <a:solidFill>
                  <a:srgbClr val="696969"/>
                </a:solidFill>
                <a:latin typeface="Times New Roman"/>
                <a:cs typeface="Times New Roman"/>
              </a:rPr>
              <a:t>Nguyen </a:t>
            </a:r>
            <a:r>
              <a:rPr dirty="0" sz="1050" spc="180">
                <a:solidFill>
                  <a:srgbClr val="696969"/>
                </a:solidFill>
                <a:latin typeface="Times New Roman"/>
                <a:cs typeface="Times New Roman"/>
              </a:rPr>
              <a:t>Min.b. </a:t>
            </a:r>
            <a:r>
              <a:rPr dirty="0" sz="1100" spc="325">
                <a:solidFill>
                  <a:srgbClr val="696969"/>
                </a:solidFill>
                <a:latin typeface="Times New Roman"/>
                <a:cs typeface="Times New Roman"/>
              </a:rPr>
              <a:t>Thang, </a:t>
            </a:r>
            <a:r>
              <a:rPr dirty="0" sz="1100" spc="250">
                <a:solidFill>
                  <a:srgbClr val="696969"/>
                </a:solidFill>
                <a:latin typeface="Times New Roman"/>
                <a:cs typeface="Times New Roman"/>
              </a:rPr>
              <a:t>National  </a:t>
            </a:r>
            <a:r>
              <a:rPr dirty="0" sz="1100" spc="335">
                <a:solidFill>
                  <a:srgbClr val="696969"/>
                </a:solidFill>
                <a:latin typeface="Times New Roman"/>
                <a:cs typeface="Times New Roman"/>
              </a:rPr>
              <a:t>Committee </a:t>
            </a:r>
            <a:r>
              <a:rPr dirty="0" sz="1100" spc="340">
                <a:solidFill>
                  <a:srgbClr val="696969"/>
                </a:solidFill>
                <a:latin typeface="Times New Roman"/>
                <a:cs typeface="Times New Roman"/>
              </a:rPr>
              <a:t>on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Population </a:t>
            </a:r>
            <a:r>
              <a:rPr dirty="0" sz="1100" spc="305">
                <a:solidFill>
                  <a:srgbClr val="696969"/>
                </a:solidFill>
                <a:latin typeface="Times New Roman"/>
                <a:cs typeface="Times New Roman"/>
              </a:rPr>
              <a:t>and  </a:t>
            </a:r>
            <a:r>
              <a:rPr dirty="0" sz="1100" spc="260">
                <a:solidFill>
                  <a:srgbClr val="696969"/>
                </a:solidFill>
                <a:latin typeface="Times New Roman"/>
                <a:cs typeface="Times New Roman"/>
              </a:rPr>
              <a:t>Family Planning, </a:t>
            </a:r>
            <a:r>
              <a:rPr dirty="0" sz="1050" spc="150">
                <a:solidFill>
                  <a:srgbClr val="696969"/>
                </a:solidFill>
                <a:latin typeface="Times New Roman"/>
                <a:cs typeface="Times New Roman"/>
              </a:rPr>
              <a:t>Viet:n.a.m, </a:t>
            </a:r>
            <a:r>
              <a:rPr dirty="0" sz="1100" spc="185">
                <a:solidFill>
                  <a:srgbClr val="696969"/>
                </a:solidFill>
                <a:latin typeface="Times New Roman"/>
                <a:cs typeface="Times New Roman"/>
              </a:rPr>
              <a:t>and </a:t>
            </a:r>
            <a:r>
              <a:rPr dirty="0" sz="1100" spc="200">
                <a:solidFill>
                  <a:srgbClr val="696969"/>
                </a:solidFill>
                <a:latin typeface="Times New Roman"/>
                <a:cs typeface="Times New Roman"/>
              </a:rPr>
              <a:t>The  </a:t>
            </a:r>
            <a:r>
              <a:rPr dirty="0" sz="1100" spc="265">
                <a:solidFill>
                  <a:srgbClr val="7E7E7E"/>
                </a:solidFill>
                <a:latin typeface="Times New Roman"/>
                <a:cs typeface="Times New Roman"/>
              </a:rPr>
              <a:t>C</a:t>
            </a:r>
            <a:r>
              <a:rPr dirty="0" sz="1100" spc="-3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100" spc="195">
                <a:solidFill>
                  <a:srgbClr val="7E7E7E"/>
                </a:solidFill>
                <a:latin typeface="Times New Roman"/>
                <a:cs typeface="Times New Roman"/>
              </a:rPr>
              <a:t>aro</a:t>
            </a:r>
            <a:r>
              <a:rPr dirty="0" sz="1100" spc="-15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575757"/>
                </a:solidFill>
                <a:latin typeface="Times New Roman"/>
                <a:cs typeface="Times New Roman"/>
              </a:rPr>
              <a:t>lin</a:t>
            </a:r>
            <a:r>
              <a:rPr dirty="0" sz="1100" spc="-12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175">
                <a:solidFill>
                  <a:srgbClr val="575757"/>
                </a:solidFill>
                <a:latin typeface="Times New Roman"/>
                <a:cs typeface="Times New Roman"/>
              </a:rPr>
              <a:t>a</a:t>
            </a:r>
            <a:r>
              <a:rPr dirty="0" sz="1100" spc="20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Population</a:t>
            </a:r>
            <a:r>
              <a:rPr dirty="0" sz="1100" spc="1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Center:</a:t>
            </a:r>
            <a:endParaRPr sz="1100">
              <a:latin typeface="Times New Roman"/>
              <a:cs typeface="Times New Roman"/>
            </a:endParaRPr>
          </a:p>
          <a:p>
            <a:pPr marL="57785">
              <a:lnSpc>
                <a:spcPts val="1170"/>
              </a:lnSpc>
            </a:pPr>
            <a:r>
              <a:rPr dirty="0" sz="1050" spc="285" b="1">
                <a:solidFill>
                  <a:srgbClr val="696969"/>
                </a:solidFill>
                <a:latin typeface="Times New Roman"/>
                <a:cs typeface="Times New Roman"/>
              </a:rPr>
              <a:t>••Population</a:t>
            </a:r>
            <a:r>
              <a:rPr dirty="0" sz="1050" spc="9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50" b="1">
                <a:solidFill>
                  <a:srgbClr val="696969"/>
                </a:solidFill>
                <a:latin typeface="Times New Roman"/>
                <a:cs typeface="Times New Roman"/>
              </a:rPr>
              <a:t>and</a:t>
            </a:r>
            <a:r>
              <a:rPr dirty="0" sz="1050" spc="19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696969"/>
                </a:solidFill>
                <a:latin typeface="Times New Roman"/>
                <a:cs typeface="Times New Roman"/>
              </a:rPr>
              <a:t>Family</a:t>
            </a:r>
            <a:r>
              <a:rPr dirty="0" sz="1050" spc="10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u="heavy" sz="1050" spc="335" b="1">
                <a:solidFill>
                  <a:srgbClr val="696969"/>
                </a:solidFill>
                <a:uFill>
                  <a:solidFill>
                    <a:srgbClr val="696969"/>
                  </a:solidFill>
                </a:uFill>
                <a:latin typeface="Times New Roman"/>
                <a:cs typeface="Times New Roman"/>
              </a:rPr>
              <a:t>Planning</a:t>
            </a:r>
            <a:endParaRPr sz="1050">
              <a:latin typeface="Times New Roman"/>
              <a:cs typeface="Times New Roman"/>
            </a:endParaRPr>
          </a:p>
          <a:p>
            <a:pPr marL="52705">
              <a:lnSpc>
                <a:spcPts val="1255"/>
              </a:lnSpc>
            </a:pPr>
            <a:r>
              <a:rPr dirty="0" sz="1050" spc="325" b="1">
                <a:solidFill>
                  <a:srgbClr val="696969"/>
                </a:solidFill>
                <a:latin typeface="Times New Roman"/>
                <a:cs typeface="Times New Roman"/>
              </a:rPr>
              <a:t>in.Vietnam"</a:t>
            </a:r>
            <a:endParaRPr sz="1050">
              <a:latin typeface="Times New Roman"/>
              <a:cs typeface="Times New Roman"/>
            </a:endParaRPr>
          </a:p>
          <a:p>
            <a:pPr marL="62230" marR="121285" indent="-4445">
              <a:lnSpc>
                <a:spcPts val="1180"/>
              </a:lnSpc>
              <a:spcBef>
                <a:spcPts val="655"/>
              </a:spcBef>
            </a:pPr>
            <a:r>
              <a:rPr dirty="0" sz="1100" spc="400">
                <a:solidFill>
                  <a:srgbClr val="696969"/>
                </a:solidFill>
                <a:latin typeface="Times New Roman"/>
                <a:cs typeface="Times New Roman"/>
              </a:rPr>
              <a:t>Guo</a:t>
            </a:r>
            <a:r>
              <a:rPr dirty="0" sz="110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96969"/>
                </a:solidFill>
                <a:latin typeface="Times New Roman"/>
                <a:cs typeface="Times New Roman"/>
              </a:rPr>
              <a:t>Jie,</a:t>
            </a:r>
            <a:r>
              <a:rPr dirty="0" sz="1100" spc="5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320">
                <a:solidFill>
                  <a:srgbClr val="696969"/>
                </a:solidFill>
                <a:latin typeface="Times New Roman"/>
                <a:cs typeface="Times New Roman"/>
              </a:rPr>
              <a:t>Department</a:t>
            </a:r>
            <a:r>
              <a:rPr dirty="0" sz="1100" spc="9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696969"/>
                </a:solidFill>
                <a:latin typeface="Times New Roman"/>
                <a:cs typeface="Times New Roman"/>
              </a:rPr>
              <a:t>of"Sociology,  </a:t>
            </a:r>
            <a:r>
              <a:rPr dirty="0" sz="1100" spc="225">
                <a:solidFill>
                  <a:srgbClr val="696969"/>
                </a:solidFill>
                <a:latin typeface="Times New Roman"/>
                <a:cs typeface="Times New Roman"/>
              </a:rPr>
              <a:t>University of"Washingt:on:</a:t>
            </a:r>
            <a:r>
              <a:rPr dirty="0" sz="1100" spc="-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15" b="1">
                <a:solidFill>
                  <a:srgbClr val="696969"/>
                </a:solidFill>
                <a:latin typeface="Times New Roman"/>
                <a:cs typeface="Times New Roman"/>
              </a:rPr>
              <a:t>"Det:er­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3546" y="3496442"/>
            <a:ext cx="201993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33020">
              <a:lnSpc>
                <a:spcPts val="1180"/>
              </a:lnSpc>
              <a:spcBef>
                <a:spcPts val="210"/>
              </a:spcBef>
            </a:pPr>
            <a:r>
              <a:rPr dirty="0" sz="1050" spc="305" b="1">
                <a:solidFill>
                  <a:srgbClr val="696969"/>
                </a:solidFill>
                <a:latin typeface="Times New Roman"/>
                <a:cs typeface="Times New Roman"/>
              </a:rPr>
              <a:t>Contraceptive </a:t>
            </a:r>
            <a:r>
              <a:rPr dirty="0" sz="1050" spc="340" b="1">
                <a:solidFill>
                  <a:srgbClr val="696969"/>
                </a:solidFill>
                <a:latin typeface="Times New Roman"/>
                <a:cs typeface="Times New Roman"/>
              </a:rPr>
              <a:t>Use</a:t>
            </a:r>
            <a:r>
              <a:rPr dirty="0" sz="1050" spc="4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696969"/>
                </a:solidFill>
                <a:latin typeface="Times New Roman"/>
                <a:cs typeface="Times New Roman"/>
              </a:rPr>
              <a:t>of  </a:t>
            </a:r>
            <a:r>
              <a:rPr dirty="0" sz="1050" spc="315" b="1">
                <a:solidFill>
                  <a:srgbClr val="696969"/>
                </a:solidFill>
                <a:latin typeface="Times New Roman"/>
                <a:cs typeface="Times New Roman"/>
              </a:rPr>
              <a:t>Shaanxi</a:t>
            </a:r>
            <a:r>
              <a:rPr dirty="0" sz="1050" spc="4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95" b="1">
                <a:solidFill>
                  <a:srgbClr val="696969"/>
                </a:solidFill>
                <a:latin typeface="Times New Roman"/>
                <a:cs typeface="Times New Roman"/>
              </a:rPr>
              <a:t>Province,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3612" y="3496442"/>
            <a:ext cx="978535" cy="487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">
              <a:lnSpc>
                <a:spcPts val="1220"/>
              </a:lnSpc>
              <a:spcBef>
                <a:spcPts val="105"/>
              </a:spcBef>
            </a:pPr>
            <a:r>
              <a:rPr dirty="0" sz="1050" spc="110" b="1">
                <a:solidFill>
                  <a:srgbClr val="575757"/>
                </a:solidFill>
                <a:latin typeface="Times New Roman"/>
                <a:cs typeface="Times New Roman"/>
              </a:rPr>
              <a:t>m.i.na.n.ts</a:t>
            </a:r>
            <a:r>
              <a:rPr dirty="0" sz="1050" spc="12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114" b="1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185"/>
              </a:lnSpc>
            </a:pPr>
            <a:r>
              <a:rPr dirty="0" sz="1050" spc="235" b="1">
                <a:solidFill>
                  <a:srgbClr val="696969"/>
                </a:solidFill>
                <a:latin typeface="Times New Roman"/>
                <a:cs typeface="Times New Roman"/>
              </a:rPr>
              <a:t>-W-omen</a:t>
            </a:r>
            <a:r>
              <a:rPr dirty="0" sz="1050" spc="-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696969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  <a:p>
            <a:pPr marL="18415">
              <a:lnSpc>
                <a:spcPts val="1220"/>
              </a:lnSpc>
            </a:pPr>
            <a:r>
              <a:rPr dirty="0" sz="1050" spc="300" b="1">
                <a:solidFill>
                  <a:srgbClr val="696969"/>
                </a:solidFill>
                <a:latin typeface="Times New Roman"/>
                <a:cs typeface="Times New Roman"/>
              </a:rPr>
              <a:t>China''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5247" y="4020690"/>
            <a:ext cx="3347085" cy="501586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50800" marR="172085" indent="-1270">
              <a:lnSpc>
                <a:spcPts val="1180"/>
              </a:lnSpc>
              <a:spcBef>
                <a:spcPts val="260"/>
              </a:spcBef>
            </a:pPr>
            <a:r>
              <a:rPr dirty="0" sz="1100" spc="390">
                <a:solidFill>
                  <a:srgbClr val="696969"/>
                </a:solidFill>
                <a:latin typeface="Times New Roman"/>
                <a:cs typeface="Times New Roman"/>
              </a:rPr>
              <a:t>Tim</a:t>
            </a:r>
            <a:r>
              <a:rPr dirty="0" sz="1100" spc="-1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Biblarz, </a:t>
            </a:r>
            <a:r>
              <a:rPr dirty="0" sz="1100" spc="170">
                <a:solidFill>
                  <a:srgbClr val="696969"/>
                </a:solidFill>
                <a:latin typeface="Times New Roman"/>
                <a:cs typeface="Times New Roman"/>
              </a:rPr>
              <a:t>Departn"J.ent </a:t>
            </a:r>
            <a:r>
              <a:rPr dirty="0" sz="1100" spc="175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Sociol­  </a:t>
            </a:r>
            <a:r>
              <a:rPr dirty="0" sz="1100" spc="295">
                <a:solidFill>
                  <a:srgbClr val="696969"/>
                </a:solidFill>
                <a:latin typeface="Times New Roman"/>
                <a:cs typeface="Times New Roman"/>
              </a:rPr>
              <a:t>ogy, </a:t>
            </a:r>
            <a:r>
              <a:rPr dirty="0" sz="1100" spc="180">
                <a:solidFill>
                  <a:srgbClr val="696969"/>
                </a:solidFill>
                <a:latin typeface="Times New Roman"/>
                <a:cs typeface="Times New Roman"/>
              </a:rPr>
              <a:t>UJ.uversity </a:t>
            </a:r>
            <a:r>
              <a:rPr dirty="0" sz="1100" spc="204">
                <a:solidFill>
                  <a:srgbClr val="696969"/>
                </a:solidFill>
                <a:latin typeface="Times New Roman"/>
                <a:cs typeface="Times New Roman"/>
              </a:rPr>
              <a:t>of'Washi.ngt:on:  </a:t>
            </a:r>
            <a:r>
              <a:rPr dirty="0" sz="1050" spc="300" b="1">
                <a:solidFill>
                  <a:srgbClr val="575757"/>
                </a:solidFill>
                <a:latin typeface="Times New Roman"/>
                <a:cs typeface="Times New Roman"/>
              </a:rPr>
              <a:t>"Social</a:t>
            </a:r>
            <a:r>
              <a:rPr dirty="0" sz="1050" spc="4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5" b="1">
                <a:solidFill>
                  <a:srgbClr val="696969"/>
                </a:solidFill>
                <a:latin typeface="Times New Roman"/>
                <a:cs typeface="Times New Roman"/>
              </a:rPr>
              <a:t>Class</a:t>
            </a:r>
            <a:r>
              <a:rPr dirty="0" sz="1050" spc="7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50" b="1">
                <a:solidFill>
                  <a:srgbClr val="696969"/>
                </a:solidFill>
                <a:latin typeface="Times New Roman"/>
                <a:cs typeface="Times New Roman"/>
              </a:rPr>
              <a:t>and</a:t>
            </a:r>
            <a:r>
              <a:rPr dirty="0" sz="1050" spc="18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90" b="1">
                <a:solidFill>
                  <a:srgbClr val="696969"/>
                </a:solidFill>
                <a:latin typeface="Times New Roman"/>
                <a:cs typeface="Times New Roman"/>
              </a:rPr>
              <a:t>the</a:t>
            </a:r>
            <a:r>
              <a:rPr dirty="0" sz="1050" spc="204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65" b="1">
                <a:solidFill>
                  <a:srgbClr val="696969"/>
                </a:solidFill>
                <a:latin typeface="Times New Roman"/>
                <a:cs typeface="Times New Roman"/>
              </a:rPr>
              <a:t>American.</a:t>
            </a:r>
            <a:endParaRPr sz="1050">
              <a:latin typeface="Times New Roman"/>
              <a:cs typeface="Times New Roman"/>
            </a:endParaRPr>
          </a:p>
          <a:p>
            <a:pPr marL="43180" marR="158115" indent="-635">
              <a:lnSpc>
                <a:spcPts val="1120"/>
              </a:lnSpc>
              <a:spcBef>
                <a:spcPts val="125"/>
              </a:spcBef>
            </a:pPr>
            <a:r>
              <a:rPr dirty="0" sz="1050" spc="300" b="1">
                <a:solidFill>
                  <a:srgbClr val="696969"/>
                </a:solidFill>
                <a:latin typeface="Times New Roman"/>
                <a:cs typeface="Times New Roman"/>
              </a:rPr>
              <a:t>Family:</a:t>
            </a:r>
            <a:r>
              <a:rPr dirty="0" sz="1050" spc="13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85" b="1">
                <a:solidFill>
                  <a:srgbClr val="696969"/>
                </a:solidFill>
                <a:latin typeface="Times New Roman"/>
                <a:cs typeface="Times New Roman"/>
              </a:rPr>
              <a:t>Differences</a:t>
            </a:r>
            <a:r>
              <a:rPr dirty="0" sz="1050" spc="15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696969"/>
                </a:solidFill>
                <a:latin typeface="Times New Roman"/>
                <a:cs typeface="Times New Roman"/>
              </a:rPr>
              <a:t>in</a:t>
            </a:r>
            <a:r>
              <a:rPr dirty="0" sz="1050" spc="18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696969"/>
                </a:solidFill>
                <a:latin typeface="Times New Roman"/>
                <a:cs typeface="Times New Roman"/>
              </a:rPr>
              <a:t>Values</a:t>
            </a:r>
            <a:r>
              <a:rPr dirty="0" sz="1050" spc="12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50" b="1">
                <a:solidFill>
                  <a:srgbClr val="696969"/>
                </a:solidFill>
                <a:latin typeface="Times New Roman"/>
                <a:cs typeface="Times New Roman"/>
              </a:rPr>
              <a:t>and  </a:t>
            </a:r>
            <a:r>
              <a:rPr dirty="0" sz="1050" spc="260" b="1">
                <a:solidFill>
                  <a:srgbClr val="696969"/>
                </a:solidFill>
                <a:latin typeface="Times New Roman"/>
                <a:cs typeface="Times New Roman"/>
              </a:rPr>
              <a:t>Behavior'?</a:t>
            </a:r>
            <a:endParaRPr sz="1050">
              <a:latin typeface="Times New Roman"/>
              <a:cs typeface="Times New Roman"/>
            </a:endParaRPr>
          </a:p>
          <a:p>
            <a:pPr marL="42545" marR="5080" indent="635">
              <a:lnSpc>
                <a:spcPct val="94100"/>
              </a:lnSpc>
              <a:spcBef>
                <a:spcPts val="625"/>
              </a:spcBef>
            </a:pPr>
            <a:r>
              <a:rPr dirty="0" sz="1100" spc="355">
                <a:solidFill>
                  <a:srgbClr val="696969"/>
                </a:solidFill>
                <a:latin typeface="Times New Roman"/>
                <a:cs typeface="Times New Roman"/>
              </a:rPr>
              <a:t>Fude </a:t>
            </a:r>
            <a:r>
              <a:rPr dirty="0" sz="1100" spc="165">
                <a:solidFill>
                  <a:srgbClr val="696969"/>
                </a:solidFill>
                <a:latin typeface="Times New Roman"/>
                <a:cs typeface="Times New Roman"/>
              </a:rPr>
              <a:t>Lin,, </a:t>
            </a:r>
            <a:r>
              <a:rPr dirty="0" sz="1100" spc="254">
                <a:solidFill>
                  <a:srgbClr val="575757"/>
                </a:solidFill>
                <a:latin typeface="Times New Roman"/>
                <a:cs typeface="Times New Roman"/>
              </a:rPr>
              <a:t>Institute </a:t>
            </a:r>
            <a:r>
              <a:rPr dirty="0" sz="1100" spc="295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Population  </a:t>
            </a:r>
            <a:r>
              <a:rPr dirty="0" sz="1100" spc="185">
                <a:solidFill>
                  <a:srgbClr val="696969"/>
                </a:solidFill>
                <a:latin typeface="Times New Roman"/>
                <a:cs typeface="Times New Roman"/>
              </a:rPr>
              <a:t>Research., </a:t>
            </a: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1100" spc="260">
                <a:solidFill>
                  <a:srgbClr val="575757"/>
                </a:solidFill>
                <a:latin typeface="Times New Roman"/>
                <a:cs typeface="Times New Roman"/>
              </a:rPr>
              <a:t>People's </a:t>
            </a:r>
            <a:r>
              <a:rPr dirty="0" sz="1100" spc="235">
                <a:solidFill>
                  <a:srgbClr val="696969"/>
                </a:solidFill>
                <a:latin typeface="Times New Roman"/>
                <a:cs typeface="Times New Roman"/>
              </a:rPr>
              <a:t>University of"  </a:t>
            </a:r>
            <a:r>
              <a:rPr dirty="0" sz="1100" spc="280">
                <a:solidFill>
                  <a:srgbClr val="696969"/>
                </a:solidFill>
                <a:latin typeface="Times New Roman"/>
                <a:cs typeface="Times New Roman"/>
              </a:rPr>
              <a:t>China: </a:t>
            </a:r>
            <a:r>
              <a:rPr dirty="0" sz="1050" spc="335" b="1">
                <a:solidFill>
                  <a:srgbClr val="696969"/>
                </a:solidFill>
                <a:latin typeface="Times New Roman"/>
                <a:cs typeface="Times New Roman"/>
              </a:rPr>
              <a:t>"Recent </a:t>
            </a:r>
            <a:r>
              <a:rPr dirty="0" sz="1050" spc="345" b="1">
                <a:solidFill>
                  <a:srgbClr val="575757"/>
                </a:solidFill>
                <a:latin typeface="Times New Roman"/>
                <a:cs typeface="Times New Roman"/>
              </a:rPr>
              <a:t>Trends </a:t>
            </a:r>
            <a:r>
              <a:rPr dirty="0" sz="1050" spc="265">
                <a:solidFill>
                  <a:srgbClr val="696969"/>
                </a:solidFill>
                <a:latin typeface="Times New Roman"/>
                <a:cs typeface="Times New Roman"/>
              </a:rPr>
              <a:t>in </a:t>
            </a:r>
            <a:r>
              <a:rPr dirty="0" sz="1050" spc="155" b="1">
                <a:solidFill>
                  <a:srgbClr val="696969"/>
                </a:solidFill>
                <a:latin typeface="Times New Roman"/>
                <a:cs typeface="Times New Roman"/>
              </a:rPr>
              <a:t>CJu.na?s  </a:t>
            </a:r>
            <a:r>
              <a:rPr dirty="0" sz="1050" spc="235" b="1">
                <a:solidFill>
                  <a:srgbClr val="696969"/>
                </a:solidFill>
                <a:latin typeface="Times New Roman"/>
                <a:cs typeface="Times New Roman"/>
              </a:rPr>
              <a:t>Popu.lation. </a:t>
            </a:r>
            <a:r>
              <a:rPr dirty="0" sz="1050" spc="300" b="1">
                <a:solidFill>
                  <a:srgbClr val="696969"/>
                </a:solidFill>
                <a:latin typeface="Times New Roman"/>
                <a:cs typeface="Times New Roman"/>
              </a:rPr>
              <a:t>and </a:t>
            </a:r>
            <a:r>
              <a:rPr dirty="0" sz="1050" spc="335" b="1">
                <a:solidFill>
                  <a:srgbClr val="575757"/>
                </a:solidFill>
                <a:latin typeface="Times New Roman"/>
                <a:cs typeface="Times New Roman"/>
              </a:rPr>
              <a:t>Population  </a:t>
            </a:r>
            <a:r>
              <a:rPr dirty="0" sz="1050" spc="315" b="1">
                <a:solidFill>
                  <a:srgbClr val="696969"/>
                </a:solidFill>
                <a:latin typeface="Times New Roman"/>
                <a:cs typeface="Times New Roman"/>
              </a:rPr>
              <a:t>Policy"</a:t>
            </a:r>
            <a:endParaRPr sz="1050">
              <a:latin typeface="Times New Roman"/>
              <a:cs typeface="Times New Roman"/>
            </a:endParaRPr>
          </a:p>
          <a:p>
            <a:pPr marL="42545" marR="255270" indent="4445">
              <a:lnSpc>
                <a:spcPct val="93900"/>
              </a:lnSpc>
              <a:spcBef>
                <a:spcPts val="580"/>
              </a:spcBef>
            </a:pPr>
            <a:r>
              <a:rPr dirty="0" sz="1000" spc="295">
                <a:solidFill>
                  <a:srgbClr val="696969"/>
                </a:solidFill>
                <a:latin typeface="Arial"/>
                <a:cs typeface="Arial"/>
              </a:rPr>
              <a:t>Griffith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Feeney, </a:t>
            </a:r>
            <a:r>
              <a:rPr dirty="0" sz="1100">
                <a:solidFill>
                  <a:srgbClr val="696969"/>
                </a:solidFill>
                <a:latin typeface="Times New Roman"/>
                <a:cs typeface="Times New Roman"/>
              </a:rPr>
              <a:t>East </a:t>
            </a:r>
            <a:r>
              <a:rPr dirty="0" sz="1100">
                <a:solidFill>
                  <a:srgbClr val="939593"/>
                </a:solidFill>
                <a:latin typeface="Times New Roman"/>
                <a:cs typeface="Times New Roman"/>
              </a:rPr>
              <a:t>- </a:t>
            </a:r>
            <a:r>
              <a:rPr dirty="0" sz="1100" spc="10">
                <a:solidFill>
                  <a:srgbClr val="696969"/>
                </a:solidFill>
                <a:latin typeface="Times New Roman"/>
                <a:cs typeface="Times New Roman"/>
              </a:rPr>
              <a:t>W </a:t>
            </a:r>
            <a:r>
              <a:rPr dirty="0" sz="1100">
                <a:solidFill>
                  <a:srgbClr val="696969"/>
                </a:solidFill>
                <a:latin typeface="Times New Roman"/>
                <a:cs typeface="Times New Roman"/>
              </a:rPr>
              <a:t>es t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Popula­  </a:t>
            </a:r>
            <a:r>
              <a:rPr dirty="0" sz="1100" spc="285">
                <a:solidFill>
                  <a:srgbClr val="575757"/>
                </a:solidFill>
                <a:latin typeface="Times New Roman"/>
                <a:cs typeface="Times New Roman"/>
              </a:rPr>
              <a:t>tion</a:t>
            </a:r>
            <a:r>
              <a:rPr dirty="0" sz="1100" spc="7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575757"/>
                </a:solidFill>
                <a:latin typeface="Times New Roman"/>
                <a:cs typeface="Times New Roman"/>
              </a:rPr>
              <a:t>Institute,</a:t>
            </a:r>
            <a:r>
              <a:rPr dirty="0" sz="1100" spc="8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100" spc="495">
                <a:solidFill>
                  <a:srgbClr val="696969"/>
                </a:solidFill>
                <a:latin typeface="Times New Roman"/>
                <a:cs typeface="Times New Roman"/>
              </a:rPr>
              <a:t>H</a:t>
            </a:r>
            <a:r>
              <a:rPr dirty="0" sz="1100" spc="-10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ono</a:t>
            </a:r>
            <a:r>
              <a:rPr dirty="0" sz="1100" spc="270">
                <a:solidFill>
                  <a:srgbClr val="444444"/>
                </a:solidFill>
                <a:latin typeface="Times New Roman"/>
                <a:cs typeface="Times New Roman"/>
              </a:rPr>
              <a:t>lulu</a:t>
            </a:r>
            <a:r>
              <a:rPr dirty="0" sz="1100" spc="270">
                <a:solidFill>
                  <a:srgbClr val="696969"/>
                </a:solidFill>
                <a:latin typeface="Times New Roman"/>
                <a:cs typeface="Times New Roman"/>
              </a:rPr>
              <a:t>,</a:t>
            </a:r>
            <a:r>
              <a:rPr dirty="0" sz="1100" spc="1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96969"/>
                </a:solidFill>
                <a:latin typeface="Times New Roman"/>
                <a:cs typeface="Times New Roman"/>
              </a:rPr>
              <a:t>Hawaii:  </a:t>
            </a:r>
            <a:r>
              <a:rPr dirty="0" sz="1050" spc="400" b="1">
                <a:solidFill>
                  <a:srgbClr val="696969"/>
                </a:solidFill>
                <a:latin typeface="Times New Roman"/>
                <a:cs typeface="Times New Roman"/>
              </a:rPr>
              <a:t>"The</a:t>
            </a:r>
            <a:r>
              <a:rPr dirty="0" sz="1050" spc="1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55" b="1">
                <a:solidFill>
                  <a:srgbClr val="696969"/>
                </a:solidFill>
                <a:latin typeface="Times New Roman"/>
                <a:cs typeface="Times New Roman"/>
              </a:rPr>
              <a:t>Demographic</a:t>
            </a:r>
            <a:r>
              <a:rPr dirty="0" sz="1050" spc="16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696969"/>
                </a:solidFill>
                <a:latin typeface="Times New Roman"/>
                <a:cs typeface="Times New Roman"/>
              </a:rPr>
              <a:t>Situation</a:t>
            </a:r>
            <a:r>
              <a:rPr dirty="0" sz="1050" spc="-1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00" spc="265">
                <a:solidFill>
                  <a:srgbClr val="575757"/>
                </a:solidFill>
                <a:latin typeface="Times New Roman"/>
                <a:cs typeface="Times New Roman"/>
              </a:rPr>
              <a:t>in  </a:t>
            </a:r>
            <a:r>
              <a:rPr dirty="0" sz="1050" spc="320" b="1">
                <a:solidFill>
                  <a:srgbClr val="696969"/>
                </a:solidFill>
                <a:latin typeface="Times New Roman"/>
                <a:cs typeface="Times New Roman"/>
              </a:rPr>
              <a:t>Vietnam:</a:t>
            </a:r>
            <a:r>
              <a:rPr dirty="0" sz="1050" spc="6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470" b="1">
                <a:solidFill>
                  <a:srgbClr val="696969"/>
                </a:solidFill>
                <a:latin typeface="Times New Roman"/>
                <a:cs typeface="Times New Roman"/>
              </a:rPr>
              <a:t>A</a:t>
            </a:r>
            <a:r>
              <a:rPr dirty="0" sz="1050" spc="16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60" b="1">
                <a:solidFill>
                  <a:srgbClr val="575757"/>
                </a:solidFill>
                <a:latin typeface="Times New Roman"/>
                <a:cs typeface="Times New Roman"/>
              </a:rPr>
              <a:t>Report</a:t>
            </a:r>
            <a:r>
              <a:rPr dirty="0" sz="1050" spc="17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696969"/>
                </a:solidFill>
                <a:latin typeface="Times New Roman"/>
                <a:cs typeface="Times New Roman"/>
              </a:rPr>
              <a:t>Based</a:t>
            </a:r>
            <a:r>
              <a:rPr dirty="0" sz="1050" spc="7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35" b="1">
                <a:solidFill>
                  <a:srgbClr val="696969"/>
                </a:solidFill>
                <a:latin typeface="Times New Roman"/>
                <a:cs typeface="Times New Roman"/>
              </a:rPr>
              <a:t>on</a:t>
            </a:r>
            <a:r>
              <a:rPr dirty="0" sz="1050" spc="33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80" b="1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  <a:p>
            <a:pPr marL="47625">
              <a:lnSpc>
                <a:spcPts val="1195"/>
              </a:lnSpc>
            </a:pPr>
            <a:r>
              <a:rPr dirty="0" sz="1100" spc="290" b="1">
                <a:solidFill>
                  <a:srgbClr val="575757"/>
                </a:solidFill>
                <a:latin typeface="Times New Roman"/>
                <a:cs typeface="Times New Roman"/>
              </a:rPr>
              <a:t>.1989</a:t>
            </a:r>
            <a:r>
              <a:rPr dirty="0" sz="1100" spc="135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5" b="1">
                <a:solidFill>
                  <a:srgbClr val="696969"/>
                </a:solidFill>
                <a:latin typeface="Times New Roman"/>
                <a:cs typeface="Times New Roman"/>
              </a:rPr>
              <a:t>Census''</a:t>
            </a:r>
            <a:endParaRPr sz="1050">
              <a:latin typeface="Times New Roman"/>
              <a:cs typeface="Times New Roman"/>
            </a:endParaRPr>
          </a:p>
          <a:p>
            <a:pPr marL="32384" marR="101600" indent="2540">
              <a:lnSpc>
                <a:spcPct val="94100"/>
              </a:lnSpc>
              <a:spcBef>
                <a:spcPts val="565"/>
              </a:spcBef>
            </a:pPr>
            <a:r>
              <a:rPr dirty="0" sz="1100" spc="75">
                <a:solidFill>
                  <a:srgbClr val="575757"/>
                </a:solidFill>
                <a:latin typeface="Times New Roman"/>
                <a:cs typeface="Times New Roman"/>
              </a:rPr>
              <a:t>Judal-:i. </a:t>
            </a:r>
            <a:r>
              <a:rPr dirty="0" sz="1100" spc="280">
                <a:solidFill>
                  <a:srgbClr val="696969"/>
                </a:solidFill>
                <a:latin typeface="Times New Roman"/>
                <a:cs typeface="Times New Roman"/>
              </a:rPr>
              <a:t>Mattas,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Carleton </a:t>
            </a:r>
            <a:r>
              <a:rPr dirty="0" sz="1100" spc="225">
                <a:solidFill>
                  <a:srgbClr val="696969"/>
                </a:solidFill>
                <a:latin typeface="Times New Roman"/>
                <a:cs typeface="Times New Roman"/>
              </a:rPr>
              <a:t>University,  </a:t>
            </a:r>
            <a:r>
              <a:rPr dirty="0" sz="1100" spc="295">
                <a:solidFill>
                  <a:srgbClr val="696969"/>
                </a:solidFill>
                <a:latin typeface="Times New Roman"/>
                <a:cs typeface="Times New Roman"/>
              </a:rPr>
              <a:t>Ottawa, </a:t>
            </a:r>
            <a:r>
              <a:rPr dirty="0" sz="1100" spc="305">
                <a:solidFill>
                  <a:srgbClr val="575757"/>
                </a:solidFill>
                <a:latin typeface="Times New Roman"/>
                <a:cs typeface="Times New Roman"/>
              </a:rPr>
              <a:t>Canada </a:t>
            </a:r>
            <a:r>
              <a:rPr dirty="0" sz="1100" spc="295">
                <a:solidFill>
                  <a:srgbClr val="696969"/>
                </a:solidFill>
                <a:latin typeface="Times New Roman"/>
                <a:cs typeface="Times New Roman"/>
              </a:rPr>
              <a:t>and </a:t>
            </a:r>
            <a:r>
              <a:rPr dirty="0" sz="1100" spc="315">
                <a:solidFill>
                  <a:srgbClr val="696969"/>
                </a:solidFill>
                <a:latin typeface="Times New Roman"/>
                <a:cs typeface="Times New Roman"/>
              </a:rPr>
              <a:t>The </a:t>
            </a:r>
            <a:r>
              <a:rPr dirty="0" sz="1100" spc="260">
                <a:solidFill>
                  <a:srgbClr val="575757"/>
                </a:solidFill>
                <a:latin typeface="Times New Roman"/>
                <a:cs typeface="Times New Roman"/>
              </a:rPr>
              <a:t>Brookdale  </a:t>
            </a:r>
            <a:r>
              <a:rPr dirty="0" sz="1100" spc="160">
                <a:solidFill>
                  <a:srgbClr val="575757"/>
                </a:solidFill>
                <a:latin typeface="Times New Roman"/>
                <a:cs typeface="Times New Roman"/>
              </a:rPr>
              <a:t>Institu</a:t>
            </a:r>
            <a:r>
              <a:rPr dirty="0" sz="1100" spc="160">
                <a:solidFill>
                  <a:srgbClr val="C6C6C6"/>
                </a:solidFill>
                <a:latin typeface="Times New Roman"/>
                <a:cs typeface="Times New Roman"/>
              </a:rPr>
              <a:t>·</a:t>
            </a:r>
            <a:r>
              <a:rPr dirty="0" sz="1100" spc="160">
                <a:solidFill>
                  <a:srgbClr val="575757"/>
                </a:solidFill>
                <a:latin typeface="Times New Roman"/>
                <a:cs typeface="Times New Roman"/>
              </a:rPr>
              <a:t>t </a:t>
            </a:r>
            <a:r>
              <a:rPr dirty="0" sz="1100" spc="40">
                <a:solidFill>
                  <a:srgbClr val="575757"/>
                </a:solidFill>
                <a:latin typeface="Times New Roman"/>
                <a:cs typeface="Times New Roman"/>
              </a:rPr>
              <a:t>e </a:t>
            </a:r>
            <a:r>
              <a:rPr dirty="0" sz="1100" spc="20">
                <a:solidFill>
                  <a:srgbClr val="575757"/>
                </a:solidFill>
                <a:latin typeface="Times New Roman"/>
                <a:cs typeface="Times New Roman"/>
              </a:rPr>
              <a:t>, </a:t>
            </a:r>
            <a:r>
              <a:rPr dirty="0" sz="1100" spc="250">
                <a:solidFill>
                  <a:srgbClr val="575757"/>
                </a:solidFill>
                <a:latin typeface="Times New Roman"/>
                <a:cs typeface="Times New Roman"/>
              </a:rPr>
              <a:t>Jerusalem, </a:t>
            </a:r>
            <a:r>
              <a:rPr dirty="0" sz="1100" spc="210">
                <a:solidFill>
                  <a:srgbClr val="575757"/>
                </a:solidFill>
                <a:latin typeface="Times New Roman"/>
                <a:cs typeface="Times New Roman"/>
              </a:rPr>
              <a:t>Israel:</a:t>
            </a:r>
            <a:r>
              <a:rPr dirty="0" sz="1050" spc="210" b="1">
                <a:solidFill>
                  <a:srgbClr val="C6C6C6"/>
                </a:solidFill>
                <a:latin typeface="Times New Roman"/>
                <a:cs typeface="Times New Roman"/>
              </a:rPr>
              <a:t>·</a:t>
            </a:r>
            <a:r>
              <a:rPr dirty="0" sz="1050" spc="210" b="1">
                <a:solidFill>
                  <a:srgbClr val="696969"/>
                </a:solidFill>
                <a:latin typeface="Times New Roman"/>
                <a:cs typeface="Times New Roman"/>
              </a:rPr>
              <a:t>"O </a:t>
            </a:r>
            <a:r>
              <a:rPr dirty="0" sz="1050" spc="220" b="1">
                <a:solidFill>
                  <a:srgbClr val="696969"/>
                </a:solidFill>
                <a:latin typeface="Times New Roman"/>
                <a:cs typeface="Times New Roman"/>
              </a:rPr>
              <a:t>ld  </a:t>
            </a:r>
            <a:r>
              <a:rPr dirty="0" sz="1050" spc="295" b="1">
                <a:solidFill>
                  <a:srgbClr val="575757"/>
                </a:solidFill>
                <a:latin typeface="Times New Roman"/>
                <a:cs typeface="Times New Roman"/>
              </a:rPr>
              <a:t>and</a:t>
            </a:r>
            <a:r>
              <a:rPr dirty="0" sz="1050" spc="42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575757"/>
                </a:solidFill>
                <a:latin typeface="Times New Roman"/>
                <a:cs typeface="Times New Roman"/>
              </a:rPr>
              <a:t>Nevv</a:t>
            </a:r>
            <a:r>
              <a:rPr dirty="0" sz="1050" spc="-1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575757"/>
                </a:solidFill>
                <a:latin typeface="Times New Roman"/>
                <a:cs typeface="Times New Roman"/>
              </a:rPr>
              <a:t>Issues</a:t>
            </a:r>
            <a:r>
              <a:rPr dirty="0" sz="1050" spc="11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5" b="1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r>
              <a:rPr dirty="0" sz="1050" spc="27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315" b="1">
                <a:solidFill>
                  <a:srgbClr val="696969"/>
                </a:solidFill>
                <a:latin typeface="Times New Roman"/>
                <a:cs typeface="Times New Roman"/>
              </a:rPr>
              <a:t>the</a:t>
            </a:r>
            <a:r>
              <a:rPr dirty="0" sz="1050" spc="125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80" b="1">
                <a:solidFill>
                  <a:srgbClr val="575757"/>
                </a:solidFill>
                <a:latin typeface="Times New Roman"/>
                <a:cs typeface="Times New Roman"/>
              </a:rPr>
              <a:t>Absorption.  </a:t>
            </a:r>
            <a:r>
              <a:rPr dirty="0" sz="1050" spc="355" b="1">
                <a:solidFill>
                  <a:srgbClr val="696969"/>
                </a:solidFill>
                <a:latin typeface="Times New Roman"/>
                <a:cs typeface="Times New Roman"/>
              </a:rPr>
              <a:t>ofinunigrants </a:t>
            </a:r>
            <a:r>
              <a:rPr dirty="0" sz="1050" spc="310">
                <a:solidFill>
                  <a:srgbClr val="575757"/>
                </a:solidFill>
                <a:latin typeface="Arial"/>
                <a:cs typeface="Arial"/>
              </a:rPr>
              <a:t>in</a:t>
            </a:r>
            <a:r>
              <a:rPr dirty="0" sz="1050" spc="-4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050" spc="190" b="1">
                <a:solidFill>
                  <a:srgbClr val="696969"/>
                </a:solidFill>
                <a:latin typeface="Times New Roman"/>
                <a:cs typeface="Times New Roman"/>
              </a:rPr>
              <a:t>Israel"'</a:t>
            </a:r>
            <a:endParaRPr sz="1050">
              <a:latin typeface="Times New Roman"/>
              <a:cs typeface="Times New Roman"/>
            </a:endParaRPr>
          </a:p>
          <a:p>
            <a:pPr marL="25400" marR="151130" indent="-13335">
              <a:lnSpc>
                <a:spcPct val="92500"/>
              </a:lnSpc>
              <a:spcBef>
                <a:spcPts val="600"/>
              </a:spcBef>
            </a:pPr>
            <a:r>
              <a:rPr dirty="0" sz="1100" spc="225">
                <a:solidFill>
                  <a:srgbClr val="696969"/>
                </a:solidFill>
                <a:latin typeface="Times New Roman"/>
                <a:cs typeface="Times New Roman"/>
              </a:rPr>
              <a:t>.Akbar </a:t>
            </a:r>
            <a:r>
              <a:rPr dirty="0" sz="1100" spc="190">
                <a:solidFill>
                  <a:srgbClr val="696969"/>
                </a:solidFill>
                <a:latin typeface="Times New Roman"/>
                <a:cs typeface="Times New Roman"/>
              </a:rPr>
              <a:t>Ag</a:t>
            </a:r>
            <a:r>
              <a:rPr dirty="0" sz="1100" spc="190">
                <a:solidFill>
                  <a:srgbClr val="444444"/>
                </a:solidFill>
                <a:latin typeface="Times New Roman"/>
                <a:cs typeface="Times New Roman"/>
              </a:rPr>
              <a:t>h </a:t>
            </a:r>
            <a:r>
              <a:rPr dirty="0" sz="1100" spc="165">
                <a:solidFill>
                  <a:srgbClr val="696969"/>
                </a:solidFill>
                <a:latin typeface="Times New Roman"/>
                <a:cs typeface="Times New Roman"/>
              </a:rPr>
              <a:t>ajanian., </a:t>
            </a:r>
            <a:r>
              <a:rPr dirty="0" sz="1100" spc="305">
                <a:solidFill>
                  <a:srgbClr val="696969"/>
                </a:solidFill>
                <a:latin typeface="Times New Roman"/>
                <a:cs typeface="Times New Roman"/>
              </a:rPr>
              <a:t>Department </a:t>
            </a:r>
            <a:r>
              <a:rPr dirty="0" sz="1100" spc="275">
                <a:solidFill>
                  <a:srgbClr val="696969"/>
                </a:solidFill>
                <a:latin typeface="Times New Roman"/>
                <a:cs typeface="Times New Roman"/>
              </a:rPr>
              <a:t>of"  </a:t>
            </a:r>
            <a:r>
              <a:rPr dirty="0" sz="1100" spc="245">
                <a:solidFill>
                  <a:srgbClr val="696969"/>
                </a:solidFill>
                <a:latin typeface="Times New Roman"/>
                <a:cs typeface="Times New Roman"/>
              </a:rPr>
              <a:t>Sociology,</a:t>
            </a:r>
            <a:r>
              <a:rPr dirty="0" sz="1100" spc="2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96969"/>
                </a:solidFill>
                <a:latin typeface="Times New Roman"/>
                <a:cs typeface="Times New Roman"/>
              </a:rPr>
              <a:t>Fayetteville</a:t>
            </a:r>
            <a:r>
              <a:rPr dirty="0" sz="1100" spc="10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State</a:t>
            </a:r>
            <a:r>
              <a:rPr dirty="0" sz="1100" spc="2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96969"/>
                </a:solidFill>
                <a:latin typeface="Times New Roman"/>
                <a:cs typeface="Times New Roman"/>
              </a:rPr>
              <a:t>Univer­  </a:t>
            </a:r>
            <a:r>
              <a:rPr dirty="0" sz="1100" spc="100">
                <a:solidFill>
                  <a:srgbClr val="696969"/>
                </a:solidFill>
                <a:latin typeface="Times New Roman"/>
                <a:cs typeface="Times New Roman"/>
              </a:rPr>
              <a:t>s</a:t>
            </a:r>
            <a:r>
              <a:rPr dirty="0" sz="1100" spc="100">
                <a:solidFill>
                  <a:srgbClr val="444444"/>
                </a:solidFill>
                <a:latin typeface="Times New Roman"/>
                <a:cs typeface="Times New Roman"/>
              </a:rPr>
              <a:t>it</a:t>
            </a:r>
            <a:r>
              <a:rPr dirty="0" sz="1100" spc="100">
                <a:solidFill>
                  <a:srgbClr val="696969"/>
                </a:solidFill>
                <a:latin typeface="Times New Roman"/>
                <a:cs typeface="Times New Roman"/>
              </a:rPr>
              <a:t>,</a:t>
            </a:r>
            <a:r>
              <a:rPr dirty="0" sz="1100" spc="100">
                <a:solidFill>
                  <a:srgbClr val="444444"/>
                </a:solidFill>
                <a:latin typeface="Times New Roman"/>
                <a:cs typeface="Times New Roman"/>
              </a:rPr>
              <a:t>y </a:t>
            </a:r>
            <a:r>
              <a:rPr dirty="0" sz="1100" spc="210">
                <a:solidFill>
                  <a:srgbClr val="575757"/>
                </a:solidFill>
                <a:latin typeface="Times New Roman"/>
                <a:cs typeface="Times New Roman"/>
              </a:rPr>
              <a:t>No</a:t>
            </a:r>
            <a:r>
              <a:rPr dirty="0" sz="1100" spc="210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1100" spc="210">
                <a:solidFill>
                  <a:srgbClr val="575757"/>
                </a:solidFill>
                <a:latin typeface="Times New Roman"/>
                <a:cs typeface="Times New Roman"/>
              </a:rPr>
              <a:t>rth </a:t>
            </a:r>
            <a:r>
              <a:rPr dirty="0" sz="1100" spc="245">
                <a:solidFill>
                  <a:srgbClr val="696969"/>
                </a:solidFill>
                <a:latin typeface="Times New Roman"/>
                <a:cs typeface="Times New Roman"/>
              </a:rPr>
              <a:t>Carolina: </a:t>
            </a:r>
            <a:r>
              <a:rPr dirty="0" sz="1050" spc="365" b="1">
                <a:solidFill>
                  <a:srgbClr val="696969"/>
                </a:solidFill>
                <a:latin typeface="Times New Roman"/>
                <a:cs typeface="Times New Roman"/>
              </a:rPr>
              <a:t>"A </a:t>
            </a:r>
            <a:r>
              <a:rPr dirty="0" sz="1050" spc="300" b="1">
                <a:solidFill>
                  <a:srgbClr val="575757"/>
                </a:solidFill>
                <a:latin typeface="Times New Roman"/>
                <a:cs typeface="Times New Roman"/>
              </a:rPr>
              <a:t>Socioeco­  </a:t>
            </a:r>
            <a:r>
              <a:rPr dirty="0" sz="1050" spc="204" b="1">
                <a:solidFill>
                  <a:srgbClr val="696969"/>
                </a:solidFill>
                <a:latin typeface="Times New Roman"/>
                <a:cs typeface="Times New Roman"/>
              </a:rPr>
              <a:t>no.1nic </a:t>
            </a:r>
            <a:r>
              <a:rPr dirty="0" sz="1050" spc="275" b="1">
                <a:solidFill>
                  <a:srgbClr val="575757"/>
                </a:solidFill>
                <a:latin typeface="Times New Roman"/>
                <a:cs typeface="Times New Roman"/>
              </a:rPr>
              <a:t>Analysis </a:t>
            </a:r>
            <a:r>
              <a:rPr dirty="0" sz="1050" spc="260" b="1">
                <a:solidFill>
                  <a:srgbClr val="696969"/>
                </a:solidFill>
                <a:latin typeface="Times New Roman"/>
                <a:cs typeface="Times New Roman"/>
              </a:rPr>
              <a:t>of </a:t>
            </a:r>
            <a:r>
              <a:rPr dirty="0" sz="1050" spc="250" b="1">
                <a:solidFill>
                  <a:srgbClr val="575757"/>
                </a:solidFill>
                <a:latin typeface="Times New Roman"/>
                <a:cs typeface="Times New Roman"/>
              </a:rPr>
              <a:t>Fertility</a:t>
            </a:r>
            <a:r>
              <a:rPr dirty="0" sz="1050" spc="-6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00" spc="204">
                <a:solidFill>
                  <a:srgbClr val="575757"/>
                </a:solidFill>
                <a:latin typeface="Times New Roman"/>
                <a:cs typeface="Times New Roman"/>
              </a:rPr>
              <a:t>in.</a:t>
            </a:r>
            <a:endParaRPr sz="1000">
              <a:latin typeface="Times New Roman"/>
              <a:cs typeface="Times New Roman"/>
            </a:endParaRPr>
          </a:p>
          <a:p>
            <a:pPr marL="27305">
              <a:lnSpc>
                <a:spcPts val="1060"/>
              </a:lnSpc>
            </a:pPr>
            <a:r>
              <a:rPr dirty="0" sz="1050" spc="210" b="1">
                <a:solidFill>
                  <a:srgbClr val="696969"/>
                </a:solidFill>
                <a:latin typeface="Times New Roman"/>
                <a:cs typeface="Times New Roman"/>
              </a:rPr>
              <a:t>Iran'?</a:t>
            </a:r>
            <a:endParaRPr sz="1050">
              <a:latin typeface="Times New Roman"/>
              <a:cs typeface="Times New Roman"/>
            </a:endParaRPr>
          </a:p>
          <a:p>
            <a:pPr marL="20955" marR="238760">
              <a:lnSpc>
                <a:spcPct val="92900"/>
              </a:lnSpc>
              <a:spcBef>
                <a:spcPts val="715"/>
              </a:spcBef>
            </a:pPr>
            <a:r>
              <a:rPr dirty="0" sz="1100" spc="229">
                <a:solidFill>
                  <a:srgbClr val="696969"/>
                </a:solidFill>
                <a:latin typeface="Times New Roman"/>
                <a:cs typeface="Times New Roman"/>
              </a:rPr>
              <a:t>Scevan </a:t>
            </a:r>
            <a:r>
              <a:rPr dirty="0" sz="1100" spc="245">
                <a:solidFill>
                  <a:srgbClr val="575757"/>
                </a:solidFill>
                <a:latin typeface="Times New Roman"/>
                <a:cs typeface="Times New Roman"/>
              </a:rPr>
              <a:t>Harrell, </a:t>
            </a:r>
            <a:r>
              <a:rPr dirty="0" sz="1100" spc="130">
                <a:solidFill>
                  <a:srgbClr val="696969"/>
                </a:solidFill>
                <a:latin typeface="Times New Roman"/>
                <a:cs typeface="Times New Roman"/>
              </a:rPr>
              <a:t>Dcpat:t1:n.ent: </a:t>
            </a:r>
            <a:r>
              <a:rPr dirty="0" sz="1100" spc="140">
                <a:solidFill>
                  <a:srgbClr val="696969"/>
                </a:solidFill>
                <a:latin typeface="Times New Roman"/>
                <a:cs typeface="Times New Roman"/>
              </a:rPr>
              <a:t>of  </a:t>
            </a:r>
            <a:r>
              <a:rPr dirty="0" sz="1100" spc="285">
                <a:solidFill>
                  <a:srgbClr val="696969"/>
                </a:solidFill>
                <a:latin typeface="Times New Roman"/>
                <a:cs typeface="Times New Roman"/>
              </a:rPr>
              <a:t>Anthropology,</a:t>
            </a:r>
            <a:r>
              <a:rPr dirty="0" sz="1100" spc="14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96969"/>
                </a:solidFill>
                <a:latin typeface="Times New Roman"/>
                <a:cs typeface="Times New Roman"/>
              </a:rPr>
              <a:t>University</a:t>
            </a:r>
            <a:r>
              <a:rPr dirty="0" sz="1100" spc="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r>
              <a:rPr dirty="0" sz="1100" spc="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155">
                <a:solidFill>
                  <a:srgbClr val="696969"/>
                </a:solidFill>
                <a:latin typeface="Times New Roman"/>
                <a:cs typeface="Times New Roman"/>
              </a:rPr>
              <a:t>Was</a:t>
            </a:r>
            <a:r>
              <a:rPr dirty="0" sz="1100" spc="155">
                <a:solidFill>
                  <a:srgbClr val="444444"/>
                </a:solidFill>
                <a:latin typeface="Times New Roman"/>
                <a:cs typeface="Times New Roman"/>
              </a:rPr>
              <a:t>h</a:t>
            </a:r>
            <a:r>
              <a:rPr dirty="0" sz="1100" spc="204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7E7E7E"/>
                </a:solidFill>
                <a:latin typeface="Times New Roman"/>
                <a:cs typeface="Times New Roman"/>
              </a:rPr>
              <a:t>­  </a:t>
            </a:r>
            <a:r>
              <a:rPr dirty="0" sz="1100" spc="200">
                <a:solidFill>
                  <a:srgbClr val="575757"/>
                </a:solidFill>
                <a:latin typeface="Times New Roman"/>
                <a:cs typeface="Times New Roman"/>
              </a:rPr>
              <a:t>ington.: </a:t>
            </a:r>
            <a:r>
              <a:rPr dirty="0" sz="1050" spc="265" b="1">
                <a:solidFill>
                  <a:srgbClr val="696969"/>
                </a:solidFill>
                <a:latin typeface="Times New Roman"/>
                <a:cs typeface="Times New Roman"/>
              </a:rPr>
              <a:t>"Region.al </a:t>
            </a:r>
            <a:r>
              <a:rPr dirty="0" sz="1050" spc="295" b="1">
                <a:solidFill>
                  <a:srgbClr val="575757"/>
                </a:solidFill>
                <a:latin typeface="Times New Roman"/>
                <a:cs typeface="Times New Roman"/>
              </a:rPr>
              <a:t>Patterns </a:t>
            </a:r>
            <a:r>
              <a:rPr dirty="0" sz="1050" spc="275" b="1">
                <a:solidFill>
                  <a:srgbClr val="575757"/>
                </a:solidFill>
                <a:latin typeface="Times New Roman"/>
                <a:cs typeface="Times New Roman"/>
              </a:rPr>
              <a:t>of  </a:t>
            </a:r>
            <a:r>
              <a:rPr dirty="0" sz="1050" spc="345" b="1">
                <a:solidFill>
                  <a:srgbClr val="575757"/>
                </a:solidFill>
                <a:latin typeface="Times New Roman"/>
                <a:cs typeface="Times New Roman"/>
              </a:rPr>
              <a:t>Development </a:t>
            </a:r>
            <a:r>
              <a:rPr dirty="0" sz="1050" spc="365" b="1">
                <a:solidFill>
                  <a:srgbClr val="575757"/>
                </a:solidFill>
                <a:latin typeface="Times New Roman"/>
                <a:cs typeface="Times New Roman"/>
              </a:rPr>
              <a:t>and </a:t>
            </a:r>
            <a:r>
              <a:rPr dirty="0" sz="1050" spc="250" b="1">
                <a:solidFill>
                  <a:srgbClr val="696969"/>
                </a:solidFill>
                <a:latin typeface="Times New Roman"/>
                <a:cs typeface="Times New Roman"/>
              </a:rPr>
              <a:t>Fertility </a:t>
            </a:r>
            <a:r>
              <a:rPr dirty="0" sz="1050" spc="250">
                <a:solidFill>
                  <a:srgbClr val="696969"/>
                </a:solidFill>
                <a:latin typeface="Arial"/>
                <a:cs typeface="Arial"/>
              </a:rPr>
              <a:t>in  </a:t>
            </a:r>
            <a:r>
              <a:rPr dirty="0" sz="1050" spc="295" b="1">
                <a:solidFill>
                  <a:srgbClr val="575757"/>
                </a:solidFill>
                <a:latin typeface="Times New Roman"/>
                <a:cs typeface="Times New Roman"/>
              </a:rPr>
              <a:t>Panzhiliua </a:t>
            </a:r>
            <a:r>
              <a:rPr dirty="0" sz="1050" spc="300" b="1">
                <a:solidFill>
                  <a:srgbClr val="696969"/>
                </a:solidFill>
                <a:latin typeface="Times New Roman"/>
                <a:cs typeface="Times New Roman"/>
              </a:rPr>
              <a:t>City,</a:t>
            </a:r>
            <a:r>
              <a:rPr dirty="0" sz="1050" spc="10" b="1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050" spc="254" b="1">
                <a:solidFill>
                  <a:srgbClr val="696969"/>
                </a:solidFill>
                <a:latin typeface="Times New Roman"/>
                <a:cs typeface="Times New Roman"/>
              </a:rPr>
              <a:t>Sichu.an"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14997" y="1343790"/>
            <a:ext cx="1758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45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5138" y="1502186"/>
            <a:ext cx="1447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20">
                <a:solidFill>
                  <a:srgbClr val="696969"/>
                </a:solidFill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99620" y="1652663"/>
            <a:ext cx="23431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600">
                <a:solidFill>
                  <a:srgbClr val="696969"/>
                </a:solidFill>
                <a:latin typeface="Times New Roman"/>
                <a:cs typeface="Times New Roman"/>
              </a:rPr>
              <a:t>W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21385" y="1809519"/>
            <a:ext cx="1047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385">
                <a:solidFill>
                  <a:srgbClr val="696969"/>
                </a:solidFill>
                <a:latin typeface="Times New Roman"/>
                <a:cs typeface="Times New Roman"/>
              </a:rPr>
              <a:t>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8827" y="1967916"/>
            <a:ext cx="144780" cy="5676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635" indent="-1270">
              <a:lnSpc>
                <a:spcPts val="1180"/>
              </a:lnSpc>
              <a:spcBef>
                <a:spcPts val="210"/>
              </a:spcBef>
            </a:pPr>
            <a:r>
              <a:rPr dirty="0" sz="1050" spc="295" b="1">
                <a:solidFill>
                  <a:srgbClr val="696969"/>
                </a:solidFill>
                <a:latin typeface="Times New Roman"/>
                <a:cs typeface="Times New Roman"/>
              </a:rPr>
              <a:t>P  </a:t>
            </a:r>
            <a:r>
              <a:rPr dirty="0" sz="1050" spc="370" b="1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endParaRPr sz="105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475"/>
              </a:spcBef>
            </a:pPr>
            <a:r>
              <a:rPr dirty="0" sz="1100" spc="325">
                <a:solidFill>
                  <a:srgbClr val="696969"/>
                </a:solidFill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98764" y="2500084"/>
            <a:ext cx="1606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85">
                <a:solidFill>
                  <a:srgbClr val="696969"/>
                </a:solidFill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08632" y="2650561"/>
            <a:ext cx="1784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00">
                <a:solidFill>
                  <a:srgbClr val="7E7E7E"/>
                </a:solidFill>
                <a:latin typeface="Times New Roman"/>
                <a:cs typeface="Times New Roman"/>
              </a:rPr>
              <a:t>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92546" y="2807417"/>
            <a:ext cx="182245" cy="87693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8415" marR="5715" indent="7620">
              <a:lnSpc>
                <a:spcPct val="96500"/>
              </a:lnSpc>
              <a:spcBef>
                <a:spcPts val="150"/>
              </a:spcBef>
            </a:pPr>
            <a:r>
              <a:rPr dirty="0" sz="1050" spc="375" b="1">
                <a:solidFill>
                  <a:srgbClr val="696969"/>
                </a:solidFill>
                <a:latin typeface="Times New Roman"/>
                <a:cs typeface="Times New Roman"/>
              </a:rPr>
              <a:t>p  </a:t>
            </a:r>
            <a:r>
              <a:rPr dirty="0" sz="1050" spc="210" b="1">
                <a:solidFill>
                  <a:srgbClr val="575757"/>
                </a:solidFill>
                <a:latin typeface="Times New Roman"/>
                <a:cs typeface="Times New Roman"/>
              </a:rPr>
              <a:t>ti  </a:t>
            </a:r>
            <a:r>
              <a:rPr dirty="0" sz="1050" spc="430" b="1">
                <a:solidFill>
                  <a:srgbClr val="696969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  <a:p>
            <a:pPr marL="12700" marR="5080" indent="-635">
              <a:lnSpc>
                <a:spcPts val="1180"/>
              </a:lnSpc>
              <a:spcBef>
                <a:spcPts val="650"/>
              </a:spcBef>
            </a:pPr>
            <a:r>
              <a:rPr dirty="0" sz="1100" spc="240">
                <a:solidFill>
                  <a:srgbClr val="696969"/>
                </a:solidFill>
                <a:latin typeface="Times New Roman"/>
                <a:cs typeface="Times New Roman"/>
              </a:rPr>
              <a:t>A  </a:t>
            </a:r>
            <a:r>
              <a:rPr dirty="0" sz="1100" spc="315">
                <a:solidFill>
                  <a:srgbClr val="696969"/>
                </a:solidFill>
                <a:latin typeface="Times New Roman"/>
                <a:cs typeface="Times New Roman"/>
              </a:rPr>
              <a:t>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96662" y="3648459"/>
            <a:ext cx="21462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85">
                <a:solidFill>
                  <a:srgbClr val="696969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8757" y="3805315"/>
            <a:ext cx="2025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70" b="1">
                <a:solidFill>
                  <a:srgbClr val="696969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99159" y="3955792"/>
            <a:ext cx="2006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 b="1">
                <a:solidFill>
                  <a:srgbClr val="696969"/>
                </a:solidFill>
                <a:latin typeface="Times New Roman"/>
                <a:cs typeface="Times New Roman"/>
              </a:rPr>
              <a:t>to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91713" y="4179087"/>
            <a:ext cx="20955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05">
                <a:solidFill>
                  <a:srgbClr val="696969"/>
                </a:solidFill>
                <a:latin typeface="Times New Roman"/>
                <a:cs typeface="Times New Roman"/>
              </a:rPr>
              <a:t>W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84971" y="4337484"/>
            <a:ext cx="25336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0">
                <a:solidFill>
                  <a:srgbClr val="696969"/>
                </a:solidFill>
                <a:latin typeface="Times New Roman"/>
                <a:cs typeface="Times New Roman"/>
              </a:rPr>
              <a:t>So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7745" y="4442719"/>
            <a:ext cx="184785" cy="61976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3970" indent="-1905">
              <a:lnSpc>
                <a:spcPct val="100000"/>
              </a:lnSpc>
              <a:spcBef>
                <a:spcPts val="560"/>
              </a:spcBef>
            </a:pPr>
            <a:r>
              <a:rPr dirty="0" sz="1000" spc="170">
                <a:solidFill>
                  <a:srgbClr val="696969"/>
                </a:solidFill>
                <a:latin typeface="Times New Roman"/>
                <a:cs typeface="Times New Roman"/>
              </a:rPr>
              <a:t>it</a:t>
            </a:r>
            <a:endParaRPr sz="1000">
              <a:latin typeface="Times New Roman"/>
              <a:cs typeface="Times New Roman"/>
            </a:endParaRPr>
          </a:p>
          <a:p>
            <a:pPr marL="13970" marR="5080">
              <a:lnSpc>
                <a:spcPts val="1180"/>
              </a:lnSpc>
              <a:spcBef>
                <a:spcPts val="665"/>
              </a:spcBef>
            </a:pPr>
            <a:r>
              <a:rPr dirty="0" sz="1100" spc="370">
                <a:solidFill>
                  <a:srgbClr val="696969"/>
                </a:solidFill>
                <a:latin typeface="Times New Roman"/>
                <a:cs typeface="Times New Roman"/>
              </a:rPr>
              <a:t>P  </a:t>
            </a:r>
            <a:r>
              <a:rPr dirty="0" sz="1100" spc="445">
                <a:solidFill>
                  <a:srgbClr val="575757"/>
                </a:solidFill>
                <a:latin typeface="Times New Roman"/>
                <a:cs typeface="Times New Roman"/>
              </a:rPr>
              <a:t>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00726" y="5026508"/>
            <a:ext cx="1854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59">
                <a:solidFill>
                  <a:srgbClr val="696969"/>
                </a:solidFill>
                <a:latin typeface="Times New Roman"/>
                <a:cs typeface="Times New Roman"/>
              </a:rPr>
              <a:t>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89839" y="5189745"/>
            <a:ext cx="22987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175">
                <a:solidFill>
                  <a:srgbClr val="575757"/>
                </a:solidFill>
                <a:latin typeface="Times New Roman"/>
                <a:cs typeface="Times New Roman"/>
              </a:rPr>
              <a:t>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68825" y="5266601"/>
            <a:ext cx="208915" cy="79121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34925" indent="-635">
              <a:lnSpc>
                <a:spcPct val="100000"/>
              </a:lnSpc>
              <a:spcBef>
                <a:spcPts val="635"/>
              </a:spcBef>
            </a:pPr>
            <a:r>
              <a:rPr dirty="0" sz="1050" spc="445" b="1">
                <a:solidFill>
                  <a:srgbClr val="696969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  <a:p>
            <a:pPr algn="just" marL="12700" marR="10160" indent="22225">
              <a:lnSpc>
                <a:spcPts val="1180"/>
              </a:lnSpc>
              <a:spcBef>
                <a:spcPts val="715"/>
              </a:spcBef>
            </a:pPr>
            <a:r>
              <a:rPr dirty="0" sz="1100" spc="250">
                <a:solidFill>
                  <a:srgbClr val="696969"/>
                </a:solidFill>
                <a:latin typeface="Times New Roman"/>
                <a:cs typeface="Times New Roman"/>
              </a:rPr>
              <a:t>B  </a:t>
            </a:r>
            <a:r>
              <a:rPr dirty="0" sz="1100" spc="455">
                <a:solidFill>
                  <a:srgbClr val="696969"/>
                </a:solidFill>
                <a:latin typeface="Times New Roman"/>
                <a:cs typeface="Times New Roman"/>
              </a:rPr>
              <a:t>A  </a:t>
            </a:r>
            <a:r>
              <a:rPr dirty="0" sz="1000" spc="525">
                <a:solidFill>
                  <a:srgbClr val="696969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82407" y="6022866"/>
            <a:ext cx="2190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 b="1">
                <a:solidFill>
                  <a:srgbClr val="696969"/>
                </a:solidFill>
                <a:latin typeface="Times New Roman"/>
                <a:cs typeface="Times New Roman"/>
              </a:rPr>
              <a:t>Pl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90857" y="6254081"/>
            <a:ext cx="1549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40">
                <a:solidFill>
                  <a:srgbClr val="575757"/>
                </a:solidFill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407" y="6404558"/>
            <a:ext cx="2501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30">
                <a:solidFill>
                  <a:srgbClr val="575757"/>
                </a:solidFill>
                <a:latin typeface="Times New Roman"/>
                <a:cs typeface="Times New Roman"/>
              </a:rPr>
              <a:t>ph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87084" y="6561415"/>
            <a:ext cx="1257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400" b="1">
                <a:solidFill>
                  <a:srgbClr val="696969"/>
                </a:solidFill>
                <a:latin typeface="Times New Roman"/>
                <a:cs typeface="Times New Roman"/>
              </a:rPr>
              <a:t>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88807" y="6711890"/>
            <a:ext cx="1606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495" b="1">
                <a:solidFill>
                  <a:srgbClr val="575757"/>
                </a:solidFill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71681" y="6863908"/>
            <a:ext cx="2667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0" b="1">
                <a:solidFill>
                  <a:srgbClr val="696969"/>
                </a:solidFill>
                <a:latin typeface="Times New Roman"/>
                <a:cs typeface="Times New Roman"/>
              </a:rPr>
              <a:t>.M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68825" y="7093583"/>
            <a:ext cx="1803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15">
                <a:solidFill>
                  <a:srgbClr val="696969"/>
                </a:solidFill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27184" y="7244059"/>
            <a:ext cx="2921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50">
                <a:solidFill>
                  <a:srgbClr val="696969"/>
                </a:solidFill>
                <a:latin typeface="Times New Roman"/>
                <a:cs typeface="Times New Roman"/>
              </a:rPr>
              <a:t>S</a:t>
            </a:r>
            <a:r>
              <a:rPr dirty="0" sz="1100" spc="-8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696969"/>
                </a:solidFill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67399" y="7394535"/>
            <a:ext cx="208915" cy="3511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780">
              <a:lnSpc>
                <a:spcPts val="1310"/>
              </a:lnSpc>
              <a:spcBef>
                <a:spcPts val="105"/>
              </a:spcBef>
            </a:pPr>
            <a:r>
              <a:rPr dirty="0" sz="1100" spc="240">
                <a:solidFill>
                  <a:srgbClr val="575757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50"/>
              </a:lnSpc>
            </a:pPr>
            <a:r>
              <a:rPr dirty="0" sz="1050" spc="525" b="1">
                <a:solidFill>
                  <a:srgbClr val="575757"/>
                </a:solidFill>
                <a:latin typeface="Times New Roman"/>
                <a:cs typeface="Times New Roman"/>
              </a:rPr>
              <a:t>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66862" y="7709789"/>
            <a:ext cx="2540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40" b="1">
                <a:solidFill>
                  <a:srgbClr val="575757"/>
                </a:solidFill>
                <a:latin typeface="Times New Roman"/>
                <a:cs typeface="Times New Roman"/>
              </a:rPr>
              <a:t>Fe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67558" y="7933083"/>
            <a:ext cx="1911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65">
                <a:solidFill>
                  <a:srgbClr val="696969"/>
                </a:solidFill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67137" y="8091480"/>
            <a:ext cx="2571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25">
                <a:solidFill>
                  <a:srgbClr val="696969"/>
                </a:solidFill>
                <a:latin typeface="Times New Roman"/>
                <a:cs typeface="Times New Roman"/>
              </a:rPr>
              <a:t>Ec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60989" y="8241958"/>
            <a:ext cx="220345" cy="343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685">
              <a:lnSpc>
                <a:spcPts val="1275"/>
              </a:lnSpc>
              <a:spcBef>
                <a:spcPts val="105"/>
              </a:spcBef>
            </a:pPr>
            <a:r>
              <a:rPr dirty="0" sz="1100" spc="305">
                <a:solidFill>
                  <a:srgbClr val="696969"/>
                </a:solidFill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15"/>
              </a:lnSpc>
            </a:pPr>
            <a:r>
              <a:rPr dirty="0" sz="1050" spc="450" b="1">
                <a:solidFill>
                  <a:srgbClr val="575757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64990" y="8549291"/>
            <a:ext cx="2266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 b="1">
                <a:solidFill>
                  <a:srgbClr val="575757"/>
                </a:solidFill>
                <a:latin typeface="Times New Roman"/>
                <a:cs typeface="Times New Roman"/>
              </a:rPr>
              <a:t>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58170" y="9451930"/>
            <a:ext cx="28384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365">
                <a:solidFill>
                  <a:srgbClr val="696969"/>
                </a:solidFill>
                <a:latin typeface="Times New Roman"/>
                <a:cs typeface="Times New Roman"/>
              </a:rPr>
              <a:t>27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9137" y="855340"/>
            <a:ext cx="5653405" cy="0"/>
          </a:xfrm>
          <a:custGeom>
            <a:avLst/>
            <a:gdLst/>
            <a:ahLst/>
            <a:cxnLst/>
            <a:rect l="l" t="t" r="r" b="b"/>
            <a:pathLst>
              <a:path w="5653405" h="0">
                <a:moveTo>
                  <a:pt x="0" y="0"/>
                </a:moveTo>
                <a:lnTo>
                  <a:pt x="5653261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1697" y="9440429"/>
            <a:ext cx="5701030" cy="0"/>
          </a:xfrm>
          <a:custGeom>
            <a:avLst/>
            <a:gdLst/>
            <a:ahLst/>
            <a:cxnLst/>
            <a:rect l="l" t="t" r="r" b="b"/>
            <a:pathLst>
              <a:path w="5701030" h="0">
                <a:moveTo>
                  <a:pt x="0" y="0"/>
                </a:moveTo>
                <a:lnTo>
                  <a:pt x="570070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56971" y="574246"/>
            <a:ext cx="27832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95">
                <a:solidFill>
                  <a:srgbClr val="676767"/>
                </a:solidFill>
                <a:latin typeface="Times New Roman"/>
                <a:cs typeface="Times New Roman"/>
              </a:rPr>
              <a:t>CENTER</a:t>
            </a:r>
            <a:r>
              <a:rPr dirty="0" sz="800" spc="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800" spc="395">
                <a:solidFill>
                  <a:srgbClr val="676767"/>
                </a:solidFill>
                <a:latin typeface="Times New Roman"/>
                <a:cs typeface="Times New Roman"/>
              </a:rPr>
              <a:t>FOR</a:t>
            </a:r>
            <a:r>
              <a:rPr dirty="0" sz="800" spc="-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800" spc="320">
                <a:solidFill>
                  <a:srgbClr val="676767"/>
                </a:solidFill>
                <a:latin typeface="Times New Roman"/>
                <a:cs typeface="Times New Roman"/>
              </a:rPr>
              <a:t>STUDIES</a:t>
            </a:r>
            <a:r>
              <a:rPr dirty="0" sz="80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800" spc="290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800" spc="229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800" spc="400">
                <a:solidFill>
                  <a:srgbClr val="565656"/>
                </a:solidFill>
                <a:latin typeface="Times New Roman"/>
                <a:cs typeface="Times New Roman"/>
              </a:rPr>
              <a:t>D</a:t>
            </a:r>
            <a:r>
              <a:rPr dirty="0" sz="800" spc="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800" spc="275">
                <a:solidFill>
                  <a:srgbClr val="7B7B7B"/>
                </a:solidFill>
                <a:latin typeface="Times New Roman"/>
                <a:cs typeface="Times New Roman"/>
              </a:rPr>
              <a:t>E</a:t>
            </a:r>
            <a:r>
              <a:rPr dirty="0" sz="800" spc="275">
                <a:solidFill>
                  <a:srgbClr val="B5B5B5"/>
                </a:solidFill>
                <a:latin typeface="Times New Roman"/>
                <a:cs typeface="Times New Roman"/>
              </a:rPr>
              <a:t>.</a:t>
            </a:r>
            <a:r>
              <a:rPr dirty="0" sz="800" spc="275">
                <a:solidFill>
                  <a:srgbClr val="676767"/>
                </a:solidFill>
                <a:latin typeface="Times New Roman"/>
                <a:cs typeface="Times New Roman"/>
              </a:rPr>
              <a:t>MOG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7394" y="1343790"/>
            <a:ext cx="3289935" cy="524573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66040" marR="139700" indent="4445">
              <a:lnSpc>
                <a:spcPct val="90700"/>
              </a:lnSpc>
              <a:spcBef>
                <a:spcPts val="225"/>
              </a:spcBef>
            </a:pPr>
            <a:r>
              <a:rPr dirty="0" sz="1100" spc="320">
                <a:solidFill>
                  <a:srgbClr val="676767"/>
                </a:solidFill>
                <a:latin typeface="Times New Roman"/>
                <a:cs typeface="Times New Roman"/>
              </a:rPr>
              <a:t>Robert </a:t>
            </a:r>
            <a:r>
              <a:rPr dirty="0" sz="1100" spc="185">
                <a:solidFill>
                  <a:srgbClr val="676767"/>
                </a:solidFill>
                <a:latin typeface="Times New Roman"/>
                <a:cs typeface="Times New Roman"/>
              </a:rPr>
              <a:t>Moffitt:, </a:t>
            </a:r>
            <a:r>
              <a:rPr dirty="0" sz="1100" spc="310">
                <a:solidFill>
                  <a:srgbClr val="676767"/>
                </a:solidFill>
                <a:latin typeface="Times New Roman"/>
                <a:cs typeface="Times New Roman"/>
              </a:rPr>
              <a:t>Department </a:t>
            </a:r>
            <a:r>
              <a:rPr dirty="0" sz="1100" spc="260">
                <a:solidFill>
                  <a:srgbClr val="676767"/>
                </a:solidFill>
                <a:latin typeface="Times New Roman"/>
                <a:cs typeface="Times New Roman"/>
              </a:rPr>
              <a:t>ot  </a:t>
            </a:r>
            <a:r>
              <a:rPr dirty="0" sz="1100" spc="290">
                <a:solidFill>
                  <a:srgbClr val="676767"/>
                </a:solidFill>
                <a:latin typeface="Times New Roman"/>
                <a:cs typeface="Times New Roman"/>
              </a:rPr>
              <a:t>Economics, </a:t>
            </a:r>
            <a:r>
              <a:rPr dirty="0" sz="1100" spc="250">
                <a:solidFill>
                  <a:srgbClr val="676767"/>
                </a:solidFill>
                <a:latin typeface="Times New Roman"/>
                <a:cs typeface="Times New Roman"/>
              </a:rPr>
              <a:t>Brown. </a:t>
            </a:r>
            <a:r>
              <a:rPr dirty="0" sz="1100" spc="220">
                <a:solidFill>
                  <a:srgbClr val="676767"/>
                </a:solidFill>
                <a:latin typeface="Times New Roman"/>
                <a:cs typeface="Times New Roman"/>
              </a:rPr>
              <a:t>University:  </a:t>
            </a:r>
            <a:r>
              <a:rPr dirty="0" sz="1050" spc="245" b="1">
                <a:solidFill>
                  <a:srgbClr val="676767"/>
                </a:solidFill>
                <a:latin typeface="Times New Roman"/>
                <a:cs typeface="Times New Roman"/>
              </a:rPr>
              <a:t>'&lt;Female</a:t>
            </a:r>
            <a:r>
              <a:rPr dirty="0" sz="1050" spc="14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55" b="1">
                <a:solidFill>
                  <a:srgbClr val="565656"/>
                </a:solidFill>
                <a:latin typeface="Times New Roman"/>
                <a:cs typeface="Times New Roman"/>
              </a:rPr>
              <a:t>Headship</a:t>
            </a:r>
            <a:r>
              <a:rPr dirty="0" sz="1050" spc="114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00" spc="225">
                <a:solidFill>
                  <a:srgbClr val="676767"/>
                </a:solidFill>
                <a:latin typeface="Times New Roman"/>
                <a:cs typeface="Times New Roman"/>
              </a:rPr>
              <a:t>in.</a:t>
            </a:r>
            <a:r>
              <a:rPr dirty="0" sz="1000" spc="-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15" b="1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050" spc="11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85" b="1">
                <a:solidFill>
                  <a:srgbClr val="565656"/>
                </a:solidFill>
                <a:latin typeface="Times New Roman"/>
                <a:cs typeface="Times New Roman"/>
              </a:rPr>
              <a:t>United  </a:t>
            </a:r>
            <a:r>
              <a:rPr dirty="0" sz="1050" spc="254" b="1">
                <a:solidFill>
                  <a:srgbClr val="676767"/>
                </a:solidFill>
                <a:latin typeface="Times New Roman"/>
                <a:cs typeface="Times New Roman"/>
              </a:rPr>
              <a:t>States,,</a:t>
            </a:r>
            <a:endParaRPr sz="1050">
              <a:latin typeface="Times New Roman"/>
              <a:cs typeface="Times New Roman"/>
            </a:endParaRPr>
          </a:p>
          <a:p>
            <a:pPr marL="56515" marR="5080" indent="13970">
              <a:lnSpc>
                <a:spcPts val="1180"/>
              </a:lnSpc>
              <a:spcBef>
                <a:spcPts val="780"/>
              </a:spcBef>
            </a:pPr>
            <a:r>
              <a:rPr dirty="0" sz="1100" spc="95">
                <a:solidFill>
                  <a:srgbClr val="676767"/>
                </a:solidFill>
                <a:latin typeface="Times New Roman"/>
                <a:cs typeface="Times New Roman"/>
              </a:rPr>
              <a:t>Ph.i.lip </a:t>
            </a:r>
            <a:r>
              <a:rPr dirty="0" sz="1100" spc="325">
                <a:solidFill>
                  <a:srgbClr val="676767"/>
                </a:solidFill>
                <a:latin typeface="Times New Roman"/>
                <a:cs typeface="Times New Roman"/>
              </a:rPr>
              <a:t>Morgan, </a:t>
            </a:r>
            <a:r>
              <a:rPr dirty="0" sz="1100" spc="320">
                <a:solidFill>
                  <a:srgbClr val="676767"/>
                </a:solidFill>
                <a:latin typeface="Times New Roman"/>
                <a:cs typeface="Times New Roman"/>
              </a:rPr>
              <a:t>Department </a:t>
            </a: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of  </a:t>
            </a:r>
            <a:r>
              <a:rPr dirty="0" sz="1100" spc="250">
                <a:solidFill>
                  <a:srgbClr val="676767"/>
                </a:solidFill>
                <a:latin typeface="Times New Roman"/>
                <a:cs typeface="Times New Roman"/>
              </a:rPr>
              <a:t>Sociology, </a:t>
            </a:r>
            <a:r>
              <a:rPr dirty="0" sz="1100" spc="225">
                <a:solidFill>
                  <a:srgbClr val="676767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90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100" spc="290">
                <a:solidFill>
                  <a:srgbClr val="565656"/>
                </a:solidFill>
                <a:latin typeface="Times New Roman"/>
                <a:cs typeface="Times New Roman"/>
              </a:rPr>
              <a:t>P </a:t>
            </a:r>
            <a:r>
              <a:rPr dirty="0" sz="1100" spc="90">
                <a:solidFill>
                  <a:srgbClr val="565656"/>
                </a:solidFill>
                <a:latin typeface="Times New Roman"/>
                <a:cs typeface="Times New Roman"/>
              </a:rPr>
              <a:t>ennsy </a:t>
            </a:r>
            <a:r>
              <a:rPr dirty="0" sz="1100" spc="215">
                <a:solidFill>
                  <a:srgbClr val="565656"/>
                </a:solidFill>
                <a:latin typeface="Times New Roman"/>
                <a:cs typeface="Times New Roman"/>
              </a:rPr>
              <a:t>lva</a:t>
            </a:r>
            <a:r>
              <a:rPr dirty="0" sz="1100" spc="215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100" spc="240">
                <a:solidFill>
                  <a:srgbClr val="565656"/>
                </a:solidFill>
                <a:latin typeface="Times New Roman"/>
                <a:cs typeface="Times New Roman"/>
              </a:rPr>
              <a:t>nia: </a:t>
            </a:r>
            <a:r>
              <a:rPr dirty="0" sz="1100" spc="250" b="1">
                <a:solidFill>
                  <a:srgbClr val="676767"/>
                </a:solidFill>
                <a:latin typeface="Times New Roman"/>
                <a:cs typeface="Times New Roman"/>
              </a:rPr>
              <a:t>"Turn. </a:t>
            </a:r>
            <a:r>
              <a:rPr dirty="0" sz="1100" spc="254" b="1">
                <a:solidFill>
                  <a:srgbClr val="676767"/>
                </a:solidFill>
                <a:latin typeface="Times New Roman"/>
                <a:cs typeface="Times New Roman"/>
              </a:rPr>
              <a:t>0£ </a:t>
            </a:r>
            <a:r>
              <a:rPr dirty="0" sz="1050" b="1">
                <a:solidFill>
                  <a:srgbClr val="676767"/>
                </a:solidFill>
                <a:latin typeface="Times New Roman"/>
                <a:cs typeface="Times New Roman"/>
              </a:rPr>
              <a:t>t:b</a:t>
            </a:r>
            <a:r>
              <a:rPr dirty="0" sz="1050" b="1">
                <a:solidFill>
                  <a:srgbClr val="8A8A8A"/>
                </a:solidFill>
                <a:latin typeface="Times New Roman"/>
                <a:cs typeface="Times New Roman"/>
              </a:rPr>
              <a:t>.</a:t>
            </a:r>
            <a:r>
              <a:rPr dirty="0" sz="1050" b="1">
                <a:solidFill>
                  <a:srgbClr val="676767"/>
                </a:solidFill>
                <a:latin typeface="Times New Roman"/>
                <a:cs typeface="Times New Roman"/>
              </a:rPr>
              <a:t>e </a:t>
            </a:r>
            <a:r>
              <a:rPr dirty="0" sz="900" spc="395" b="1">
                <a:solidFill>
                  <a:srgbClr val="676767"/>
                </a:solidFill>
                <a:latin typeface="Arial"/>
                <a:cs typeface="Arial"/>
              </a:rPr>
              <a:t>Century </a:t>
            </a:r>
            <a:r>
              <a:rPr dirty="0" sz="1050" spc="270" b="1">
                <a:solidFill>
                  <a:srgbClr val="676767"/>
                </a:solidFill>
                <a:latin typeface="Times New Roman"/>
                <a:cs typeface="Times New Roman"/>
              </a:rPr>
              <a:t>Racial  </a:t>
            </a:r>
            <a:r>
              <a:rPr dirty="0" sz="1050" spc="285" b="1">
                <a:solidFill>
                  <a:srgbClr val="565656"/>
                </a:solidFill>
                <a:latin typeface="Times New Roman"/>
                <a:cs typeface="Times New Roman"/>
              </a:rPr>
              <a:t>Differences </a:t>
            </a:r>
            <a:r>
              <a:rPr dirty="0" sz="1050" spc="355" b="1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050" spc="-3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175" b="1">
                <a:solidFill>
                  <a:srgbClr val="676767"/>
                </a:solidFill>
                <a:latin typeface="Times New Roman"/>
                <a:cs typeface="Times New Roman"/>
              </a:rPr>
              <a:t>Fa.xnily </a:t>
            </a:r>
            <a:r>
              <a:rPr dirty="0" sz="1050" spc="295" b="1">
                <a:solidFill>
                  <a:srgbClr val="676767"/>
                </a:solidFill>
                <a:latin typeface="Times New Roman"/>
                <a:cs typeface="Times New Roman"/>
              </a:rPr>
              <a:t>Structure"</a:t>
            </a:r>
            <a:endParaRPr sz="1050">
              <a:latin typeface="Times New Roman"/>
              <a:cs typeface="Times New Roman"/>
            </a:endParaRPr>
          </a:p>
          <a:p>
            <a:pPr marL="61594" marR="125730" indent="-6985">
              <a:lnSpc>
                <a:spcPct val="92900"/>
              </a:lnSpc>
              <a:spcBef>
                <a:spcPts val="645"/>
              </a:spcBef>
            </a:pPr>
            <a:r>
              <a:rPr dirty="0" sz="1100" spc="70">
                <a:solidFill>
                  <a:srgbClr val="565656"/>
                </a:solidFill>
                <a:latin typeface="Times New Roman"/>
                <a:cs typeface="Times New Roman"/>
              </a:rPr>
              <a:t>W-Llliarri </a:t>
            </a: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Grady, </a:t>
            </a:r>
            <a:r>
              <a:rPr dirty="0" sz="1100" spc="220">
                <a:solidFill>
                  <a:srgbClr val="676767"/>
                </a:solidFill>
                <a:latin typeface="Times New Roman"/>
                <a:cs typeface="Times New Roman"/>
              </a:rPr>
              <a:t>Battelle </a:t>
            </a:r>
            <a:r>
              <a:rPr dirty="0" sz="1050" spc="320">
                <a:solidFill>
                  <a:srgbClr val="676767"/>
                </a:solidFill>
                <a:latin typeface="Times New Roman"/>
                <a:cs typeface="Times New Roman"/>
              </a:rPr>
              <a:t>Health</a:t>
            </a:r>
            <a:r>
              <a:rPr dirty="0" sz="1050" spc="-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365">
                <a:solidFill>
                  <a:srgbClr val="676767"/>
                </a:solidFill>
                <a:latin typeface="Times New Roman"/>
                <a:cs typeface="Times New Roman"/>
              </a:rPr>
              <a:t>and  </a:t>
            </a:r>
            <a:r>
              <a:rPr dirty="0" sz="1100" spc="280">
                <a:solidFill>
                  <a:srgbClr val="676767"/>
                </a:solidFill>
                <a:latin typeface="Times New Roman"/>
                <a:cs typeface="Times New Roman"/>
              </a:rPr>
              <a:t>Population </a:t>
            </a:r>
            <a:r>
              <a:rPr dirty="0" sz="1100" spc="275">
                <a:solidFill>
                  <a:srgbClr val="676767"/>
                </a:solidFill>
                <a:latin typeface="Times New Roman"/>
                <a:cs typeface="Times New Roman"/>
              </a:rPr>
              <a:t>Research </a:t>
            </a:r>
            <a:r>
              <a:rPr dirty="0" sz="1100" spc="280">
                <a:solidFill>
                  <a:srgbClr val="676767"/>
                </a:solidFill>
                <a:latin typeface="Times New Roman"/>
                <a:cs typeface="Times New Roman"/>
              </a:rPr>
              <a:t>Center:  </a:t>
            </a:r>
            <a:r>
              <a:rPr dirty="0" sz="1050" spc="325" b="1">
                <a:solidFill>
                  <a:srgbClr val="676767"/>
                </a:solidFill>
                <a:latin typeface="Times New Roman"/>
                <a:cs typeface="Times New Roman"/>
              </a:rPr>
              <a:t>"Contextual </a:t>
            </a:r>
            <a:r>
              <a:rPr dirty="0" sz="1050" spc="285" b="1">
                <a:solidFill>
                  <a:srgbClr val="676767"/>
                </a:solidFill>
                <a:latin typeface="Times New Roman"/>
                <a:cs typeface="Times New Roman"/>
              </a:rPr>
              <a:t>Effects </a:t>
            </a:r>
            <a:r>
              <a:rPr dirty="0" sz="1050" spc="365" b="1">
                <a:solidFill>
                  <a:srgbClr val="676767"/>
                </a:solidFill>
                <a:latin typeface="Times New Roman"/>
                <a:cs typeface="Times New Roman"/>
              </a:rPr>
              <a:t>on </a:t>
            </a:r>
            <a:r>
              <a:rPr dirty="0" sz="1050" spc="310" b="1">
                <a:solidFill>
                  <a:srgbClr val="676767"/>
                </a:solidFill>
                <a:latin typeface="Times New Roman"/>
                <a:cs typeface="Times New Roman"/>
              </a:rPr>
              <a:t>the  </a:t>
            </a:r>
            <a:r>
              <a:rPr dirty="0" sz="1050" spc="195" b="1">
                <a:solidFill>
                  <a:srgbClr val="676767"/>
                </a:solidFill>
                <a:latin typeface="Times New Roman"/>
                <a:cs typeface="Times New Roman"/>
              </a:rPr>
              <a:t>De.ma.n.d </a:t>
            </a:r>
            <a:r>
              <a:rPr dirty="0" sz="1100" spc="200" b="1" i="1">
                <a:solidFill>
                  <a:srgbClr val="676767"/>
                </a:solidFill>
                <a:latin typeface="Times New Roman"/>
                <a:cs typeface="Times New Roman"/>
              </a:rPr>
              <a:t>£or </a:t>
            </a:r>
            <a:r>
              <a:rPr dirty="0" sz="1050" spc="275" b="1">
                <a:solidFill>
                  <a:srgbClr val="676767"/>
                </a:solidFill>
                <a:latin typeface="Times New Roman"/>
                <a:cs typeface="Times New Roman"/>
              </a:rPr>
              <a:t>Effective  </a:t>
            </a:r>
            <a:r>
              <a:rPr dirty="0" sz="1050" spc="285" b="1">
                <a:solidFill>
                  <a:srgbClr val="676767"/>
                </a:solidFill>
                <a:latin typeface="Times New Roman"/>
                <a:cs typeface="Times New Roman"/>
              </a:rPr>
              <a:t>Contraception."</a:t>
            </a:r>
            <a:endParaRPr sz="1050">
              <a:latin typeface="Times New Roman"/>
              <a:cs typeface="Times New Roman"/>
            </a:endParaRPr>
          </a:p>
          <a:p>
            <a:pPr marL="60325" marR="403860" indent="2540">
              <a:lnSpc>
                <a:spcPts val="1180"/>
              </a:lnSpc>
              <a:spcBef>
                <a:spcPts val="655"/>
              </a:spcBef>
            </a:pP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Frank</a:t>
            </a:r>
            <a:r>
              <a:rPr dirty="0" sz="1100" spc="-1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Furstenberg, </a:t>
            </a:r>
            <a:r>
              <a:rPr dirty="0" sz="1100" spc="235">
                <a:solidFill>
                  <a:srgbClr val="676767"/>
                </a:solidFill>
                <a:latin typeface="Times New Roman"/>
                <a:cs typeface="Times New Roman"/>
              </a:rPr>
              <a:t>Deparo.nent:  </a:t>
            </a:r>
            <a:r>
              <a:rPr dirty="0" sz="1100" spc="229">
                <a:solidFill>
                  <a:srgbClr val="676767"/>
                </a:solidFill>
                <a:latin typeface="Times New Roman"/>
                <a:cs typeface="Times New Roman"/>
              </a:rPr>
              <a:t>of </a:t>
            </a:r>
            <a:r>
              <a:rPr dirty="0" sz="1100" spc="250">
                <a:solidFill>
                  <a:srgbClr val="676767"/>
                </a:solidFill>
                <a:latin typeface="Times New Roman"/>
                <a:cs typeface="Times New Roman"/>
              </a:rPr>
              <a:t>Sociology,</a:t>
            </a:r>
            <a:r>
              <a:rPr dirty="0" sz="1100" spc="-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120">
                <a:solidFill>
                  <a:srgbClr val="676767"/>
                </a:solidFill>
                <a:latin typeface="Times New Roman"/>
                <a:cs typeface="Times New Roman"/>
              </a:rPr>
              <a:t>U-11iversity </a:t>
            </a:r>
            <a:r>
              <a:rPr dirty="0" sz="1100" spc="125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35"/>
              </a:lnSpc>
            </a:pPr>
            <a:r>
              <a:rPr dirty="0" sz="1100" spc="165">
                <a:solidFill>
                  <a:srgbClr val="676767"/>
                </a:solidFill>
                <a:latin typeface="Times New Roman"/>
                <a:cs typeface="Times New Roman"/>
              </a:rPr>
              <a:t>P </a:t>
            </a:r>
            <a:r>
              <a:rPr dirty="0" sz="1100" spc="120">
                <a:solidFill>
                  <a:srgbClr val="676767"/>
                </a:solidFill>
                <a:latin typeface="Times New Roman"/>
                <a:cs typeface="Times New Roman"/>
              </a:rPr>
              <a:t>ennsy  </a:t>
            </a:r>
            <a:r>
              <a:rPr dirty="0" sz="1100" spc="185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100" spc="185">
                <a:solidFill>
                  <a:srgbClr val="676767"/>
                </a:solidFill>
                <a:latin typeface="Times New Roman"/>
                <a:cs typeface="Times New Roman"/>
              </a:rPr>
              <a:t>van </a:t>
            </a:r>
            <a:r>
              <a:rPr dirty="0" sz="1100" spc="30">
                <a:solidFill>
                  <a:srgbClr val="676767"/>
                </a:solidFill>
                <a:latin typeface="Times New Roman"/>
                <a:cs typeface="Times New Roman"/>
              </a:rPr>
              <a:t>j.a: </a:t>
            </a:r>
            <a:r>
              <a:rPr dirty="0" sz="1050" spc="270" b="1">
                <a:solidFill>
                  <a:srgbClr val="676767"/>
                </a:solidFill>
                <a:latin typeface="Times New Roman"/>
                <a:cs typeface="Times New Roman"/>
              </a:rPr>
              <a:t>"Re-evaluatin.g</a:t>
            </a:r>
            <a:r>
              <a:rPr dirty="0" sz="1050" spc="-16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270" b="1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  <a:p>
            <a:pPr marL="59690">
              <a:lnSpc>
                <a:spcPts val="1285"/>
              </a:lnSpc>
            </a:pPr>
            <a:r>
              <a:rPr dirty="0" sz="1050" spc="385" b="1">
                <a:solidFill>
                  <a:srgbClr val="565656"/>
                </a:solidFill>
                <a:latin typeface="Times New Roman"/>
                <a:cs typeface="Times New Roman"/>
              </a:rPr>
              <a:t>Cost</a:t>
            </a:r>
            <a:r>
              <a:rPr dirty="0" sz="1050" spc="2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370" b="1" i="1">
                <a:solidFill>
                  <a:srgbClr val="676767"/>
                </a:solidFill>
                <a:latin typeface="Times New Roman"/>
                <a:cs typeface="Times New Roman"/>
              </a:rPr>
              <a:t>0£</a:t>
            </a:r>
            <a:r>
              <a:rPr dirty="0" sz="1050" spc="370" b="1">
                <a:solidFill>
                  <a:srgbClr val="676767"/>
                </a:solidFill>
                <a:latin typeface="Times New Roman"/>
                <a:cs typeface="Times New Roman"/>
              </a:rPr>
              <a:t>Teenage</a:t>
            </a:r>
            <a:r>
              <a:rPr dirty="0" sz="1050" spc="14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275" b="1">
                <a:solidFill>
                  <a:srgbClr val="676767"/>
                </a:solidFill>
                <a:latin typeface="Times New Roman"/>
                <a:cs typeface="Times New Roman"/>
              </a:rPr>
              <a:t>Childbearin.g"</a:t>
            </a:r>
            <a:endParaRPr sz="1050">
              <a:latin typeface="Times New Roman"/>
              <a:cs typeface="Times New Roman"/>
            </a:endParaRPr>
          </a:p>
          <a:p>
            <a:pPr marL="53975" marR="156845" indent="8255">
              <a:lnSpc>
                <a:spcPct val="93900"/>
              </a:lnSpc>
              <a:spcBef>
                <a:spcPts val="565"/>
              </a:spcBef>
            </a:pPr>
            <a:r>
              <a:rPr dirty="0" sz="1100" spc="210">
                <a:solidFill>
                  <a:srgbClr val="565656"/>
                </a:solidFill>
                <a:latin typeface="Times New Roman"/>
                <a:cs typeface="Times New Roman"/>
              </a:rPr>
              <a:t>Julie </a:t>
            </a:r>
            <a:r>
              <a:rPr dirty="0" sz="1100" spc="315">
                <a:solidFill>
                  <a:srgbClr val="676767"/>
                </a:solidFill>
                <a:latin typeface="Times New Roman"/>
                <a:cs typeface="Times New Roman"/>
              </a:rPr>
              <a:t>DaVanzo, </a:t>
            </a:r>
            <a:r>
              <a:rPr dirty="0" sz="1100" spc="130">
                <a:solidFill>
                  <a:srgbClr val="676767"/>
                </a:solidFill>
                <a:latin typeface="Times New Roman"/>
                <a:cs typeface="Times New Roman"/>
              </a:rPr>
              <a:t>R.an.d</a:t>
            </a:r>
            <a:r>
              <a:rPr dirty="0" sz="1100" spc="-1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76767"/>
                </a:solidFill>
                <a:latin typeface="Times New Roman"/>
                <a:cs typeface="Times New Roman"/>
              </a:rPr>
              <a:t>Corporation:  </a:t>
            </a:r>
            <a:r>
              <a:rPr dirty="0" sz="1050" spc="325" b="1">
                <a:solidFill>
                  <a:srgbClr val="676767"/>
                </a:solidFill>
                <a:latin typeface="Times New Roman"/>
                <a:cs typeface="Times New Roman"/>
              </a:rPr>
              <a:t>"Living Arrangements </a:t>
            </a:r>
            <a:r>
              <a:rPr dirty="0" sz="1100" spc="335" b="1" i="1">
                <a:solidFill>
                  <a:srgbClr val="676767"/>
                </a:solidFill>
                <a:latin typeface="Times New Roman"/>
                <a:cs typeface="Times New Roman"/>
              </a:rPr>
              <a:t>0£ </a:t>
            </a:r>
            <a:r>
              <a:rPr dirty="0" sz="1050" spc="285" b="1">
                <a:solidFill>
                  <a:srgbClr val="676767"/>
                </a:solidFill>
                <a:latin typeface="Times New Roman"/>
                <a:cs typeface="Times New Roman"/>
              </a:rPr>
              <a:t>the  </a:t>
            </a:r>
            <a:r>
              <a:rPr dirty="0" sz="1050" spc="300" b="1">
                <a:solidFill>
                  <a:srgbClr val="676767"/>
                </a:solidFill>
                <a:latin typeface="Times New Roman"/>
                <a:cs typeface="Times New Roman"/>
              </a:rPr>
              <a:t>Elderly </a:t>
            </a:r>
            <a:r>
              <a:rPr dirty="0" sz="1000" spc="245">
                <a:solidFill>
                  <a:srgbClr val="565656"/>
                </a:solidFill>
                <a:latin typeface="Times New Roman"/>
                <a:cs typeface="Times New Roman"/>
              </a:rPr>
              <a:t>in</a:t>
            </a:r>
            <a:r>
              <a:rPr dirty="0" sz="1000" spc="1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95" b="1">
                <a:solidFill>
                  <a:srgbClr val="565656"/>
                </a:solidFill>
                <a:latin typeface="Times New Roman"/>
                <a:cs typeface="Times New Roman"/>
              </a:rPr>
              <a:t>1.\11.alaysia"</a:t>
            </a:r>
            <a:endParaRPr sz="1050">
              <a:latin typeface="Times New Roman"/>
              <a:cs typeface="Times New Roman"/>
            </a:endParaRPr>
          </a:p>
          <a:p>
            <a:pPr marL="50165" marR="126364" indent="3810">
              <a:lnSpc>
                <a:spcPct val="92500"/>
              </a:lnSpc>
              <a:spcBef>
                <a:spcPts val="600"/>
              </a:spcBef>
            </a:pPr>
            <a:r>
              <a:rPr dirty="0" sz="1100" spc="325">
                <a:solidFill>
                  <a:srgbClr val="676767"/>
                </a:solidFill>
                <a:latin typeface="Times New Roman"/>
                <a:cs typeface="Times New Roman"/>
              </a:rPr>
              <a:t>JooEan </a:t>
            </a:r>
            <a:r>
              <a:rPr dirty="0" sz="1100" spc="335">
                <a:solidFill>
                  <a:srgbClr val="676767"/>
                </a:solidFill>
                <a:latin typeface="Times New Roman"/>
                <a:cs typeface="Times New Roman"/>
              </a:rPr>
              <a:t>Tan, </a:t>
            </a:r>
            <a:r>
              <a:rPr dirty="0" sz="1100" spc="305">
                <a:solidFill>
                  <a:srgbClr val="676767"/>
                </a:solidFill>
                <a:latin typeface="Times New Roman"/>
                <a:cs typeface="Times New Roman"/>
              </a:rPr>
              <a:t>Center </a:t>
            </a:r>
            <a:r>
              <a:rPr dirty="0" sz="1100" spc="270">
                <a:solidFill>
                  <a:srgbClr val="565656"/>
                </a:solidFill>
                <a:latin typeface="Times New Roman"/>
                <a:cs typeface="Times New Roman"/>
              </a:rPr>
              <a:t>for </a:t>
            </a:r>
            <a:r>
              <a:rPr dirty="0" sz="1100" spc="190">
                <a:solidFill>
                  <a:srgbClr val="676767"/>
                </a:solidFill>
                <a:latin typeface="Times New Roman"/>
                <a:cs typeface="Times New Roman"/>
              </a:rPr>
              <a:t>Stu.dies </a:t>
            </a:r>
            <a:r>
              <a:rPr dirty="0" sz="1000" spc="165">
                <a:solidFill>
                  <a:srgbClr val="565656"/>
                </a:solidFill>
                <a:latin typeface="Arial"/>
                <a:cs typeface="Arial"/>
              </a:rPr>
              <a:t>in  </a:t>
            </a:r>
            <a:r>
              <a:rPr dirty="0" sz="1100" spc="340">
                <a:solidFill>
                  <a:srgbClr val="565656"/>
                </a:solidFill>
                <a:latin typeface="Times New Roman"/>
                <a:cs typeface="Times New Roman"/>
              </a:rPr>
              <a:t>Demography</a:t>
            </a:r>
            <a:r>
              <a:rPr dirty="0" sz="1100" spc="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10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Eco</a:t>
            </a:r>
            <a:r>
              <a:rPr dirty="0" sz="1100" spc="270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ogy,</a:t>
            </a:r>
            <a:r>
              <a:rPr dirty="0" sz="1100" spc="1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U</a:t>
            </a:r>
            <a:r>
              <a:rPr dirty="0" sz="1100" spc="270">
                <a:solidFill>
                  <a:srgbClr val="424242"/>
                </a:solidFill>
                <a:latin typeface="Times New Roman"/>
                <a:cs typeface="Times New Roman"/>
              </a:rPr>
              <a:t>n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iver­  </a:t>
            </a:r>
            <a:r>
              <a:rPr dirty="0" sz="1100" spc="204">
                <a:solidFill>
                  <a:srgbClr val="565656"/>
                </a:solidFill>
                <a:latin typeface="Times New Roman"/>
                <a:cs typeface="Times New Roman"/>
              </a:rPr>
              <a:t>sity </a:t>
            </a:r>
            <a:r>
              <a:rPr dirty="0" sz="1100" spc="235">
                <a:solidFill>
                  <a:srgbClr val="565656"/>
                </a:solidFill>
                <a:latin typeface="Times New Roman"/>
                <a:cs typeface="Times New Roman"/>
              </a:rPr>
              <a:t>ofW-ash.ington: </a:t>
            </a:r>
            <a:r>
              <a:rPr dirty="0" sz="1050" spc="245" b="1">
                <a:solidFill>
                  <a:srgbClr val="676767"/>
                </a:solidFill>
                <a:latin typeface="Times New Roman"/>
                <a:cs typeface="Times New Roman"/>
              </a:rPr>
              <a:t>"Fertility  </a:t>
            </a:r>
            <a:r>
              <a:rPr dirty="0" sz="1050" spc="245" b="1">
                <a:solidFill>
                  <a:srgbClr val="565656"/>
                </a:solidFill>
                <a:latin typeface="Times New Roman"/>
                <a:cs typeface="Times New Roman"/>
              </a:rPr>
              <a:t>Declin.e</a:t>
            </a:r>
            <a:r>
              <a:rPr dirty="0" sz="1050" spc="4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65656"/>
                </a:solidFill>
                <a:latin typeface="Arial"/>
                <a:cs typeface="Arial"/>
              </a:rPr>
              <a:t>in.</a:t>
            </a:r>
            <a:r>
              <a:rPr dirty="0" sz="1050" spc="-65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sz="1050" spc="325" b="1">
                <a:solidFill>
                  <a:srgbClr val="565656"/>
                </a:solidFill>
                <a:latin typeface="Times New Roman"/>
                <a:cs typeface="Times New Roman"/>
              </a:rPr>
              <a:t>Thailand"</a:t>
            </a:r>
            <a:endParaRPr sz="1050">
              <a:latin typeface="Times New Roman"/>
              <a:cs typeface="Times New Roman"/>
            </a:endParaRPr>
          </a:p>
          <a:p>
            <a:pPr marL="40640" marR="104139" indent="13335">
              <a:lnSpc>
                <a:spcPct val="94100"/>
              </a:lnSpc>
              <a:spcBef>
                <a:spcPts val="575"/>
              </a:spcBef>
            </a:pPr>
            <a:r>
              <a:rPr dirty="0" sz="1100" spc="254">
                <a:solidFill>
                  <a:srgbClr val="676767"/>
                </a:solidFill>
                <a:latin typeface="Times New Roman"/>
                <a:cs typeface="Times New Roman"/>
              </a:rPr>
              <a:t>Jjang</a:t>
            </a:r>
            <a:r>
              <a:rPr dirty="0" sz="110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450">
                <a:solidFill>
                  <a:srgbClr val="565656"/>
                </a:solidFill>
                <a:latin typeface="Times New Roman"/>
                <a:cs typeface="Times New Roman"/>
              </a:rPr>
              <a:t>Hong</a:t>
            </a:r>
            <a:r>
              <a:rPr dirty="0" sz="1100" spc="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76767"/>
                </a:solidFill>
                <a:latin typeface="Times New Roman"/>
                <a:cs typeface="Times New Roman"/>
              </a:rPr>
              <a:t>Li,</a:t>
            </a:r>
            <a:r>
              <a:rPr dirty="0" sz="1100" spc="-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76767"/>
                </a:solidFill>
                <a:latin typeface="Times New Roman"/>
                <a:cs typeface="Times New Roman"/>
              </a:rPr>
              <a:t>Center</a:t>
            </a:r>
            <a:r>
              <a:rPr dirty="0" sz="110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676767"/>
                </a:solidFill>
                <a:latin typeface="Times New Roman"/>
                <a:cs typeface="Times New Roman"/>
              </a:rPr>
              <a:t>forSt</a:t>
            </a:r>
            <a:r>
              <a:rPr dirty="0" sz="1100" spc="459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40">
                <a:solidFill>
                  <a:srgbClr val="424242"/>
                </a:solidFill>
                <a:latin typeface="Times New Roman"/>
                <a:cs typeface="Times New Roman"/>
              </a:rPr>
              <a:t>u</a:t>
            </a:r>
            <a:r>
              <a:rPr dirty="0" sz="1100" spc="40">
                <a:solidFill>
                  <a:srgbClr val="676767"/>
                </a:solidFill>
                <a:latin typeface="Times New Roman"/>
                <a:cs typeface="Times New Roman"/>
              </a:rPr>
              <a:t>.d</a:t>
            </a:r>
            <a:r>
              <a:rPr dirty="0" sz="1100" spc="-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676767"/>
                </a:solidFill>
                <a:latin typeface="Times New Roman"/>
                <a:cs typeface="Times New Roman"/>
              </a:rPr>
              <a:t>i</a:t>
            </a:r>
            <a:r>
              <a:rPr dirty="0" sz="1100" spc="-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676767"/>
                </a:solidFill>
                <a:latin typeface="Times New Roman"/>
                <a:cs typeface="Times New Roman"/>
              </a:rPr>
              <a:t>es</a:t>
            </a:r>
            <a:r>
              <a:rPr dirty="0" sz="1100" spc="229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565656"/>
                </a:solidFill>
                <a:latin typeface="Arial"/>
                <a:cs typeface="Arial"/>
              </a:rPr>
              <a:t>in  </a:t>
            </a:r>
            <a:r>
              <a:rPr dirty="0" sz="1100" spc="330">
                <a:solidFill>
                  <a:srgbClr val="565656"/>
                </a:solidFill>
                <a:latin typeface="Times New Roman"/>
                <a:cs typeface="Times New Roman"/>
              </a:rPr>
              <a:t>Demography</a:t>
            </a:r>
            <a:r>
              <a:rPr dirty="0" sz="1100" spc="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100" spc="2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Eco</a:t>
            </a:r>
            <a:r>
              <a:rPr dirty="0" sz="1100" spc="270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ogy,</a:t>
            </a:r>
            <a:r>
              <a:rPr dirty="0" sz="110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565656"/>
                </a:solidFill>
                <a:latin typeface="Times New Roman"/>
                <a:cs typeface="Times New Roman"/>
              </a:rPr>
              <a:t>Univer­  </a:t>
            </a:r>
            <a:r>
              <a:rPr dirty="0" sz="1100" spc="204">
                <a:solidFill>
                  <a:srgbClr val="676767"/>
                </a:solidFill>
                <a:latin typeface="Times New Roman"/>
                <a:cs typeface="Times New Roman"/>
              </a:rPr>
              <a:t>sity </a:t>
            </a: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of </a:t>
            </a:r>
            <a:r>
              <a:rPr dirty="0" sz="1100" spc="50">
                <a:solidFill>
                  <a:srgbClr val="676767"/>
                </a:solidFill>
                <a:latin typeface="Times New Roman"/>
                <a:cs typeface="Times New Roman"/>
              </a:rPr>
              <a:t>VVas </a:t>
            </a:r>
            <a:r>
              <a:rPr dirty="0" sz="1100" spc="40">
                <a:solidFill>
                  <a:srgbClr val="676767"/>
                </a:solidFill>
                <a:latin typeface="Times New Roman"/>
                <a:cs typeface="Times New Roman"/>
              </a:rPr>
              <a:t>hin </a:t>
            </a:r>
            <a:r>
              <a:rPr dirty="0" sz="1100" spc="35">
                <a:solidFill>
                  <a:srgbClr val="676767"/>
                </a:solidFill>
                <a:latin typeface="Times New Roman"/>
                <a:cs typeface="Times New Roman"/>
              </a:rPr>
              <a:t>gt </a:t>
            </a:r>
            <a:r>
              <a:rPr dirty="0" sz="1100" spc="50">
                <a:solidFill>
                  <a:srgbClr val="676767"/>
                </a:solidFill>
                <a:latin typeface="Times New Roman"/>
                <a:cs typeface="Times New Roman"/>
              </a:rPr>
              <a:t>o n </a:t>
            </a:r>
            <a:r>
              <a:rPr dirty="0" sz="1100" spc="25">
                <a:solidFill>
                  <a:srgbClr val="424242"/>
                </a:solidFill>
                <a:latin typeface="Times New Roman"/>
                <a:cs typeface="Times New Roman"/>
              </a:rPr>
              <a:t>: </a:t>
            </a:r>
            <a:r>
              <a:rPr dirty="0" sz="1050" spc="310" b="1">
                <a:solidFill>
                  <a:srgbClr val="676767"/>
                </a:solidFill>
                <a:latin typeface="Times New Roman"/>
                <a:cs typeface="Times New Roman"/>
              </a:rPr>
              <a:t>"Blaclc/White  </a:t>
            </a:r>
            <a:r>
              <a:rPr dirty="0" sz="1050" spc="285" b="1">
                <a:solidFill>
                  <a:srgbClr val="565656"/>
                </a:solidFill>
                <a:latin typeface="Times New Roman"/>
                <a:cs typeface="Times New Roman"/>
              </a:rPr>
              <a:t>Differences </a:t>
            </a:r>
            <a:r>
              <a:rPr dirty="0" sz="1000" spc="210">
                <a:solidFill>
                  <a:srgbClr val="565656"/>
                </a:solidFill>
                <a:latin typeface="Times New Roman"/>
                <a:cs typeface="Times New Roman"/>
              </a:rPr>
              <a:t>in. </a:t>
            </a:r>
            <a:r>
              <a:rPr dirty="0" sz="1050" spc="265" b="1">
                <a:solidFill>
                  <a:srgbClr val="565656"/>
                </a:solidFill>
                <a:latin typeface="Times New Roman"/>
                <a:cs typeface="Times New Roman"/>
              </a:rPr>
              <a:t>First </a:t>
            </a:r>
            <a:r>
              <a:rPr dirty="0" sz="1050" spc="310" b="1">
                <a:solidFill>
                  <a:srgbClr val="565656"/>
                </a:solidFill>
                <a:latin typeface="Times New Roman"/>
                <a:cs typeface="Times New Roman"/>
              </a:rPr>
              <a:t>Marriage  </a:t>
            </a:r>
            <a:r>
              <a:rPr dirty="0" sz="1050" spc="280" b="1">
                <a:solidFill>
                  <a:srgbClr val="565656"/>
                </a:solidFill>
                <a:latin typeface="Times New Roman"/>
                <a:cs typeface="Times New Roman"/>
              </a:rPr>
              <a:t>Patterns: </a:t>
            </a:r>
            <a:r>
              <a:rPr dirty="0" sz="1050" spc="295">
                <a:solidFill>
                  <a:srgbClr val="676767"/>
                </a:solidFill>
                <a:latin typeface="Times New Roman"/>
                <a:cs typeface="Times New Roman"/>
              </a:rPr>
              <a:t>Effects </a:t>
            </a:r>
            <a:r>
              <a:rPr dirty="0" sz="1050" spc="310">
                <a:solidFill>
                  <a:srgbClr val="565656"/>
                </a:solidFill>
                <a:latin typeface="Times New Roman"/>
                <a:cs typeface="Times New Roman"/>
              </a:rPr>
              <a:t>of </a:t>
            </a:r>
            <a:r>
              <a:rPr dirty="0" sz="1050" spc="290" b="1">
                <a:solidFill>
                  <a:srgbClr val="565656"/>
                </a:solidFill>
                <a:latin typeface="Times New Roman"/>
                <a:cs typeface="Times New Roman"/>
              </a:rPr>
              <a:t>Individual  </a:t>
            </a:r>
            <a:r>
              <a:rPr dirty="0" sz="1050" spc="295" b="1">
                <a:solidFill>
                  <a:srgbClr val="565656"/>
                </a:solidFill>
                <a:latin typeface="Times New Roman"/>
                <a:cs typeface="Times New Roman"/>
              </a:rPr>
              <a:t>Attributes </a:t>
            </a:r>
            <a:r>
              <a:rPr dirty="0" sz="1050" spc="365" b="1">
                <a:solidFill>
                  <a:srgbClr val="565656"/>
                </a:solidFill>
                <a:latin typeface="Times New Roman"/>
                <a:cs typeface="Times New Roman"/>
              </a:rPr>
              <a:t>and </a:t>
            </a:r>
            <a:r>
              <a:rPr dirty="0" sz="1050" spc="270" b="1">
                <a:solidFill>
                  <a:srgbClr val="676767"/>
                </a:solidFill>
                <a:latin typeface="Times New Roman"/>
                <a:cs typeface="Times New Roman"/>
              </a:rPr>
              <a:t>Con.textual  </a:t>
            </a:r>
            <a:r>
              <a:rPr dirty="0" sz="1050" spc="305" b="1">
                <a:solidFill>
                  <a:srgbClr val="565656"/>
                </a:solidFill>
                <a:latin typeface="Times New Roman"/>
                <a:cs typeface="Times New Roman"/>
              </a:rPr>
              <a:t>Factors"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6584" y="6707622"/>
            <a:ext cx="3274060" cy="209931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650"/>
              </a:spcBef>
            </a:pPr>
            <a:r>
              <a:rPr dirty="0" sz="1100" spc="440" b="1">
                <a:solidFill>
                  <a:srgbClr val="565656"/>
                </a:solidFill>
                <a:latin typeface="Times New Roman"/>
                <a:cs typeface="Times New Roman"/>
              </a:rPr>
              <a:t>1992-1993</a:t>
            </a:r>
            <a:endParaRPr sz="1100">
              <a:latin typeface="Times New Roman"/>
              <a:cs typeface="Times New Roman"/>
            </a:endParaRPr>
          </a:p>
          <a:p>
            <a:pPr marL="13335">
              <a:lnSpc>
                <a:spcPts val="1245"/>
              </a:lnSpc>
              <a:spcBef>
                <a:spcPts val="550"/>
              </a:spcBef>
            </a:pPr>
            <a:r>
              <a:rPr dirty="0" sz="1100" spc="310">
                <a:solidFill>
                  <a:srgbClr val="565656"/>
                </a:solidFill>
                <a:latin typeface="Times New Roman"/>
                <a:cs typeface="Times New Roman"/>
              </a:rPr>
              <a:t>Alan</a:t>
            </a:r>
            <a:r>
              <a:rPr dirty="0" sz="1100" spc="-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76767"/>
                </a:solidFill>
                <a:latin typeface="Times New Roman"/>
                <a:cs typeface="Times New Roman"/>
              </a:rPr>
              <a:t>Bittles,</a:t>
            </a:r>
            <a:r>
              <a:rPr dirty="0" sz="1100" spc="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130">
                <a:solidFill>
                  <a:srgbClr val="676767"/>
                </a:solidFill>
                <a:latin typeface="Times New Roman"/>
                <a:cs typeface="Times New Roman"/>
              </a:rPr>
              <a:t>I&lt;i.ngs</a:t>
            </a:r>
            <a:r>
              <a:rPr dirty="0" sz="1100" spc="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15">
                <a:solidFill>
                  <a:srgbClr val="676767"/>
                </a:solidFill>
                <a:latin typeface="Times New Roman"/>
                <a:cs typeface="Times New Roman"/>
              </a:rPr>
              <a:t>C</a:t>
            </a:r>
            <a:r>
              <a:rPr dirty="0" sz="1100" spc="-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160">
                <a:solidFill>
                  <a:srgbClr val="676767"/>
                </a:solidFill>
                <a:latin typeface="Times New Roman"/>
                <a:cs typeface="Times New Roman"/>
              </a:rPr>
              <a:t>o</a:t>
            </a:r>
            <a:r>
              <a:rPr dirty="0" sz="1100" spc="-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120">
                <a:solidFill>
                  <a:srgbClr val="424242"/>
                </a:solidFill>
                <a:latin typeface="Times New Roman"/>
                <a:cs typeface="Times New Roman"/>
              </a:rPr>
              <a:t>ll</a:t>
            </a:r>
            <a:r>
              <a:rPr dirty="0" sz="1100" spc="120">
                <a:solidFill>
                  <a:srgbClr val="676767"/>
                </a:solidFill>
                <a:latin typeface="Times New Roman"/>
                <a:cs typeface="Times New Roman"/>
              </a:rPr>
              <a:t>eg</a:t>
            </a:r>
            <a:r>
              <a:rPr dirty="0" sz="1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140">
                <a:solidFill>
                  <a:srgbClr val="676767"/>
                </a:solidFill>
                <a:latin typeface="Times New Roman"/>
                <a:cs typeface="Times New Roman"/>
              </a:rPr>
              <a:t>e</a:t>
            </a:r>
            <a:r>
              <a:rPr dirty="0" sz="1100" spc="-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80">
                <a:solidFill>
                  <a:srgbClr val="676767"/>
                </a:solidFill>
                <a:latin typeface="Times New Roman"/>
                <a:cs typeface="Times New Roman"/>
              </a:rPr>
              <a:t>,</a:t>
            </a:r>
            <a:r>
              <a:rPr dirty="0" sz="110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340">
                <a:solidFill>
                  <a:srgbClr val="565656"/>
                </a:solidFill>
                <a:latin typeface="Times New Roman"/>
                <a:cs typeface="Times New Roman"/>
              </a:rPr>
              <a:t>London:</a:t>
            </a:r>
            <a:endParaRPr sz="1100">
              <a:latin typeface="Times New Roman"/>
              <a:cs typeface="Times New Roman"/>
            </a:endParaRPr>
          </a:p>
          <a:p>
            <a:pPr marL="35560">
              <a:lnSpc>
                <a:spcPts val="1180"/>
              </a:lnSpc>
              <a:tabLst>
                <a:tab pos="1855470" algn="l"/>
              </a:tabLst>
            </a:pPr>
            <a:r>
              <a:rPr dirty="0" sz="1050" spc="195" b="1">
                <a:solidFill>
                  <a:srgbClr val="676767"/>
                </a:solidFill>
                <a:latin typeface="Times New Roman"/>
                <a:cs typeface="Times New Roman"/>
              </a:rPr>
              <a:t>&lt;&lt;Co.nsa.nguin.eous	</a:t>
            </a:r>
            <a:r>
              <a:rPr dirty="0" sz="1050" spc="875" b="1">
                <a:solidFill>
                  <a:srgbClr val="565656"/>
                </a:solidFill>
                <a:latin typeface="Times New Roman"/>
                <a:cs typeface="Times New Roman"/>
              </a:rPr>
              <a:t>iage:</a:t>
            </a:r>
            <a:endParaRPr sz="1050">
              <a:latin typeface="Times New Roman"/>
              <a:cs typeface="Times New Roman"/>
            </a:endParaRPr>
          </a:p>
          <a:p>
            <a:pPr algn="just" marL="16510" marR="325755" indent="8255">
              <a:lnSpc>
                <a:spcPct val="96500"/>
              </a:lnSpc>
              <a:spcBef>
                <a:spcPts val="35"/>
              </a:spcBef>
            </a:pPr>
            <a:r>
              <a:rPr dirty="0" sz="1050" spc="135" b="1">
                <a:solidFill>
                  <a:srgbClr val="565656"/>
                </a:solidFill>
                <a:latin typeface="Times New Roman"/>
                <a:cs typeface="Times New Roman"/>
              </a:rPr>
              <a:t>C-u.rren.t </a:t>
            </a:r>
            <a:r>
              <a:rPr dirty="0" sz="1050" spc="345" b="1">
                <a:solidFill>
                  <a:srgbClr val="676767"/>
                </a:solidFill>
                <a:latin typeface="Times New Roman"/>
                <a:cs typeface="Times New Roman"/>
              </a:rPr>
              <a:t>Global </a:t>
            </a:r>
            <a:r>
              <a:rPr dirty="0" sz="1050" spc="280" b="1">
                <a:solidFill>
                  <a:srgbClr val="565656"/>
                </a:solidFill>
                <a:latin typeface="Times New Roman"/>
                <a:cs typeface="Times New Roman"/>
              </a:rPr>
              <a:t>Prevalence</a:t>
            </a:r>
            <a:r>
              <a:rPr dirty="0" sz="1050" spc="-6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30" b="1">
                <a:solidFill>
                  <a:srgbClr val="565656"/>
                </a:solidFill>
                <a:latin typeface="Times New Roman"/>
                <a:cs typeface="Times New Roman"/>
              </a:rPr>
              <a:t>and  </a:t>
            </a:r>
            <a:r>
              <a:rPr dirty="0" sz="1050" spc="300" b="1">
                <a:solidFill>
                  <a:srgbClr val="565656"/>
                </a:solidFill>
                <a:latin typeface="Times New Roman"/>
                <a:cs typeface="Times New Roman"/>
              </a:rPr>
              <a:t>Influence </a:t>
            </a:r>
            <a:r>
              <a:rPr dirty="0" sz="1050" spc="360" b="1">
                <a:solidFill>
                  <a:srgbClr val="565656"/>
                </a:solidFill>
                <a:latin typeface="Times New Roman"/>
                <a:cs typeface="Times New Roman"/>
              </a:rPr>
              <a:t>on </a:t>
            </a:r>
            <a:r>
              <a:rPr dirty="0" sz="1050" spc="240" b="1">
                <a:solidFill>
                  <a:srgbClr val="676767"/>
                </a:solidFill>
                <a:latin typeface="Times New Roman"/>
                <a:cs typeface="Times New Roman"/>
              </a:rPr>
              <a:t>Fertility,</a:t>
            </a:r>
            <a:r>
              <a:rPr dirty="0" sz="1050" spc="-8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565656"/>
                </a:solidFill>
                <a:latin typeface="Times New Roman"/>
                <a:cs typeface="Times New Roman"/>
              </a:rPr>
              <a:t>Morality  </a:t>
            </a:r>
            <a:r>
              <a:rPr dirty="0" sz="1050" spc="350" b="1">
                <a:solidFill>
                  <a:srgbClr val="565656"/>
                </a:solidFill>
                <a:latin typeface="Times New Roman"/>
                <a:cs typeface="Times New Roman"/>
              </a:rPr>
              <a:t>and</a:t>
            </a:r>
            <a:r>
              <a:rPr dirty="0" sz="1050" spc="16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85" b="1">
                <a:solidFill>
                  <a:srgbClr val="565656"/>
                </a:solidFill>
                <a:latin typeface="Times New Roman"/>
                <a:cs typeface="Times New Roman"/>
              </a:rPr>
              <a:t>.Morbidity"</a:t>
            </a:r>
            <a:endParaRPr sz="1050">
              <a:latin typeface="Times New Roman"/>
              <a:cs typeface="Times New Roman"/>
            </a:endParaRPr>
          </a:p>
          <a:p>
            <a:pPr marL="12700" marR="254000" indent="12065">
              <a:lnSpc>
                <a:spcPct val="92500"/>
              </a:lnSpc>
              <a:spcBef>
                <a:spcPts val="600"/>
              </a:spcBef>
            </a:pPr>
            <a:r>
              <a:rPr dirty="0" sz="1100" spc="265">
                <a:solidFill>
                  <a:srgbClr val="676767"/>
                </a:solidFill>
                <a:latin typeface="Times New Roman"/>
                <a:cs typeface="Times New Roman"/>
              </a:rPr>
              <a:t>Char</a:t>
            </a:r>
            <a:r>
              <a:rPr dirty="0" sz="1100" spc="265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100" spc="265">
                <a:solidFill>
                  <a:srgbClr val="676767"/>
                </a:solidFill>
                <a:latin typeface="Times New Roman"/>
                <a:cs typeface="Times New Roman"/>
              </a:rPr>
              <a:t>es </a:t>
            </a:r>
            <a:r>
              <a:rPr dirty="0" sz="1100" spc="240">
                <a:solidFill>
                  <a:srgbClr val="565656"/>
                </a:solidFill>
                <a:latin typeface="Times New Roman"/>
                <a:cs typeface="Times New Roman"/>
              </a:rPr>
              <a:t>Hirschman., </a:t>
            </a:r>
            <a:r>
              <a:rPr dirty="0" sz="1100" spc="229">
                <a:solidFill>
                  <a:srgbClr val="565656"/>
                </a:solidFill>
                <a:latin typeface="Times New Roman"/>
                <a:cs typeface="Times New Roman"/>
              </a:rPr>
              <a:t>University </a:t>
            </a:r>
            <a:r>
              <a:rPr dirty="0" sz="1100" spc="235">
                <a:solidFill>
                  <a:srgbClr val="676767"/>
                </a:solidFill>
                <a:latin typeface="Times New Roman"/>
                <a:cs typeface="Times New Roman"/>
              </a:rPr>
              <a:t>of  </a:t>
            </a:r>
            <a:r>
              <a:rPr dirty="0" sz="1100" spc="290">
                <a:solidFill>
                  <a:srgbClr val="565656"/>
                </a:solidFill>
                <a:latin typeface="Times New Roman"/>
                <a:cs typeface="Times New Roman"/>
              </a:rPr>
              <a:t>Washington; </a:t>
            </a:r>
            <a:r>
              <a:rPr dirty="0" sz="1100" spc="305">
                <a:solidFill>
                  <a:srgbClr val="676767"/>
                </a:solidFill>
                <a:latin typeface="Times New Roman"/>
                <a:cs typeface="Times New Roman"/>
              </a:rPr>
              <a:t>and </a:t>
            </a: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Steven  </a:t>
            </a:r>
            <a:r>
              <a:rPr dirty="0" sz="1100" spc="290">
                <a:solidFill>
                  <a:srgbClr val="565656"/>
                </a:solidFill>
                <a:latin typeface="Times New Roman"/>
                <a:cs typeface="Times New Roman"/>
              </a:rPr>
              <a:t>McLaughlin, </a:t>
            </a:r>
            <a:r>
              <a:rPr dirty="0" sz="1100" spc="204">
                <a:solidFill>
                  <a:srgbClr val="565656"/>
                </a:solidFill>
                <a:latin typeface="Times New Roman"/>
                <a:cs typeface="Times New Roman"/>
              </a:rPr>
              <a:t>Battelle:</a:t>
            </a:r>
            <a:r>
              <a:rPr dirty="0" sz="1100" spc="-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60" b="1">
                <a:solidFill>
                  <a:srgbClr val="676767"/>
                </a:solidFill>
                <a:latin typeface="Times New Roman"/>
                <a:cs typeface="Times New Roman"/>
              </a:rPr>
              <a:t>"'Introduc­  </a:t>
            </a:r>
            <a:r>
              <a:rPr dirty="0" sz="1050" spc="310" b="1">
                <a:solidFill>
                  <a:srgbClr val="565656"/>
                </a:solidFill>
                <a:latin typeface="Times New Roman"/>
                <a:cs typeface="Times New Roman"/>
              </a:rPr>
              <a:t>tions</a:t>
            </a:r>
            <a:r>
              <a:rPr dirty="0" sz="1050" spc="14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25" b="1">
                <a:solidFill>
                  <a:srgbClr val="565656"/>
                </a:solidFill>
                <a:latin typeface="Times New Roman"/>
                <a:cs typeface="Times New Roman"/>
              </a:rPr>
              <a:t>an.d</a:t>
            </a:r>
            <a:r>
              <a:rPr dirty="0" sz="1050" spc="5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65" b="1">
                <a:solidFill>
                  <a:srgbClr val="565656"/>
                </a:solidFill>
                <a:latin typeface="Times New Roman"/>
                <a:cs typeface="Times New Roman"/>
              </a:rPr>
              <a:t>Overvievv</a:t>
            </a:r>
            <a:r>
              <a:rPr dirty="0" sz="1050" spc="8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80" b="1">
                <a:solidFill>
                  <a:srgbClr val="565656"/>
                </a:solidFill>
                <a:latin typeface="Times New Roman"/>
                <a:cs typeface="Times New Roman"/>
              </a:rPr>
              <a:t>0£</a:t>
            </a:r>
            <a:r>
              <a:rPr dirty="0" sz="1050" spc="8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60" b="1">
                <a:solidFill>
                  <a:srgbClr val="565656"/>
                </a:solidFill>
                <a:latin typeface="Times New Roman"/>
                <a:cs typeface="Times New Roman"/>
              </a:rPr>
              <a:t>Activities</a:t>
            </a:r>
            <a:endParaRPr sz="1050">
              <a:latin typeface="Times New Roman"/>
              <a:cs typeface="Times New Roman"/>
            </a:endParaRPr>
          </a:p>
          <a:p>
            <a:pPr marL="17145" marR="17145">
              <a:lnSpc>
                <a:spcPts val="1180"/>
              </a:lnSpc>
              <a:spcBef>
                <a:spcPts val="30"/>
              </a:spcBef>
            </a:pPr>
            <a:r>
              <a:rPr dirty="0" sz="1050" spc="275" b="1">
                <a:solidFill>
                  <a:srgbClr val="565656"/>
                </a:solidFill>
                <a:latin typeface="Times New Roman"/>
                <a:cs typeface="Times New Roman"/>
              </a:rPr>
              <a:t>of </a:t>
            </a:r>
            <a:r>
              <a:rPr dirty="0" sz="1050" spc="295" b="1">
                <a:solidFill>
                  <a:srgbClr val="565656"/>
                </a:solidFill>
                <a:latin typeface="Times New Roman"/>
                <a:cs typeface="Times New Roman"/>
              </a:rPr>
              <a:t>the </a:t>
            </a:r>
            <a:r>
              <a:rPr dirty="0" sz="1050" spc="200" b="1">
                <a:solidFill>
                  <a:srgbClr val="565656"/>
                </a:solidFill>
                <a:latin typeface="Times New Roman"/>
                <a:cs typeface="Times New Roman"/>
              </a:rPr>
              <a:t>Seat:tle </a:t>
            </a:r>
            <a:r>
              <a:rPr dirty="0" sz="1050" spc="340" b="1">
                <a:solidFill>
                  <a:srgbClr val="676767"/>
                </a:solidFill>
                <a:latin typeface="Times New Roman"/>
                <a:cs typeface="Times New Roman"/>
              </a:rPr>
              <a:t>Population</a:t>
            </a:r>
            <a:r>
              <a:rPr dirty="0" sz="1050" spc="-8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295" b="1">
                <a:solidFill>
                  <a:srgbClr val="676767"/>
                </a:solidFill>
                <a:latin typeface="Times New Roman"/>
                <a:cs typeface="Times New Roman"/>
              </a:rPr>
              <a:t>Research  </a:t>
            </a:r>
            <a:r>
              <a:rPr dirty="0" sz="1050" spc="335" b="1">
                <a:solidFill>
                  <a:srgbClr val="676767"/>
                </a:solidFill>
                <a:latin typeface="Times New Roman"/>
                <a:cs typeface="Times New Roman"/>
              </a:rPr>
              <a:t>Center"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5810" y="1343790"/>
            <a:ext cx="2126615" cy="34480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1270">
              <a:lnSpc>
                <a:spcPts val="1180"/>
              </a:lnSpc>
              <a:spcBef>
                <a:spcPts val="260"/>
              </a:spcBef>
            </a:pPr>
            <a:r>
              <a:rPr dirty="0" sz="1100" spc="120">
                <a:solidFill>
                  <a:srgbClr val="676767"/>
                </a:solidFill>
                <a:latin typeface="Times New Roman"/>
                <a:cs typeface="Times New Roman"/>
              </a:rPr>
              <a:t>I&lt;u.rt </a:t>
            </a:r>
            <a:r>
              <a:rPr dirty="0" sz="1100" spc="310">
                <a:solidFill>
                  <a:srgbClr val="676767"/>
                </a:solidFill>
                <a:latin typeface="Times New Roman"/>
                <a:cs typeface="Times New Roman"/>
              </a:rPr>
              <a:t>Lang,</a:t>
            </a:r>
            <a:r>
              <a:rPr dirty="0" sz="1100" spc="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76767"/>
                </a:solidFill>
                <a:latin typeface="Times New Roman"/>
                <a:cs typeface="Times New Roman"/>
              </a:rPr>
              <a:t>Department  </a:t>
            </a:r>
            <a:r>
              <a:rPr dirty="0" sz="1100" spc="295">
                <a:solidFill>
                  <a:srgbClr val="676767"/>
                </a:solidFill>
                <a:latin typeface="Times New Roman"/>
                <a:cs typeface="Times New Roman"/>
              </a:rPr>
              <a:t>ogy, </a:t>
            </a:r>
            <a:r>
              <a:rPr dirty="0" sz="1100" spc="225">
                <a:solidFill>
                  <a:srgbClr val="676767"/>
                </a:solidFill>
                <a:latin typeface="Times New Roman"/>
                <a:cs typeface="Times New Roman"/>
              </a:rPr>
              <a:t>University</a:t>
            </a:r>
            <a:r>
              <a:rPr dirty="0" sz="1100" spc="-1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180">
                <a:solidFill>
                  <a:srgbClr val="676767"/>
                </a:solidFill>
                <a:latin typeface="Times New Roman"/>
                <a:cs typeface="Times New Roman"/>
              </a:rPr>
              <a:t>ofVVasb.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8440" y="1651123"/>
            <a:ext cx="21793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 b="1">
                <a:solidFill>
                  <a:srgbClr val="676767"/>
                </a:solidFill>
                <a:latin typeface="Times New Roman"/>
                <a:cs typeface="Times New Roman"/>
              </a:rPr>
              <a:t>«Collective </a:t>
            </a:r>
            <a:r>
              <a:rPr dirty="0" sz="1050" spc="330" b="1">
                <a:solidFill>
                  <a:srgbClr val="676767"/>
                </a:solidFill>
                <a:latin typeface="Times New Roman"/>
                <a:cs typeface="Times New Roman"/>
              </a:rPr>
              <a:t>.Memory</a:t>
            </a:r>
            <a:r>
              <a:rPr dirty="0" sz="1050" spc="-13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676767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4119" y="1809519"/>
            <a:ext cx="2136140" cy="726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495">
              <a:lnSpc>
                <a:spcPts val="1065"/>
              </a:lnSpc>
              <a:spcBef>
                <a:spcPts val="105"/>
              </a:spcBef>
            </a:pPr>
            <a:r>
              <a:rPr dirty="0" sz="1050" spc="290" b="1">
                <a:solidFill>
                  <a:srgbClr val="676767"/>
                </a:solidFill>
                <a:latin typeface="Times New Roman"/>
                <a:cs typeface="Times New Roman"/>
              </a:rPr>
              <a:t>Generations: </a:t>
            </a:r>
            <a:r>
              <a:rPr dirty="0" sz="1050" spc="465" b="1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1050" spc="3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05" b="1">
                <a:solidFill>
                  <a:srgbClr val="565656"/>
                </a:solidFill>
                <a:latin typeface="Times New Roman"/>
                <a:cs typeface="Times New Roman"/>
              </a:rPr>
              <a:t>Survey</a:t>
            </a:r>
            <a:endParaRPr sz="1050">
              <a:latin typeface="Times New Roman"/>
              <a:cs typeface="Times New Roman"/>
            </a:endParaRPr>
          </a:p>
          <a:p>
            <a:pPr marL="15240">
              <a:lnSpc>
                <a:spcPts val="1365"/>
              </a:lnSpc>
            </a:pPr>
            <a:r>
              <a:rPr dirty="0" sz="1300" spc="165" b="1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r>
              <a:rPr dirty="0" sz="1050" spc="165" b="1">
                <a:solidFill>
                  <a:srgbClr val="676767"/>
                </a:solidFill>
                <a:latin typeface="Times New Roman"/>
                <a:cs typeface="Times New Roman"/>
              </a:rPr>
              <a:t>ou.rn.alists,.</a:t>
            </a:r>
            <a:endParaRPr sz="1050">
              <a:latin typeface="Times New Roman"/>
              <a:cs typeface="Times New Roman"/>
            </a:endParaRPr>
          </a:p>
          <a:p>
            <a:pPr marL="12700" marR="19050" indent="5715">
              <a:lnSpc>
                <a:spcPts val="1180"/>
              </a:lnSpc>
              <a:spcBef>
                <a:spcPts val="730"/>
              </a:spcBef>
            </a:pPr>
            <a:r>
              <a:rPr dirty="0" sz="1100" spc="335">
                <a:solidFill>
                  <a:srgbClr val="676767"/>
                </a:solidFill>
                <a:latin typeface="Times New Roman"/>
                <a:cs typeface="Times New Roman"/>
              </a:rPr>
              <a:t>John</a:t>
            </a:r>
            <a:r>
              <a:rPr dirty="0" sz="1100" spc="-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76767"/>
                </a:solidFill>
                <a:latin typeface="Times New Roman"/>
                <a:cs typeface="Times New Roman"/>
              </a:rPr>
              <a:t>Knodel, </a:t>
            </a:r>
            <a:r>
              <a:rPr dirty="0" sz="1100" spc="295">
                <a:solidFill>
                  <a:srgbClr val="676767"/>
                </a:solidFill>
                <a:latin typeface="Times New Roman"/>
                <a:cs typeface="Times New Roman"/>
              </a:rPr>
              <a:t>Departme  </a:t>
            </a:r>
            <a:r>
              <a:rPr dirty="0" sz="1100" spc="250">
                <a:solidFill>
                  <a:srgbClr val="676767"/>
                </a:solidFill>
                <a:latin typeface="Times New Roman"/>
                <a:cs typeface="Times New Roman"/>
              </a:rPr>
              <a:t>Sociology, </a:t>
            </a:r>
            <a:r>
              <a:rPr dirty="0" sz="1100" spc="229">
                <a:solidFill>
                  <a:srgbClr val="676767"/>
                </a:solidFill>
                <a:latin typeface="Times New Roman"/>
                <a:cs typeface="Times New Roman"/>
              </a:rPr>
              <a:t>University</a:t>
            </a:r>
            <a:r>
              <a:rPr dirty="0" sz="1100" spc="-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29346" y="2498545"/>
            <a:ext cx="21691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 b="1">
                <a:solidFill>
                  <a:srgbClr val="676767"/>
                </a:solidFill>
                <a:latin typeface="Times New Roman"/>
                <a:cs typeface="Times New Roman"/>
              </a:rPr>
              <a:t>"Sexual </a:t>
            </a:r>
            <a:r>
              <a:rPr dirty="0" sz="1050" spc="360" b="1">
                <a:solidFill>
                  <a:srgbClr val="565656"/>
                </a:solidFill>
                <a:latin typeface="Times New Roman"/>
                <a:cs typeface="Times New Roman"/>
              </a:rPr>
              <a:t>Networking</a:t>
            </a:r>
            <a:r>
              <a:rPr dirty="0" sz="1050" spc="-9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0757" y="2581780"/>
            <a:ext cx="2111375" cy="492759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635"/>
              </a:spcBef>
            </a:pPr>
            <a:r>
              <a:rPr dirty="0" sz="1050" spc="325" b="1">
                <a:solidFill>
                  <a:srgbClr val="676767"/>
                </a:solidFill>
                <a:latin typeface="Times New Roman"/>
                <a:cs typeface="Times New Roman"/>
              </a:rPr>
              <a:t>Thailand"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100" spc="215">
                <a:solidFill>
                  <a:srgbClr val="676767"/>
                </a:solidFill>
                <a:latin typeface="Times New Roman"/>
                <a:cs typeface="Times New Roman"/>
              </a:rPr>
              <a:t>:Richard </a:t>
            </a:r>
            <a:r>
              <a:rPr dirty="0" sz="1100" spc="235">
                <a:solidFill>
                  <a:srgbClr val="676767"/>
                </a:solidFill>
                <a:latin typeface="Times New Roman"/>
                <a:cs typeface="Times New Roman"/>
              </a:rPr>
              <a:t>Morrill,</a:t>
            </a:r>
            <a:r>
              <a:rPr dirty="0" sz="1100" spc="-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76767"/>
                </a:solidFill>
                <a:latin typeface="Times New Roman"/>
                <a:cs typeface="Times New Roman"/>
              </a:rPr>
              <a:t>Depart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35810" y="3030712"/>
            <a:ext cx="21469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Geography, </a:t>
            </a:r>
            <a:r>
              <a:rPr dirty="0" sz="1100" spc="225">
                <a:solidFill>
                  <a:srgbClr val="676767"/>
                </a:solidFill>
                <a:latin typeface="Times New Roman"/>
                <a:cs typeface="Times New Roman"/>
              </a:rPr>
              <a:t>University</a:t>
            </a:r>
            <a:r>
              <a:rPr dirty="0" sz="1100" spc="-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B7B7B"/>
                </a:solidFill>
                <a:latin typeface="Times New Roman"/>
                <a:cs typeface="Times New Roman"/>
              </a:rPr>
              <a:t>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9314" y="3181189"/>
            <a:ext cx="22104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55">
                <a:solidFill>
                  <a:srgbClr val="676767"/>
                </a:solidFill>
                <a:latin typeface="Times New Roman"/>
                <a:cs typeface="Times New Roman"/>
              </a:rPr>
              <a:t>to.n:</a:t>
            </a:r>
            <a:r>
              <a:rPr dirty="0" sz="110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415">
                <a:solidFill>
                  <a:srgbClr val="676767"/>
                </a:solidFill>
                <a:latin typeface="Times New Roman"/>
                <a:cs typeface="Times New Roman"/>
              </a:rPr>
              <a:t>"Aging</a:t>
            </a:r>
            <a:r>
              <a:rPr dirty="0" sz="1050" spc="-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76767"/>
                </a:solidFill>
                <a:latin typeface="Arial"/>
                <a:cs typeface="Arial"/>
              </a:rPr>
              <a:t>in.</a:t>
            </a:r>
            <a:r>
              <a:rPr dirty="0" sz="1050" spc="270" b="1">
                <a:solidFill>
                  <a:srgbClr val="676767"/>
                </a:solidFill>
                <a:latin typeface="Times New Roman"/>
                <a:cs typeface="Times New Roman"/>
              </a:rPr>
              <a:t>Place,</a:t>
            </a:r>
            <a:r>
              <a:rPr dirty="0" sz="1050" spc="114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650" b="1">
                <a:solidFill>
                  <a:srgbClr val="676767"/>
                </a:solidFill>
                <a:latin typeface="Times New Roman"/>
                <a:cs typeface="Times New Roman"/>
              </a:rPr>
              <a:t>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8882" y="3331665"/>
            <a:ext cx="22078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75" b="1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050" spc="16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050" spc="13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40" b="1">
                <a:solidFill>
                  <a:srgbClr val="676767"/>
                </a:solidFill>
                <a:latin typeface="Times New Roman"/>
                <a:cs typeface="Times New Roman"/>
              </a:rPr>
              <a:t>Arrival</a:t>
            </a:r>
            <a:r>
              <a:rPr dirty="0" sz="1100" spc="8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0" b="1">
                <a:solidFill>
                  <a:srgbClr val="676767"/>
                </a:solidFill>
                <a:latin typeface="Times New Roman"/>
                <a:cs typeface="Times New Roman"/>
              </a:rPr>
              <a:t>0£</a:t>
            </a:r>
            <a:r>
              <a:rPr dirty="0" sz="1100" spc="8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390" b="1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1100" spc="-7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90" b="1">
                <a:solidFill>
                  <a:srgbClr val="676767"/>
                </a:solidFill>
                <a:latin typeface="Times New Roman"/>
                <a:cs typeface="Times New Roman"/>
              </a:rPr>
              <a:t>at:u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3162" y="3496442"/>
            <a:ext cx="9639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 b="1">
                <a:solidFill>
                  <a:srgbClr val="676767"/>
                </a:solidFill>
                <a:latin typeface="Times New Roman"/>
                <a:cs typeface="Times New Roman"/>
              </a:rPr>
              <a:t>Decrease''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0426" y="3719736"/>
            <a:ext cx="214566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0">
                <a:solidFill>
                  <a:srgbClr val="676767"/>
                </a:solidFill>
                <a:latin typeface="Times New Roman"/>
                <a:cs typeface="Times New Roman"/>
              </a:rPr>
              <a:t>Ronald </a:t>
            </a:r>
            <a:r>
              <a:rPr dirty="0" sz="1100" spc="250">
                <a:solidFill>
                  <a:srgbClr val="676767"/>
                </a:solidFill>
                <a:latin typeface="Times New Roman"/>
                <a:cs typeface="Times New Roman"/>
              </a:rPr>
              <a:t>Lee,</a:t>
            </a:r>
            <a:r>
              <a:rPr dirty="0" sz="1100" spc="-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565656"/>
                </a:solidFill>
                <a:latin typeface="Times New Roman"/>
                <a:cs typeface="Times New Roman"/>
              </a:rPr>
              <a:t>Depa.n:rnen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0426" y="3870214"/>
            <a:ext cx="21818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5">
                <a:solidFill>
                  <a:srgbClr val="676767"/>
                </a:solidFill>
                <a:latin typeface="Times New Roman"/>
                <a:cs typeface="Times New Roman"/>
              </a:rPr>
              <a:t>Demography, </a:t>
            </a:r>
            <a:r>
              <a:rPr dirty="0" sz="1100" spc="135">
                <a:solidFill>
                  <a:srgbClr val="676767"/>
                </a:solidFill>
                <a:latin typeface="Times New Roman"/>
                <a:cs typeface="Times New Roman"/>
              </a:rPr>
              <a:t>Univesr</a:t>
            </a:r>
            <a:r>
              <a:rPr dirty="0" sz="1100" spc="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1100" spc="210">
                <a:solidFill>
                  <a:srgbClr val="676767"/>
                </a:solidFill>
                <a:latin typeface="Times New Roman"/>
                <a:cs typeface="Times New Roman"/>
              </a:rPr>
              <a:t>ty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24060" y="4020690"/>
            <a:ext cx="21755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5">
                <a:solidFill>
                  <a:srgbClr val="676767"/>
                </a:solidFill>
                <a:latin typeface="Times New Roman"/>
                <a:cs typeface="Times New Roman"/>
              </a:rPr>
              <a:t>nia </a:t>
            </a:r>
            <a:r>
              <a:rPr dirty="0" sz="1100" spc="195">
                <a:solidFill>
                  <a:srgbClr val="676767"/>
                </a:solidFill>
                <a:latin typeface="Times New Roman"/>
                <a:cs typeface="Times New Roman"/>
              </a:rPr>
              <a:t>at </a:t>
            </a:r>
            <a:r>
              <a:rPr dirty="0" sz="1100" spc="220">
                <a:solidFill>
                  <a:srgbClr val="676767"/>
                </a:solidFill>
                <a:latin typeface="Times New Roman"/>
                <a:cs typeface="Times New Roman"/>
              </a:rPr>
              <a:t>Berkeley:</a:t>
            </a:r>
            <a:r>
              <a:rPr dirty="0" sz="110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90" b="1">
                <a:solidFill>
                  <a:srgbClr val="676767"/>
                </a:solidFill>
                <a:latin typeface="Times New Roman"/>
                <a:cs typeface="Times New Roman"/>
              </a:rPr>
              <a:t>«Demog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3918" y="4185467"/>
            <a:ext cx="21850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0" b="1">
                <a:solidFill>
                  <a:srgbClr val="676767"/>
                </a:solidFill>
                <a:latin typeface="Times New Roman"/>
                <a:cs typeface="Times New Roman"/>
              </a:rPr>
              <a:t>Family</a:t>
            </a:r>
            <a:r>
              <a:rPr dirty="0" sz="1050" spc="12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60" b="1">
                <a:solidFill>
                  <a:srgbClr val="565656"/>
                </a:solidFill>
                <a:latin typeface="Times New Roman"/>
                <a:cs typeface="Times New Roman"/>
              </a:rPr>
              <a:t>and</a:t>
            </a:r>
            <a:r>
              <a:rPr dirty="0" sz="1050" spc="7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676767"/>
                </a:solidFill>
                <a:latin typeface="Times New Roman"/>
                <a:cs typeface="Times New Roman"/>
              </a:rPr>
              <a:t>Public</a:t>
            </a:r>
            <a:r>
              <a:rPr dirty="0" sz="1050" spc="11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676767"/>
                </a:solidFill>
                <a:latin typeface="Times New Roman"/>
                <a:cs typeface="Times New Roman"/>
              </a:rPr>
              <a:t>Sect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4319" y="4335944"/>
            <a:ext cx="21621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 b="1">
                <a:solidFill>
                  <a:srgbClr val="676767"/>
                </a:solidFill>
                <a:latin typeface="Times New Roman"/>
                <a:cs typeface="Times New Roman"/>
              </a:rPr>
              <a:t>Intergenerational</a:t>
            </a:r>
            <a:r>
              <a:rPr dirty="0" sz="1050" spc="1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676767"/>
                </a:solidFill>
                <a:latin typeface="Times New Roman"/>
                <a:cs typeface="Times New Roman"/>
              </a:rPr>
              <a:t>Tran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21825" y="4494339"/>
            <a:ext cx="21564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40" b="1">
                <a:solidFill>
                  <a:srgbClr val="676767"/>
                </a:solidFill>
                <a:latin typeface="Times New Roman"/>
                <a:cs typeface="Times New Roman"/>
              </a:rPr>
              <a:t>Formal</a:t>
            </a:r>
            <a:r>
              <a:rPr dirty="0" sz="1050" spc="11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90" b="1">
                <a:solidFill>
                  <a:srgbClr val="565656"/>
                </a:solidFill>
                <a:latin typeface="Times New Roman"/>
                <a:cs typeface="Times New Roman"/>
              </a:rPr>
              <a:t>Model</a:t>
            </a:r>
            <a:r>
              <a:rPr dirty="0" sz="1050" spc="12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00" spc="140" b="1">
                <a:solidFill>
                  <a:srgbClr val="676767"/>
                </a:solidFill>
                <a:latin typeface="Arial"/>
                <a:cs typeface="Arial"/>
              </a:rPr>
              <a:t>vvith.</a:t>
            </a:r>
            <a:r>
              <a:rPr dirty="0" sz="1000" spc="10" b="1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dirty="0" sz="1050" spc="160" b="1">
                <a:solidFill>
                  <a:srgbClr val="676767"/>
                </a:solidFill>
                <a:latin typeface="Times New Roman"/>
                <a:cs typeface="Times New Roman"/>
              </a:rPr>
              <a:t>Est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4192" y="4480361"/>
            <a:ext cx="2152650" cy="89090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algn="just" marL="20955">
              <a:lnSpc>
                <a:spcPct val="100000"/>
              </a:lnSpc>
              <a:spcBef>
                <a:spcPts val="825"/>
              </a:spcBef>
            </a:pPr>
            <a:r>
              <a:rPr dirty="0" sz="1050" spc="160" b="1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1050" spc="20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500" spc="105" b="1">
                <a:solidFill>
                  <a:srgbClr val="565656"/>
                </a:solidFill>
                <a:latin typeface="Times New Roman"/>
                <a:cs typeface="Times New Roman"/>
              </a:rPr>
              <a:t>u_s_»</a:t>
            </a:r>
            <a:endParaRPr sz="1500">
              <a:latin typeface="Times New Roman"/>
              <a:cs typeface="Times New Roman"/>
            </a:endParaRPr>
          </a:p>
          <a:p>
            <a:pPr algn="just" marL="12700" marR="5080" indent="1270">
              <a:lnSpc>
                <a:spcPct val="92100"/>
              </a:lnSpc>
              <a:spcBef>
                <a:spcPts val="635"/>
              </a:spcBef>
            </a:pPr>
            <a:r>
              <a:rPr dirty="0" sz="1000" spc="285">
                <a:solidFill>
                  <a:srgbClr val="565656"/>
                </a:solidFill>
                <a:latin typeface="Times New Roman"/>
                <a:cs typeface="Times New Roman"/>
              </a:rPr>
              <a:t>Anil </a:t>
            </a:r>
            <a:r>
              <a:rPr dirty="0" sz="1100" spc="210">
                <a:solidFill>
                  <a:srgbClr val="565656"/>
                </a:solidFill>
                <a:latin typeface="Times New Roman"/>
                <a:cs typeface="Times New Roman"/>
              </a:rPr>
              <a:t>DeoJalikar, </a:t>
            </a:r>
            <a:r>
              <a:rPr dirty="0" sz="1100" spc="250">
                <a:solidFill>
                  <a:srgbClr val="676767"/>
                </a:solidFill>
                <a:latin typeface="Times New Roman"/>
                <a:cs typeface="Times New Roman"/>
              </a:rPr>
              <a:t>Deparo.  </a:t>
            </a:r>
            <a:r>
              <a:rPr dirty="0" sz="1100" spc="290">
                <a:solidFill>
                  <a:srgbClr val="676767"/>
                </a:solidFill>
                <a:latin typeface="Times New Roman"/>
                <a:cs typeface="Times New Roman"/>
              </a:rPr>
              <a:t>Economics, </a:t>
            </a:r>
            <a:r>
              <a:rPr dirty="0" sz="1100" spc="200">
                <a:solidFill>
                  <a:srgbClr val="676767"/>
                </a:solidFill>
                <a:latin typeface="Times New Roman"/>
                <a:cs typeface="Times New Roman"/>
              </a:rPr>
              <a:t>UniversiLy</a:t>
            </a:r>
            <a:r>
              <a:rPr dirty="0" sz="1100" spc="-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676767"/>
                </a:solidFill>
                <a:latin typeface="Times New Roman"/>
                <a:cs typeface="Times New Roman"/>
              </a:rPr>
              <a:t>o  </a:t>
            </a: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ton:</a:t>
            </a:r>
            <a:r>
              <a:rPr dirty="0" sz="1100" spc="-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400" b="1">
                <a:solidFill>
                  <a:srgbClr val="676767"/>
                </a:solidFill>
                <a:latin typeface="Times New Roman"/>
                <a:cs typeface="Times New Roman"/>
              </a:rPr>
              <a:t>"The</a:t>
            </a:r>
            <a:r>
              <a:rPr dirty="0" sz="1050" spc="1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440" b="1">
                <a:solidFill>
                  <a:srgbClr val="565656"/>
                </a:solidFill>
                <a:latin typeface="Times New Roman"/>
                <a:cs typeface="Times New Roman"/>
              </a:rPr>
              <a:t>Demand</a:t>
            </a:r>
            <a:r>
              <a:rPr dirty="0" sz="1050" spc="2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340">
                <a:solidFill>
                  <a:srgbClr val="565656"/>
                </a:solidFill>
                <a:latin typeface="Times New Roman"/>
                <a:cs typeface="Times New Roman"/>
              </a:rPr>
              <a:t>£or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4333" y="5333841"/>
            <a:ext cx="2154555" cy="346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780">
              <a:lnSpc>
                <a:spcPts val="1230"/>
              </a:lnSpc>
              <a:spcBef>
                <a:spcPts val="105"/>
              </a:spcBef>
              <a:tabLst>
                <a:tab pos="1839595" algn="l"/>
              </a:tabLst>
            </a:pPr>
            <a:r>
              <a:rPr dirty="0" sz="1050" spc="260" b="1">
                <a:solidFill>
                  <a:srgbClr val="676767"/>
                </a:solidFill>
                <a:latin typeface="Times New Roman"/>
                <a:cs typeface="Times New Roman"/>
              </a:rPr>
              <a:t>Characteristic</a:t>
            </a:r>
            <a:r>
              <a:rPr dirty="0" sz="1050" spc="235" b="1">
                <a:solidFill>
                  <a:srgbClr val="676767"/>
                </a:solidFill>
                <a:latin typeface="Times New Roman"/>
                <a:cs typeface="Times New Roman"/>
              </a:rPr>
              <a:t>s</a:t>
            </a:r>
            <a:r>
              <a:rPr dirty="0" sz="1050" spc="6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195" b="1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r>
              <a:rPr dirty="0" sz="1050" spc="-295" b="1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dirty="0" sz="1050" spc="-790" b="1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r>
              <a:rPr dirty="0" sz="1050" spc="-345" b="1">
                <a:solidFill>
                  <a:srgbClr val="565656"/>
                </a:solidFill>
                <a:latin typeface="Times New Roman"/>
                <a:cs typeface="Times New Roman"/>
              </a:rPr>
              <a:t>d</a:t>
            </a:r>
            <a:r>
              <a:rPr dirty="0" sz="1050" spc="15" b="1">
                <a:solidFill>
                  <a:srgbClr val="8A8A8A"/>
                </a:solidFill>
                <a:latin typeface="Times New Roman"/>
                <a:cs typeface="Times New Roman"/>
              </a:rPr>
              <a:t>.</a:t>
            </a:r>
            <a:r>
              <a:rPr dirty="0" sz="1050" b="1">
                <a:solidFill>
                  <a:srgbClr val="8A8A8A"/>
                </a:solidFill>
                <a:latin typeface="Times New Roman"/>
                <a:cs typeface="Times New Roman"/>
              </a:rPr>
              <a:t>	</a:t>
            </a:r>
            <a:r>
              <a:rPr dirty="0" sz="1050" spc="105" b="1">
                <a:solidFill>
                  <a:srgbClr val="676767"/>
                </a:solidFill>
                <a:latin typeface="Times New Roman"/>
                <a:cs typeface="Times New Roman"/>
              </a:rPr>
              <a:t>DoV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dirty="0" sz="1100" spc="290" b="1">
                <a:solidFill>
                  <a:srgbClr val="676767"/>
                </a:solidFill>
                <a:latin typeface="Times New Roman"/>
                <a:cs typeface="Times New Roman"/>
              </a:rPr>
              <a:t>Rural</a:t>
            </a:r>
            <a:r>
              <a:rPr dirty="0" sz="1100" spc="16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10" b="1">
                <a:solidFill>
                  <a:srgbClr val="565656"/>
                </a:solidFill>
                <a:latin typeface="Times New Roman"/>
                <a:cs typeface="Times New Roman"/>
              </a:rPr>
              <a:t>India"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12791" y="5709153"/>
            <a:ext cx="216852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55">
                <a:solidFill>
                  <a:srgbClr val="676767"/>
                </a:solidFill>
                <a:latin typeface="Times New Roman"/>
                <a:cs typeface="Times New Roman"/>
              </a:rPr>
              <a:t>Thomas</a:t>
            </a:r>
            <a:r>
              <a:rPr dirty="0" sz="110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50" spc="70">
                <a:solidFill>
                  <a:srgbClr val="676767"/>
                </a:solidFill>
                <a:latin typeface="Times New Roman"/>
                <a:cs typeface="Times New Roman"/>
              </a:rPr>
              <a:t>I&lt;</a:t>
            </a:r>
            <a:r>
              <a:rPr dirty="0" sz="1150" spc="70">
                <a:solidFill>
                  <a:srgbClr val="7B7B7B"/>
                </a:solidFill>
                <a:latin typeface="Times New Roman"/>
                <a:cs typeface="Times New Roman"/>
              </a:rPr>
              <a:t>..</a:t>
            </a:r>
            <a:r>
              <a:rPr dirty="0" sz="1150" spc="-165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76767"/>
                </a:solidFill>
                <a:latin typeface="Times New Roman"/>
                <a:cs typeface="Times New Roman"/>
              </a:rPr>
              <a:t>Burch,</a:t>
            </a:r>
            <a:r>
              <a:rPr dirty="0" sz="110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345">
                <a:solidFill>
                  <a:srgbClr val="676767"/>
                </a:solidFill>
                <a:latin typeface="Times New Roman"/>
                <a:cs typeface="Times New Roman"/>
              </a:rPr>
              <a:t>Depa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66332" y="5866010"/>
            <a:ext cx="21742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70">
                <a:solidFill>
                  <a:srgbClr val="676767"/>
                </a:solidFill>
                <a:latin typeface="Times New Roman"/>
                <a:cs typeface="Times New Roman"/>
              </a:rPr>
              <a:t>S</a:t>
            </a:r>
            <a:r>
              <a:rPr dirty="0" sz="1100" spc="-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76767"/>
                </a:solidFill>
                <a:latin typeface="Times New Roman"/>
                <a:cs typeface="Times New Roman"/>
              </a:rPr>
              <a:t>ocio</a:t>
            </a:r>
            <a:r>
              <a:rPr dirty="0" sz="1100" spc="254">
                <a:solidFill>
                  <a:srgbClr val="424242"/>
                </a:solidFill>
                <a:latin typeface="Times New Roman"/>
                <a:cs typeface="Times New Roman"/>
              </a:rPr>
              <a:t>l</a:t>
            </a:r>
            <a:r>
              <a:rPr dirty="0" sz="1100" spc="254">
                <a:solidFill>
                  <a:srgbClr val="676767"/>
                </a:solidFill>
                <a:latin typeface="Times New Roman"/>
                <a:cs typeface="Times New Roman"/>
              </a:rPr>
              <a:t>ogy,</a:t>
            </a:r>
            <a:r>
              <a:rPr dirty="0" sz="110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76767"/>
                </a:solidFill>
                <a:latin typeface="Times New Roman"/>
                <a:cs typeface="Times New Roman"/>
              </a:rPr>
              <a:t>Univers</a:t>
            </a:r>
            <a:r>
              <a:rPr dirty="0" sz="1100" spc="235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1100" spc="235">
                <a:solidFill>
                  <a:srgbClr val="676767"/>
                </a:solidFill>
                <a:latin typeface="Times New Roman"/>
                <a:cs typeface="Times New Roman"/>
              </a:rPr>
              <a:t>ty</a:t>
            </a:r>
            <a:r>
              <a:rPr dirty="0" sz="1100" spc="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19997" y="6016486"/>
            <a:ext cx="21894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676767"/>
                </a:solidFill>
                <a:latin typeface="Times New Roman"/>
                <a:cs typeface="Times New Roman"/>
              </a:rPr>
              <a:t>Ontario:</a:t>
            </a:r>
            <a:r>
              <a:rPr dirty="0" sz="1100" spc="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676767"/>
                </a:solidFill>
                <a:latin typeface="Times New Roman"/>
                <a:cs typeface="Times New Roman"/>
              </a:rPr>
              <a:t>"Theory,</a:t>
            </a:r>
            <a:r>
              <a:rPr dirty="0" sz="1050" spc="75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35" b="1">
                <a:solidFill>
                  <a:srgbClr val="676767"/>
                </a:solidFill>
                <a:latin typeface="Times New Roman"/>
                <a:cs typeface="Times New Roman"/>
              </a:rPr>
              <a:t>.Mod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97870" y="6174883"/>
            <a:ext cx="201612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60" b="1" i="1">
                <a:solidFill>
                  <a:srgbClr val="676767"/>
                </a:solidFill>
                <a:latin typeface="Times New Roman"/>
                <a:cs typeface="Times New Roman"/>
              </a:rPr>
              <a:t>Tvvo</a:t>
            </a:r>
            <a:r>
              <a:rPr dirty="0" sz="1100" spc="5" b="1" i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325" b="1">
                <a:solidFill>
                  <a:srgbClr val="676767"/>
                </a:solidFill>
                <a:latin typeface="Times New Roman"/>
                <a:cs typeface="Times New Roman"/>
              </a:rPr>
              <a:t>Demographies''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06846" y="6404558"/>
            <a:ext cx="21424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5">
                <a:solidFill>
                  <a:srgbClr val="676767"/>
                </a:solidFill>
                <a:latin typeface="Times New Roman"/>
                <a:cs typeface="Times New Roman"/>
              </a:rPr>
              <a:t>Patricia </a:t>
            </a:r>
            <a:r>
              <a:rPr dirty="0" sz="1100" spc="285">
                <a:solidFill>
                  <a:srgbClr val="7B7B7B"/>
                </a:solidFill>
                <a:latin typeface="Times New Roman"/>
                <a:cs typeface="Times New Roman"/>
              </a:rPr>
              <a:t>Hyle,</a:t>
            </a:r>
            <a:r>
              <a:rPr dirty="0" sz="1100" spc="-10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1100" spc="320">
                <a:solidFill>
                  <a:srgbClr val="565656"/>
                </a:solidFill>
                <a:latin typeface="Times New Roman"/>
                <a:cs typeface="Times New Roman"/>
              </a:rPr>
              <a:t>Departme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66332" y="6555034"/>
            <a:ext cx="215201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70">
                <a:solidFill>
                  <a:srgbClr val="676767"/>
                </a:solidFill>
                <a:latin typeface="Times New Roman"/>
                <a:cs typeface="Times New Roman"/>
              </a:rPr>
              <a:t>S</a:t>
            </a:r>
            <a:r>
              <a:rPr dirty="0" sz="1100" spc="-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76767"/>
                </a:solidFill>
                <a:latin typeface="Times New Roman"/>
                <a:cs typeface="Times New Roman"/>
              </a:rPr>
              <a:t>oc</a:t>
            </a:r>
            <a:r>
              <a:rPr dirty="0" sz="1100" spc="254">
                <a:solidFill>
                  <a:srgbClr val="424242"/>
                </a:solidFill>
                <a:latin typeface="Times New Roman"/>
                <a:cs typeface="Times New Roman"/>
              </a:rPr>
              <a:t>i</a:t>
            </a:r>
            <a:r>
              <a:rPr dirty="0" sz="1100" spc="254">
                <a:solidFill>
                  <a:srgbClr val="676767"/>
                </a:solidFill>
                <a:latin typeface="Times New Roman"/>
                <a:cs typeface="Times New Roman"/>
              </a:rPr>
              <a:t>ology,</a:t>
            </a:r>
            <a:r>
              <a:rPr dirty="0" sz="110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90">
                <a:solidFill>
                  <a:srgbClr val="565656"/>
                </a:solidFill>
                <a:latin typeface="Times New Roman"/>
                <a:cs typeface="Times New Roman"/>
              </a:rPr>
              <a:t>Uu.i.vel·sicy</a:t>
            </a:r>
            <a:r>
              <a:rPr dirty="0" sz="1100" spc="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120">
                <a:solidFill>
                  <a:srgbClr val="676767"/>
                </a:solidFill>
                <a:latin typeface="Times New Roman"/>
                <a:cs typeface="Times New Roman"/>
              </a:rPr>
              <a:t>o</a:t>
            </a:r>
            <a:r>
              <a:rPr dirty="0" sz="1100" spc="-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80">
                <a:solidFill>
                  <a:srgbClr val="676767"/>
                </a:solidFill>
                <a:latin typeface="Times New Roman"/>
                <a:cs typeface="Times New Roman"/>
              </a:rPr>
              <a:t>f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12090" y="6705510"/>
            <a:ext cx="22072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6715" algn="l"/>
              </a:tabLst>
            </a:pPr>
            <a:r>
              <a:rPr dirty="0" sz="1100" spc="-9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100" spc="-95">
                <a:solidFill>
                  <a:srgbClr val="9C9C9C"/>
                </a:solidFill>
                <a:latin typeface="Times New Roman"/>
                <a:cs typeface="Times New Roman"/>
              </a:rPr>
              <a:t>.	</a:t>
            </a:r>
            <a:r>
              <a:rPr dirty="0" sz="1100" spc="204">
                <a:solidFill>
                  <a:srgbClr val="565656"/>
                </a:solidFill>
                <a:latin typeface="Times New Roman"/>
                <a:cs typeface="Times New Roman"/>
              </a:rPr>
              <a:t>Battelle: </a:t>
            </a:r>
            <a:r>
              <a:rPr dirty="0" sz="1050" spc="295" b="1">
                <a:solidFill>
                  <a:srgbClr val="676767"/>
                </a:solidFill>
                <a:latin typeface="Times New Roman"/>
                <a:cs typeface="Times New Roman"/>
              </a:rPr>
              <a:t>"Early</a:t>
            </a:r>
            <a:r>
              <a:rPr dirty="0" sz="1050" spc="-50" b="1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50" spc="285" b="1">
                <a:solidFill>
                  <a:srgbClr val="676767"/>
                </a:solidFill>
                <a:latin typeface="Times New Roman"/>
                <a:cs typeface="Times New Roman"/>
              </a:rPr>
              <a:t>Life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4273" y="6810606"/>
            <a:ext cx="2155190" cy="476884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050" spc="295" b="1">
                <a:solidFill>
                  <a:srgbClr val="676767"/>
                </a:solidFill>
                <a:latin typeface="Times New Roman"/>
                <a:cs typeface="Times New Roman"/>
              </a:rPr>
              <a:t>Transitions </a:t>
            </a:r>
            <a:r>
              <a:rPr dirty="0" sz="1000" spc="245">
                <a:solidFill>
                  <a:srgbClr val="676767"/>
                </a:solidFill>
                <a:latin typeface="Arial"/>
                <a:cs typeface="Arial"/>
              </a:rPr>
              <a:t>in </a:t>
            </a:r>
            <a:r>
              <a:rPr dirty="0" sz="1050" spc="300" b="1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1050" spc="9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10" b="1">
                <a:solidFill>
                  <a:srgbClr val="676767"/>
                </a:solidFill>
                <a:latin typeface="Times New Roman"/>
                <a:cs typeface="Times New Roman"/>
              </a:rPr>
              <a:t>Phili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100" spc="340">
                <a:solidFill>
                  <a:srgbClr val="676767"/>
                </a:solidFill>
                <a:latin typeface="Times New Roman"/>
                <a:cs typeface="Times New Roman"/>
              </a:rPr>
              <a:t>Townsand</a:t>
            </a:r>
            <a:r>
              <a:rPr dirty="0" sz="1100" spc="340">
                <a:solidFill>
                  <a:srgbClr val="565656"/>
                </a:solidFill>
                <a:latin typeface="Times New Roman"/>
                <a:cs typeface="Times New Roman"/>
              </a:rPr>
              <a:t>P</a:t>
            </a:r>
            <a:r>
              <a:rPr dirty="0" sz="1100" spc="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145">
                <a:solidFill>
                  <a:srgbClr val="565656"/>
                </a:solidFill>
                <a:latin typeface="Times New Roman"/>
                <a:cs typeface="Times New Roman"/>
              </a:rPr>
              <a:t>rice</a:t>
            </a:r>
            <a:r>
              <a:rPr dirty="0" sz="1100" spc="145">
                <a:solidFill>
                  <a:srgbClr val="9C9C9C"/>
                </a:solidFill>
                <a:latin typeface="Times New Roman"/>
                <a:cs typeface="Times New Roman"/>
              </a:rPr>
              <a:t>-</a:t>
            </a:r>
            <a:r>
              <a:rPr dirty="0" sz="1100" spc="145">
                <a:solidFill>
                  <a:srgbClr val="676767"/>
                </a:solidFill>
                <a:latin typeface="Times New Roman"/>
                <a:cs typeface="Times New Roman"/>
              </a:rPr>
              <a:t>Sp</a:t>
            </a:r>
            <a:r>
              <a:rPr dirty="0" sz="1100" spc="145">
                <a:solidFill>
                  <a:srgbClr val="424242"/>
                </a:solidFill>
                <a:latin typeface="Times New Roman"/>
                <a:cs typeface="Times New Roman"/>
              </a:rPr>
              <a:t>l·</a:t>
            </a:r>
            <a:r>
              <a:rPr dirty="0" sz="1100" spc="145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100" spc="145">
                <a:solidFill>
                  <a:srgbClr val="424242"/>
                </a:solidFill>
                <a:latin typeface="Times New Roman"/>
                <a:cs typeface="Times New Roman"/>
              </a:rPr>
              <a:t>tl</a:t>
            </a:r>
            <a:r>
              <a:rPr dirty="0" sz="1100" spc="145">
                <a:solidFill>
                  <a:srgbClr val="676767"/>
                </a:solidFill>
                <a:latin typeface="Times New Roman"/>
                <a:cs typeface="Times New Roman"/>
              </a:rPr>
              <a:t>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07827" y="7244059"/>
            <a:ext cx="21551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55">
                <a:solidFill>
                  <a:srgbClr val="565656"/>
                </a:solidFill>
                <a:latin typeface="Times New Roman"/>
                <a:cs typeface="Times New Roman"/>
              </a:rPr>
              <a:t>ment</a:t>
            </a:r>
            <a:r>
              <a:rPr dirty="0" sz="1100" spc="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100" spc="-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76767"/>
                </a:solidFill>
                <a:latin typeface="Times New Roman"/>
                <a:cs typeface="Times New Roman"/>
              </a:rPr>
              <a:t>Sociology,</a:t>
            </a:r>
            <a:r>
              <a:rPr dirty="0" sz="1100" spc="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76767"/>
                </a:solidFill>
                <a:latin typeface="Times New Roman"/>
                <a:cs typeface="Times New Roman"/>
              </a:rPr>
              <a:t>Uruv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87530" y="7394535"/>
            <a:ext cx="22313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70">
                <a:solidFill>
                  <a:srgbClr val="565656"/>
                </a:solidFill>
                <a:latin typeface="Times New Roman"/>
                <a:cs typeface="Times New Roman"/>
              </a:rPr>
              <a:t>-Wasl1ingt:on:</a:t>
            </a:r>
            <a:r>
              <a:rPr dirty="0" sz="1100" spc="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20" b="1">
                <a:solidFill>
                  <a:srgbClr val="676767"/>
                </a:solidFill>
                <a:latin typeface="Times New Roman"/>
                <a:cs typeface="Times New Roman"/>
              </a:rPr>
              <a:t>&lt;&lt;Commun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04139" y="7559312"/>
            <a:ext cx="22663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 b="1">
                <a:solidFill>
                  <a:srgbClr val="565656"/>
                </a:solidFill>
                <a:latin typeface="Times New Roman"/>
                <a:cs typeface="Times New Roman"/>
              </a:rPr>
              <a:t>opmen.t</a:t>
            </a:r>
            <a:r>
              <a:rPr dirty="0" sz="105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35" b="1">
                <a:solidFill>
                  <a:srgbClr val="565656"/>
                </a:solidFill>
                <a:latin typeface="Times New Roman"/>
                <a:cs typeface="Times New Roman"/>
              </a:rPr>
              <a:t>and</a:t>
            </a:r>
            <a:r>
              <a:rPr dirty="0" sz="1050" spc="220" b="1">
                <a:solidFill>
                  <a:srgbClr val="565656"/>
                </a:solidFill>
                <a:latin typeface="Times New Roman"/>
                <a:cs typeface="Times New Roman"/>
              </a:rPr>
              <a:t> In.ternal</a:t>
            </a:r>
            <a:r>
              <a:rPr dirty="0" sz="1050" spc="15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50" b="1">
                <a:solidFill>
                  <a:srgbClr val="565656"/>
                </a:solidFill>
                <a:latin typeface="Times New Roman"/>
                <a:cs typeface="Times New Roman"/>
              </a:rPr>
              <a:t>.M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92230" y="7709789"/>
            <a:ext cx="218503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8890">
              <a:lnSpc>
                <a:spcPts val="1250"/>
              </a:lnSpc>
              <a:spcBef>
                <a:spcPts val="155"/>
              </a:spcBef>
            </a:pPr>
            <a:r>
              <a:rPr dirty="0" sz="1050" spc="265" b="1">
                <a:solidFill>
                  <a:srgbClr val="565656"/>
                </a:solidFill>
                <a:latin typeface="Arial"/>
                <a:cs typeface="Arial"/>
              </a:rPr>
              <a:t>An.</a:t>
            </a:r>
            <a:r>
              <a:rPr dirty="0" sz="1050" spc="265" b="1">
                <a:solidFill>
                  <a:srgbClr val="565656"/>
                </a:solidFill>
                <a:latin typeface="Times New Roman"/>
                <a:cs typeface="Times New Roman"/>
              </a:rPr>
              <a:t>Evaluation. </a:t>
            </a:r>
            <a:r>
              <a:rPr dirty="0" sz="1050" spc="235" b="1">
                <a:solidFill>
                  <a:srgbClr val="565656"/>
                </a:solidFill>
                <a:latin typeface="Times New Roman"/>
                <a:cs typeface="Times New Roman"/>
              </a:rPr>
              <a:t>of </a:t>
            </a:r>
            <a:r>
              <a:rPr dirty="0" sz="1050" spc="250" b="1">
                <a:solidFill>
                  <a:srgbClr val="565656"/>
                </a:solidFill>
                <a:latin typeface="Times New Roman"/>
                <a:cs typeface="Times New Roman"/>
              </a:rPr>
              <a:t>the </a:t>
            </a:r>
            <a:r>
              <a:rPr dirty="0" sz="1050" spc="360" b="1">
                <a:solidFill>
                  <a:srgbClr val="565656"/>
                </a:solidFill>
                <a:latin typeface="Times New Roman"/>
                <a:cs typeface="Times New Roman"/>
              </a:rPr>
              <a:t>A  </a:t>
            </a:r>
            <a:r>
              <a:rPr dirty="0" sz="1050" spc="245" b="1">
                <a:solidFill>
                  <a:srgbClr val="565656"/>
                </a:solidFill>
                <a:latin typeface="Times New Roman"/>
                <a:cs typeface="Times New Roman"/>
              </a:rPr>
              <a:t>Anl.erican</a:t>
            </a:r>
            <a:r>
              <a:rPr dirty="0" sz="1050" spc="90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95" b="1">
                <a:solidFill>
                  <a:srgbClr val="676767"/>
                </a:solidFill>
                <a:latin typeface="Times New Roman"/>
                <a:cs typeface="Times New Roman"/>
              </a:rPr>
              <a:t>Experience"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25749" y="9453471"/>
            <a:ext cx="34163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425">
                <a:solidFill>
                  <a:srgbClr val="565656"/>
                </a:solidFill>
                <a:latin typeface="Courier New"/>
                <a:cs typeface="Courier New"/>
              </a:rPr>
              <a:t>28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9138" y="2724419"/>
            <a:ext cx="3352424" cy="2375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87510" y="855340"/>
            <a:ext cx="5685155" cy="0"/>
          </a:xfrm>
          <a:custGeom>
            <a:avLst/>
            <a:gdLst/>
            <a:ahLst/>
            <a:cxnLst/>
            <a:rect l="l" t="t" r="r" b="b"/>
            <a:pathLst>
              <a:path w="5685155" h="0">
                <a:moveTo>
                  <a:pt x="0" y="0"/>
                </a:moveTo>
                <a:lnTo>
                  <a:pt x="5684888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7510" y="9432509"/>
            <a:ext cx="5685155" cy="0"/>
          </a:xfrm>
          <a:custGeom>
            <a:avLst/>
            <a:gdLst/>
            <a:ahLst/>
            <a:cxnLst/>
            <a:rect l="l" t="t" r="r" b="b"/>
            <a:pathLst>
              <a:path w="5685155" h="0">
                <a:moveTo>
                  <a:pt x="0" y="0"/>
                </a:moveTo>
                <a:lnTo>
                  <a:pt x="5684888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25580" y="574246"/>
            <a:ext cx="28797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420">
                <a:solidFill>
                  <a:srgbClr val="797979"/>
                </a:solidFill>
                <a:latin typeface="Times New Roman"/>
                <a:cs typeface="Times New Roman"/>
              </a:rPr>
              <a:t>CENTER</a:t>
            </a:r>
            <a:r>
              <a:rPr dirty="0" sz="750" spc="14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dirty="0" sz="750" spc="420">
                <a:solidFill>
                  <a:srgbClr val="797979"/>
                </a:solidFill>
                <a:latin typeface="Times New Roman"/>
                <a:cs typeface="Times New Roman"/>
              </a:rPr>
              <a:t>FOR</a:t>
            </a:r>
            <a:r>
              <a:rPr dirty="0" sz="750" spc="-45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dirty="0" sz="800" spc="330">
                <a:solidFill>
                  <a:srgbClr val="797979"/>
                </a:solidFill>
                <a:latin typeface="Times New Roman"/>
                <a:cs typeface="Times New Roman"/>
              </a:rPr>
              <a:t>STUDIES</a:t>
            </a:r>
            <a:r>
              <a:rPr dirty="0" sz="800" spc="15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dirty="0" sz="750" spc="280">
                <a:solidFill>
                  <a:srgbClr val="646464"/>
                </a:solidFill>
                <a:latin typeface="Times New Roman"/>
                <a:cs typeface="Times New Roman"/>
              </a:rPr>
              <a:t>IN</a:t>
            </a:r>
            <a:r>
              <a:rPr dirty="0" sz="750" spc="30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50" spc="434">
                <a:solidFill>
                  <a:srgbClr val="646464"/>
                </a:solidFill>
                <a:latin typeface="Times New Roman"/>
                <a:cs typeface="Times New Roman"/>
              </a:rPr>
              <a:t>DEMOGR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3038" y="1335429"/>
            <a:ext cx="5746115" cy="8337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5"/>
              </a:spcBef>
            </a:pPr>
            <a:r>
              <a:rPr dirty="0" sz="1600" spc="484" b="1">
                <a:solidFill>
                  <a:srgbClr val="646464"/>
                </a:solidFill>
                <a:latin typeface="Times New Roman"/>
                <a:cs typeface="Times New Roman"/>
              </a:rPr>
              <a:t>DIRECTO:B!S</a:t>
            </a:r>
            <a:r>
              <a:rPr dirty="0" sz="1600" spc="330" b="1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600" spc="335" b="1">
                <a:solidFill>
                  <a:srgbClr val="646464"/>
                </a:solidFill>
                <a:latin typeface="Times New Roman"/>
                <a:cs typeface="Times New Roman"/>
              </a:rPr>
              <a:t>STATE.lv.lENT</a:t>
            </a:r>
            <a:endParaRPr sz="16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1015"/>
              </a:spcBef>
            </a:pPr>
            <a:r>
              <a:rPr dirty="0" sz="850" spc="415">
                <a:solidFill>
                  <a:srgbClr val="646464"/>
                </a:solidFill>
                <a:latin typeface="Times New Roman"/>
                <a:cs typeface="Times New Roman"/>
              </a:rPr>
              <a:t>REFLECTIONS</a:t>
            </a:r>
            <a:r>
              <a:rPr dirty="0" sz="850" spc="2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495">
                <a:solidFill>
                  <a:srgbClr val="646464"/>
                </a:solidFill>
                <a:latin typeface="Times New Roman"/>
                <a:cs typeface="Times New Roman"/>
              </a:rPr>
              <a:t>ON</a:t>
            </a:r>
            <a:r>
              <a:rPr dirty="0" sz="850" spc="1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700" spc="320">
                <a:solidFill>
                  <a:srgbClr val="646464"/>
                </a:solidFill>
                <a:latin typeface="Arial"/>
                <a:cs typeface="Arial"/>
              </a:rPr>
              <a:t>TI,JE</a:t>
            </a:r>
            <a:r>
              <a:rPr dirty="0" sz="700" spc="16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dirty="0" sz="850" spc="445">
                <a:solidFill>
                  <a:srgbClr val="646464"/>
                </a:solidFill>
                <a:latin typeface="Times New Roman"/>
                <a:cs typeface="Times New Roman"/>
              </a:rPr>
              <a:t>PAST</a:t>
            </a:r>
            <a:r>
              <a:rPr dirty="0" sz="850" spc="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525">
                <a:solidFill>
                  <a:srgbClr val="646464"/>
                </a:solidFill>
                <a:latin typeface="Times New Roman"/>
                <a:cs typeface="Times New Roman"/>
              </a:rPr>
              <a:t>AND</a:t>
            </a:r>
            <a:r>
              <a:rPr dirty="0" sz="8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470">
                <a:solidFill>
                  <a:srgbClr val="646464"/>
                </a:solidFill>
                <a:latin typeface="Times New Roman"/>
                <a:cs typeface="Times New Roman"/>
              </a:rPr>
              <a:t>THE</a:t>
            </a:r>
            <a:r>
              <a:rPr dirty="0" sz="850" spc="3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480">
                <a:solidFill>
                  <a:srgbClr val="646464"/>
                </a:solidFill>
                <a:latin typeface="Times New Roman"/>
                <a:cs typeface="Times New Roman"/>
              </a:rPr>
              <a:t>FUTURE</a:t>
            </a:r>
            <a:r>
              <a:rPr dirty="0" sz="850" spc="1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475">
                <a:solidFill>
                  <a:srgbClr val="646464"/>
                </a:solidFill>
                <a:latin typeface="Times New Roman"/>
                <a:cs typeface="Times New Roman"/>
              </a:rPr>
              <a:t>OF</a:t>
            </a:r>
            <a:endParaRPr sz="85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65"/>
              </a:spcBef>
            </a:pPr>
            <a:r>
              <a:rPr dirty="0" sz="950" spc="145">
                <a:solidFill>
                  <a:srgbClr val="646464"/>
                </a:solidFill>
                <a:latin typeface="Times New Roman"/>
                <a:cs typeface="Times New Roman"/>
              </a:rPr>
              <a:t>TH::E</a:t>
            </a:r>
            <a:r>
              <a:rPr dirty="0" sz="950" spc="1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950" spc="434">
                <a:solidFill>
                  <a:srgbClr val="646464"/>
                </a:solidFill>
                <a:latin typeface="Times New Roman"/>
                <a:cs typeface="Times New Roman"/>
              </a:rPr>
              <a:t>CENTER</a:t>
            </a:r>
            <a:r>
              <a:rPr dirty="0" sz="950" spc="6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215">
                <a:solidFill>
                  <a:srgbClr val="646464"/>
                </a:solidFill>
                <a:latin typeface="Times New Roman"/>
                <a:cs typeface="Times New Roman"/>
              </a:rPr>
              <a:t>FOB..</a:t>
            </a:r>
            <a:r>
              <a:rPr dirty="0" sz="850" spc="-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950" spc="360">
                <a:solidFill>
                  <a:srgbClr val="646464"/>
                </a:solidFill>
                <a:latin typeface="Times New Roman"/>
                <a:cs typeface="Times New Roman"/>
              </a:rPr>
              <a:t>STUDIES</a:t>
            </a:r>
            <a:r>
              <a:rPr dirty="0" sz="950" spc="1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950" spc="325">
                <a:solidFill>
                  <a:srgbClr val="646464"/>
                </a:solidFill>
                <a:latin typeface="Times New Roman"/>
                <a:cs typeface="Times New Roman"/>
              </a:rPr>
              <a:t>IN</a:t>
            </a:r>
            <a:r>
              <a:rPr dirty="0" sz="950" spc="2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900" spc="254" b="1">
                <a:solidFill>
                  <a:srgbClr val="646464"/>
                </a:solidFill>
                <a:latin typeface="Times New Roman"/>
                <a:cs typeface="Times New Roman"/>
              </a:rPr>
              <a:t>DBM'.OG.RAPHY</a:t>
            </a:r>
            <a:r>
              <a:rPr dirty="0" sz="900" spc="215" b="1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950" spc="315">
                <a:solidFill>
                  <a:srgbClr val="646464"/>
                </a:solidFill>
                <a:latin typeface="Times New Roman"/>
                <a:cs typeface="Times New Roman"/>
              </a:rPr>
              <a:t>AND</a:t>
            </a:r>
            <a:r>
              <a:rPr dirty="0" sz="950" spc="35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850" spc="465">
                <a:solidFill>
                  <a:srgbClr val="646464"/>
                </a:solidFill>
                <a:latin typeface="Times New Roman"/>
                <a:cs typeface="Times New Roman"/>
              </a:rPr>
              <a:t>ECOLOGY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615"/>
              </a:spcBef>
            </a:pPr>
            <a:r>
              <a:rPr dirty="0" sz="1100" spc="300">
                <a:solidFill>
                  <a:srgbClr val="646464"/>
                </a:solidFill>
                <a:latin typeface="Times New Roman"/>
                <a:cs typeface="Times New Roman"/>
              </a:rPr>
              <a:t>byCharles Hirschman,</a:t>
            </a:r>
            <a:r>
              <a:rPr dirty="0" sz="1100" spc="-9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46464"/>
                </a:solidFill>
                <a:latin typeface="Times New Roman"/>
                <a:cs typeface="Times New Roman"/>
              </a:rPr>
              <a:t>Director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619500" marR="16510" indent="5715">
              <a:lnSpc>
                <a:spcPct val="93700"/>
              </a:lnSpc>
              <a:spcBef>
                <a:spcPts val="940"/>
              </a:spcBef>
            </a:pPr>
            <a:r>
              <a:rPr dirty="0" sz="1300" spc="270">
                <a:solidFill>
                  <a:srgbClr val="646464"/>
                </a:solidFill>
                <a:latin typeface="Times New Roman"/>
                <a:cs typeface="Times New Roman"/>
              </a:rPr>
              <a:t>In.</a:t>
            </a:r>
            <a:r>
              <a:rPr dirty="0" sz="1300" spc="-1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85">
                <a:solidFill>
                  <a:srgbClr val="646464"/>
                </a:solidFill>
                <a:latin typeface="Times New Roman"/>
                <a:cs typeface="Times New Roman"/>
              </a:rPr>
              <a:t>1987?</a:t>
            </a:r>
            <a:r>
              <a:rPr dirty="0" sz="1250" spc="-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46464"/>
                </a:solidFill>
                <a:latin typeface="Times New Roman"/>
                <a:cs typeface="Times New Roman"/>
              </a:rPr>
              <a:t>I</a:t>
            </a:r>
            <a:r>
              <a:rPr dirty="0" sz="1250" spc="254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175">
                <a:solidFill>
                  <a:srgbClr val="646464"/>
                </a:solidFill>
                <a:latin typeface="Times New Roman"/>
                <a:cs typeface="Times New Roman"/>
              </a:rPr>
              <a:t>vvas</a:t>
            </a:r>
            <a:r>
              <a:rPr dirty="0" sz="1250" spc="1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great  </a:t>
            </a:r>
            <a:r>
              <a:rPr dirty="0" sz="1250" spc="390">
                <a:solidFill>
                  <a:srgbClr val="646464"/>
                </a:solidFill>
                <a:latin typeface="Times New Roman"/>
                <a:cs typeface="Times New Roman"/>
              </a:rPr>
              <a:t>Department </a:t>
            </a:r>
            <a:r>
              <a:rPr dirty="0" sz="1250" spc="350">
                <a:solidFill>
                  <a:srgbClr val="646464"/>
                </a:solidFill>
                <a:latin typeface="Times New Roman"/>
                <a:cs typeface="Times New Roman"/>
              </a:rPr>
              <a:t>of </a:t>
            </a:r>
            <a:r>
              <a:rPr dirty="0" sz="1250" spc="315">
                <a:solidFill>
                  <a:srgbClr val="646464"/>
                </a:solidFill>
                <a:latin typeface="Times New Roman"/>
                <a:cs typeface="Times New Roman"/>
              </a:rPr>
              <a:t>Soci  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to </a:t>
            </a:r>
            <a:r>
              <a:rPr dirty="0" sz="1250" spc="400">
                <a:solidFill>
                  <a:srgbClr val="646464"/>
                </a:solidFill>
                <a:latin typeface="Times New Roman"/>
                <a:cs typeface="Times New Roman"/>
              </a:rPr>
              <a:t>become </a:t>
            </a:r>
            <a:r>
              <a:rPr dirty="0" sz="1250" spc="310">
                <a:solidFill>
                  <a:srgbClr val="525252"/>
                </a:solidFill>
                <a:latin typeface="Times New Roman"/>
                <a:cs typeface="Times New Roman"/>
              </a:rPr>
              <a:t>the </a:t>
            </a:r>
            <a:r>
              <a:rPr dirty="0" sz="1250" spc="260">
                <a:solidFill>
                  <a:srgbClr val="646464"/>
                </a:solidFill>
                <a:latin typeface="Times New Roman"/>
                <a:cs typeface="Times New Roman"/>
              </a:rPr>
              <a:t>fifth  </a:t>
            </a:r>
            <a:r>
              <a:rPr dirty="0" sz="1250" spc="400">
                <a:solidFill>
                  <a:srgbClr val="646464"/>
                </a:solidFill>
                <a:latin typeface="Times New Roman"/>
                <a:cs typeface="Times New Roman"/>
              </a:rPr>
              <a:t>Demography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and </a:t>
            </a:r>
            <a:r>
              <a:rPr dirty="0" sz="1250" spc="455">
                <a:solidFill>
                  <a:srgbClr val="646464"/>
                </a:solidFill>
                <a:latin typeface="Times New Roman"/>
                <a:cs typeface="Times New Roman"/>
              </a:rPr>
              <a:t>E  </a:t>
            </a:r>
            <a:r>
              <a:rPr dirty="0" sz="1250" spc="265">
                <a:solidFill>
                  <a:srgbClr val="646464"/>
                </a:solidFill>
                <a:latin typeface="Times New Roman"/>
                <a:cs typeface="Times New Roman"/>
              </a:rPr>
              <a:t>Sch.mitt, </a:t>
            </a:r>
            <a:r>
              <a:rPr dirty="0" sz="1250" spc="310">
                <a:solidFill>
                  <a:srgbClr val="646464"/>
                </a:solidFill>
                <a:latin typeface="Times New Roman"/>
                <a:cs typeface="Times New Roman"/>
              </a:rPr>
              <a:t>Stanley </a:t>
            </a:r>
            <a:r>
              <a:rPr dirty="0" sz="1250" spc="245">
                <a:solidFill>
                  <a:srgbClr val="646464"/>
                </a:solidFill>
                <a:latin typeface="Times New Roman"/>
                <a:cs typeface="Times New Roman"/>
              </a:rPr>
              <a:t>Lie  </a:t>
            </a:r>
            <a:r>
              <a:rPr dirty="0" sz="1250" spc="365">
                <a:solidFill>
                  <a:srgbClr val="646464"/>
                </a:solidFill>
                <a:latin typeface="Times New Roman"/>
                <a:cs typeface="Times New Roman"/>
              </a:rPr>
              <a:t>Pullum </a:t>
            </a:r>
            <a:r>
              <a:rPr dirty="0" sz="1250" spc="195">
                <a:solidFill>
                  <a:srgbClr val="646464"/>
                </a:solidFill>
                <a:latin typeface="Times New Roman"/>
                <a:cs typeface="Times New Roman"/>
              </a:rPr>
              <a:t>vvas </a:t>
            </a:r>
            <a:r>
              <a:rPr dirty="0" sz="1250" spc="200">
                <a:solidFill>
                  <a:srgbClr val="646464"/>
                </a:solidFill>
                <a:latin typeface="Times New Roman"/>
                <a:cs typeface="Times New Roman"/>
              </a:rPr>
              <a:t>an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awes  </a:t>
            </a:r>
            <a:r>
              <a:rPr dirty="0" sz="1250" spc="295">
                <a:solidFill>
                  <a:srgbClr val="646464"/>
                </a:solidFill>
                <a:latin typeface="Times New Roman"/>
                <a:cs typeface="Times New Roman"/>
              </a:rPr>
              <a:t>excited 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to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be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part</a:t>
            </a:r>
            <a:r>
              <a:rPr dirty="0" sz="1250" spc="-1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46464"/>
                </a:solidFill>
                <a:latin typeface="Times New Roman"/>
                <a:cs typeface="Times New Roman"/>
              </a:rPr>
              <a:t>of  </a:t>
            </a:r>
            <a:r>
              <a:rPr dirty="0" sz="1250" spc="330">
                <a:solidFill>
                  <a:srgbClr val="525252"/>
                </a:solidFill>
                <a:latin typeface="Times New Roman"/>
                <a:cs typeface="Times New Roman"/>
              </a:rPr>
              <a:t>the </a:t>
            </a:r>
            <a:r>
              <a:rPr dirty="0" sz="1250" spc="320">
                <a:solidFill>
                  <a:srgbClr val="646464"/>
                </a:solidFill>
                <a:latin typeface="Times New Roman"/>
                <a:cs typeface="Times New Roman"/>
              </a:rPr>
              <a:t>development: 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of  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States. </a:t>
            </a:r>
            <a:r>
              <a:rPr dirty="0" sz="1250" spc="-20">
                <a:solidFill>
                  <a:srgbClr val="646464"/>
                </a:solidFill>
                <a:latin typeface="Times New Roman"/>
                <a:cs typeface="Times New Roman"/>
              </a:rPr>
              <a:t>.Ir1. </a:t>
            </a:r>
            <a:r>
              <a:rPr dirty="0" sz="1250" spc="270">
                <a:solidFill>
                  <a:srgbClr val="646464"/>
                </a:solidFill>
                <a:latin typeface="Times New Roman"/>
                <a:cs typeface="Times New Roman"/>
              </a:rPr>
              <a:t>this </a:t>
            </a:r>
            <a:r>
              <a:rPr dirty="0" sz="1250" spc="365">
                <a:solidFill>
                  <a:srgbClr val="646464"/>
                </a:solidFill>
                <a:latin typeface="Times New Roman"/>
                <a:cs typeface="Times New Roman"/>
              </a:rPr>
              <a:t>repor  </a:t>
            </a:r>
            <a:r>
              <a:rPr dirty="0" sz="1250" spc="325">
                <a:solidFill>
                  <a:srgbClr val="646464"/>
                </a:solidFill>
                <a:latin typeface="Times New Roman"/>
                <a:cs typeface="Times New Roman"/>
              </a:rPr>
              <a:t>of</a:t>
            </a:r>
            <a:r>
              <a:rPr dirty="0" sz="1250" spc="-1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50">
                <a:solidFill>
                  <a:srgbClr val="525252"/>
                </a:solidFill>
                <a:latin typeface="Times New Roman"/>
                <a:cs typeface="Times New Roman"/>
              </a:rPr>
              <a:t>recent: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developme  </a:t>
            </a:r>
            <a:r>
              <a:rPr dirty="0" sz="1250" spc="225">
                <a:solidFill>
                  <a:srgbClr val="646464"/>
                </a:solidFill>
                <a:latin typeface="Times New Roman"/>
                <a:cs typeface="Times New Roman"/>
              </a:rPr>
              <a:t>activities </a:t>
            </a:r>
            <a:r>
              <a:rPr dirty="0" sz="1250" spc="265">
                <a:solidFill>
                  <a:srgbClr val="646464"/>
                </a:solidFill>
                <a:latin typeface="Times New Roman"/>
                <a:cs typeface="Times New Roman"/>
              </a:rPr>
              <a:t>of </a:t>
            </a:r>
            <a:r>
              <a:rPr dirty="0" sz="1250" spc="285">
                <a:solidFill>
                  <a:srgbClr val="646464"/>
                </a:solidFill>
                <a:latin typeface="Times New Roman"/>
                <a:cs typeface="Times New Roman"/>
              </a:rPr>
              <a:t>our </a:t>
            </a:r>
            <a:r>
              <a:rPr dirty="0" sz="1250" spc="254">
                <a:solidFill>
                  <a:srgbClr val="646464"/>
                </a:solidFill>
                <a:latin typeface="Times New Roman"/>
                <a:cs typeface="Times New Roman"/>
              </a:rPr>
              <a:t>facu 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graduate</a:t>
            </a:r>
            <a:r>
              <a:rPr dirty="0" sz="1250" spc="1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140">
                <a:solidFill>
                  <a:srgbClr val="646464"/>
                </a:solidFill>
                <a:latin typeface="Times New Roman"/>
                <a:cs typeface="Times New Roman"/>
              </a:rPr>
              <a:t>st:u.den.ts.</a:t>
            </a:r>
            <a:endParaRPr sz="1250">
              <a:latin typeface="Times New Roman"/>
              <a:cs typeface="Times New Roman"/>
            </a:endParaRPr>
          </a:p>
          <a:p>
            <a:pPr marL="3635375" marR="77470" indent="-11430">
              <a:lnSpc>
                <a:spcPts val="1430"/>
              </a:lnSpc>
              <a:spcBef>
                <a:spcPts val="600"/>
              </a:spcBef>
              <a:tabLst>
                <a:tab pos="4113529" algn="l"/>
              </a:tabLst>
            </a:pPr>
            <a:r>
              <a:rPr dirty="0" sz="1250" spc="210">
                <a:solidFill>
                  <a:srgbClr val="646464"/>
                </a:solidFill>
                <a:latin typeface="Times New Roman"/>
                <a:cs typeface="Times New Roman"/>
              </a:rPr>
              <a:t>The	</a:t>
            </a:r>
            <a:r>
              <a:rPr dirty="0" sz="1250" spc="350">
                <a:solidFill>
                  <a:srgbClr val="646464"/>
                </a:solidFill>
                <a:latin typeface="Times New Roman"/>
                <a:cs typeface="Times New Roman"/>
              </a:rPr>
              <a:t>fundamental</a:t>
            </a:r>
            <a:r>
              <a:rPr dirty="0" sz="1250" spc="1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re  </a:t>
            </a:r>
            <a:r>
              <a:rPr dirty="0" sz="1250" spc="330">
                <a:solidFill>
                  <a:srgbClr val="525252"/>
                </a:solidFill>
                <a:latin typeface="Times New Roman"/>
                <a:cs typeface="Times New Roman"/>
              </a:rPr>
              <a:t>the</a:t>
            </a:r>
            <a:r>
              <a:rPr dirty="0" sz="1250" spc="22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quality</a:t>
            </a:r>
            <a:r>
              <a:rPr dirty="0" sz="1250" spc="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646464"/>
                </a:solidFill>
                <a:latin typeface="Times New Roman"/>
                <a:cs typeface="Times New Roman"/>
              </a:rPr>
              <a:t>of</a:t>
            </a:r>
            <a:r>
              <a:rPr dirty="0" sz="1250" spc="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15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dirty="0" sz="1250" spc="215">
                <a:solidFill>
                  <a:srgbClr val="646464"/>
                </a:solidFill>
                <a:latin typeface="Times New Roman"/>
                <a:cs typeface="Times New Roman"/>
              </a:rPr>
              <a:t>ts</a:t>
            </a:r>
            <a:r>
              <a:rPr dirty="0" sz="1250" spc="1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46464"/>
                </a:solidFill>
                <a:latin typeface="Times New Roman"/>
                <a:cs typeface="Times New Roman"/>
              </a:rPr>
              <a:t>fac</a:t>
            </a:r>
            <a:endParaRPr sz="1250">
              <a:latin typeface="Times New Roman"/>
              <a:cs typeface="Times New Roman"/>
            </a:endParaRPr>
          </a:p>
          <a:p>
            <a:pPr marL="17780" marR="19685" indent="5715">
              <a:lnSpc>
                <a:spcPct val="93100"/>
              </a:lnSpc>
              <a:spcBef>
                <a:spcPts val="5"/>
              </a:spcBef>
              <a:tabLst>
                <a:tab pos="1410970" algn="l"/>
                <a:tab pos="1844675" algn="l"/>
                <a:tab pos="3351529" algn="l"/>
              </a:tabLst>
            </a:pP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strate,</a:t>
            </a:r>
            <a:r>
              <a:rPr dirty="0" sz="1250" spc="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495">
                <a:solidFill>
                  <a:srgbClr val="646464"/>
                </a:solidFill>
                <a:latin typeface="Times New Roman"/>
                <a:cs typeface="Times New Roman"/>
              </a:rPr>
              <a:t>CSDE</a:t>
            </a:r>
            <a:r>
              <a:rPr dirty="0" sz="1250" spc="495">
                <a:solidFill>
                  <a:srgbClr val="525252"/>
                </a:solidFill>
                <a:latin typeface="Times New Roman"/>
                <a:cs typeface="Times New Roman"/>
              </a:rPr>
              <a:t>h</a:t>
            </a:r>
            <a:r>
              <a:rPr dirty="0" sz="1250" spc="-7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-135">
                <a:solidFill>
                  <a:srgbClr val="646464"/>
                </a:solidFill>
                <a:latin typeface="Times New Roman"/>
                <a:cs typeface="Times New Roman"/>
              </a:rPr>
              <a:t>..as	</a:t>
            </a:r>
            <a:r>
              <a:rPr dirty="0" sz="1250" spc="-105">
                <a:solidFill>
                  <a:srgbClr val="646464"/>
                </a:solidFill>
                <a:latin typeface="Times New Roman"/>
                <a:cs typeface="Times New Roman"/>
              </a:rPr>
              <a:t>a   </a:t>
            </a:r>
            <a:r>
              <a:rPr dirty="0" sz="1250" spc="-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35">
                <a:solidFill>
                  <a:srgbClr val="646464"/>
                </a:solidFill>
                <a:latin typeface="Times New Roman"/>
                <a:cs typeface="Times New Roman"/>
              </a:rPr>
              <a:t>t:alented </a:t>
            </a:r>
            <a:r>
              <a:rPr dirty="0" sz="1250" spc="-160">
                <a:solidFill>
                  <a:srgbClr val="646464"/>
                </a:solidFill>
                <a:latin typeface="Times New Roman"/>
                <a:cs typeface="Times New Roman"/>
              </a:rPr>
              <a:t>a.n</a:t>
            </a:r>
            <a:r>
              <a:rPr dirty="0" sz="1250" spc="-160">
                <a:solidFill>
                  <a:srgbClr val="525252"/>
                </a:solidFill>
                <a:latin typeface="Times New Roman"/>
                <a:cs typeface="Times New Roman"/>
              </a:rPr>
              <a:t>d</a:t>
            </a:r>
            <a:r>
              <a:rPr dirty="0" sz="1250" spc="-160">
                <a:solidFill>
                  <a:srgbClr val="A1A1A1"/>
                </a:solidFill>
                <a:latin typeface="Times New Roman"/>
                <a:cs typeface="Times New Roman"/>
              </a:rPr>
              <a:t>.	</a:t>
            </a:r>
            <a:r>
              <a:rPr dirty="0" sz="1250" spc="310">
                <a:solidFill>
                  <a:srgbClr val="525252"/>
                </a:solidFill>
                <a:latin typeface="Times New Roman"/>
                <a:cs typeface="Times New Roman"/>
              </a:rPr>
              <a:t>highly </a:t>
            </a:r>
            <a:r>
              <a:rPr dirty="0" sz="1250" spc="315">
                <a:solidFill>
                  <a:srgbClr val="646464"/>
                </a:solidFill>
                <a:latin typeface="Times New Roman"/>
                <a:cs typeface="Times New Roman"/>
              </a:rPr>
              <a:t>productive</a:t>
            </a:r>
            <a:r>
              <a:rPr dirty="0" sz="1250" spc="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405">
                <a:solidFill>
                  <a:srgbClr val="646464"/>
                </a:solidFill>
                <a:latin typeface="Times New Roman"/>
                <a:cs typeface="Times New Roman"/>
              </a:rPr>
              <a:t>grou  </a:t>
            </a:r>
            <a:r>
              <a:rPr dirty="0" sz="1250" spc="395">
                <a:solidFill>
                  <a:srgbClr val="646464"/>
                </a:solidFill>
                <a:latin typeface="Times New Roman"/>
                <a:cs typeface="Times New Roman"/>
              </a:rPr>
              <a:t>been</a:t>
            </a:r>
            <a:r>
              <a:rPr dirty="0" sz="1250" spc="10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95">
                <a:solidFill>
                  <a:srgbClr val="646464"/>
                </a:solidFill>
                <a:latin typeface="Times New Roman"/>
                <a:cs typeface="Times New Roman"/>
              </a:rPr>
              <a:t>an</a:t>
            </a:r>
            <a:r>
              <a:rPr dirty="0" sz="1250" spc="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46464"/>
                </a:solidFill>
                <a:latin typeface="Times New Roman"/>
                <a:cs typeface="Times New Roman"/>
              </a:rPr>
              <a:t>interdisciplinary</a:t>
            </a:r>
            <a:r>
              <a:rPr dirty="0" sz="1250" spc="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46464"/>
                </a:solidFill>
                <a:latin typeface="Times New Roman"/>
                <a:cs typeface="Times New Roman"/>
              </a:rPr>
              <a:t>center,</a:t>
            </a:r>
            <a:r>
              <a:rPr dirty="0" sz="1250" spc="1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46464"/>
                </a:solidFill>
                <a:latin typeface="Times New Roman"/>
                <a:cs typeface="Times New Roman"/>
              </a:rPr>
              <a:t>but</a:t>
            </a:r>
            <a:r>
              <a:rPr dirty="0" sz="1250" spc="2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525252"/>
                </a:solidFill>
                <a:latin typeface="Times New Roman"/>
                <a:cs typeface="Times New Roman"/>
              </a:rPr>
              <a:t>th</a:t>
            </a:r>
            <a:r>
              <a:rPr dirty="0" sz="1250" spc="350">
                <a:solidFill>
                  <a:srgbClr val="797979"/>
                </a:solidFill>
                <a:latin typeface="Times New Roman"/>
                <a:cs typeface="Times New Roman"/>
              </a:rPr>
              <a:t>e</a:t>
            </a:r>
            <a:r>
              <a:rPr dirty="0" sz="1250" spc="280">
                <a:solidFill>
                  <a:srgbClr val="797979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trend</a:t>
            </a:r>
            <a:r>
              <a:rPr dirty="0" sz="1250" spc="1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525252"/>
                </a:solidFill>
                <a:latin typeface="Times New Roman"/>
                <a:cs typeface="Times New Roman"/>
              </a:rPr>
              <a:t>has</a:t>
            </a:r>
            <a:r>
              <a:rPr dirty="0" sz="1250" spc="-4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46464"/>
                </a:solidFill>
                <a:latin typeface="Times New Roman"/>
                <a:cs typeface="Times New Roman"/>
              </a:rPr>
              <a:t>acce</a:t>
            </a:r>
            <a:r>
              <a:rPr dirty="0" sz="1250" spc="260">
                <a:solidFill>
                  <a:srgbClr val="3F3F3F"/>
                </a:solidFill>
                <a:latin typeface="Times New Roman"/>
                <a:cs typeface="Times New Roman"/>
              </a:rPr>
              <a:t>l  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faculty</a:t>
            </a:r>
            <a:r>
              <a:rPr dirty="0" sz="1250" spc="1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50">
                <a:solidFill>
                  <a:srgbClr val="646464"/>
                </a:solidFill>
                <a:latin typeface="Times New Roman"/>
                <a:cs typeface="Times New Roman"/>
              </a:rPr>
              <a:t>associates</a:t>
            </a:r>
            <a:r>
              <a:rPr dirty="0" sz="1250" spc="1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45">
                <a:solidFill>
                  <a:srgbClr val="525252"/>
                </a:solidFill>
                <a:latin typeface="Times New Roman"/>
                <a:cs typeface="Times New Roman"/>
              </a:rPr>
              <a:t>in</a:t>
            </a:r>
            <a:r>
              <a:rPr dirty="0" sz="1250" spc="22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46464"/>
                </a:solidFill>
                <a:latin typeface="Times New Roman"/>
                <a:cs typeface="Times New Roman"/>
              </a:rPr>
              <a:t>Sociology,</a:t>
            </a:r>
            <a:r>
              <a:rPr dirty="0" sz="1250" spc="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46464"/>
                </a:solidFill>
                <a:latin typeface="Times New Roman"/>
                <a:cs typeface="Times New Roman"/>
              </a:rPr>
              <a:t>Economics,</a:t>
            </a:r>
            <a:r>
              <a:rPr dirty="0" sz="1250" spc="17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46464"/>
                </a:solidFill>
                <a:latin typeface="Times New Roman"/>
                <a:cs typeface="Times New Roman"/>
              </a:rPr>
              <a:t>Geography,  </a:t>
            </a:r>
            <a:r>
              <a:rPr dirty="0" sz="1250" spc="-50">
                <a:solidFill>
                  <a:srgbClr val="646464"/>
                </a:solidFill>
                <a:latin typeface="Times New Roman"/>
                <a:cs typeface="Times New Roman"/>
              </a:rPr>
              <a:t>Int:e1r</a:t>
            </a:r>
            <a:r>
              <a:rPr dirty="0" sz="1250" spc="-5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dirty="0" sz="1250" spc="-50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r>
              <a:rPr dirty="0" sz="1250" spc="-50">
                <a:solidFill>
                  <a:srgbClr val="898989"/>
                </a:solidFill>
                <a:latin typeface="Times New Roman"/>
                <a:cs typeface="Times New Roman"/>
              </a:rPr>
              <a:t>:i.</a:t>
            </a:r>
            <a:r>
              <a:rPr dirty="0" sz="1250" spc="-50">
                <a:solidFill>
                  <a:srgbClr val="646464"/>
                </a:solidFill>
                <a:latin typeface="Times New Roman"/>
                <a:cs typeface="Times New Roman"/>
              </a:rPr>
              <a:t>a</a:t>
            </a:r>
            <a:r>
              <a:rPr dirty="0" sz="1250" spc="-50">
                <a:solidFill>
                  <a:srgbClr val="898989"/>
                </a:solidFill>
                <a:latin typeface="Times New Roman"/>
                <a:cs typeface="Times New Roman"/>
              </a:rPr>
              <a:t>.   </a:t>
            </a:r>
            <a:r>
              <a:rPr dirty="0" sz="1250" spc="-170">
                <a:solidFill>
                  <a:srgbClr val="646464"/>
                </a:solidFill>
                <a:latin typeface="Times New Roman"/>
                <a:cs typeface="Times New Roman"/>
              </a:rPr>
              <a:t>ti     </a:t>
            </a:r>
            <a:r>
              <a:rPr dirty="0" sz="1250" spc="-295">
                <a:solidFill>
                  <a:srgbClr val="646464"/>
                </a:solidFill>
                <a:latin typeface="Times New Roman"/>
                <a:cs typeface="Times New Roman"/>
              </a:rPr>
              <a:t>o                                    </a:t>
            </a:r>
            <a:r>
              <a:rPr dirty="0" sz="1250" spc="-2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-295">
                <a:solidFill>
                  <a:srgbClr val="646464"/>
                </a:solidFill>
                <a:latin typeface="Times New Roman"/>
                <a:cs typeface="Times New Roman"/>
              </a:rPr>
              <a:t>n                                           </a:t>
            </a:r>
            <a:r>
              <a:rPr dirty="0" sz="1250" spc="-215">
                <a:solidFill>
                  <a:srgbClr val="646464"/>
                </a:solidFill>
                <a:latin typeface="Times New Roman"/>
                <a:cs typeface="Times New Roman"/>
              </a:rPr>
              <a:t>al	</a:t>
            </a:r>
            <a:r>
              <a:rPr dirty="0" sz="1250" spc="305">
                <a:solidFill>
                  <a:srgbClr val="646464"/>
                </a:solidFill>
                <a:latin typeface="Times New Roman"/>
                <a:cs typeface="Times New Roman"/>
              </a:rPr>
              <a:t>Studies,</a:t>
            </a:r>
            <a:r>
              <a:rPr dirty="0" sz="1250" spc="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and</a:t>
            </a:r>
            <a:r>
              <a:rPr dirty="0" sz="1250" spc="14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45">
                <a:solidFill>
                  <a:srgbClr val="646464"/>
                </a:solidFill>
                <a:latin typeface="Times New Roman"/>
                <a:cs typeface="Times New Roman"/>
              </a:rPr>
              <a:t>Statistics.</a:t>
            </a:r>
            <a:r>
              <a:rPr dirty="0" sz="1250" spc="1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Integration</a:t>
            </a:r>
            <a:r>
              <a:rPr dirty="0" sz="1250" spc="1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of</a:t>
            </a:r>
            <a:r>
              <a:rPr dirty="0" sz="1250" spc="114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46464"/>
                </a:solidFill>
                <a:latin typeface="Times New Roman"/>
                <a:cs typeface="Times New Roman"/>
              </a:rPr>
              <a:t>such  </a:t>
            </a:r>
            <a:r>
              <a:rPr dirty="0" sz="1250" spc="315">
                <a:solidFill>
                  <a:srgbClr val="646464"/>
                </a:solidFill>
                <a:latin typeface="Times New Roman"/>
                <a:cs typeface="Times New Roman"/>
              </a:rPr>
              <a:t>Friday</a:t>
            </a:r>
            <a:r>
              <a:rPr dirty="0" sz="1250" spc="9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470">
                <a:solidFill>
                  <a:srgbClr val="525252"/>
                </a:solidFill>
                <a:latin typeface="Times New Roman"/>
                <a:cs typeface="Times New Roman"/>
              </a:rPr>
              <a:t>noon</a:t>
            </a:r>
            <a:r>
              <a:rPr dirty="0" sz="1250" spc="10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46464"/>
                </a:solidFill>
                <a:latin typeface="Times New Roman"/>
                <a:cs typeface="Times New Roman"/>
              </a:rPr>
              <a:t>seminar</a:t>
            </a:r>
            <a:r>
              <a:rPr dirty="0" sz="1250" spc="6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50">
                <a:solidFill>
                  <a:srgbClr val="646464"/>
                </a:solidFill>
                <a:latin typeface="Times New Roman"/>
                <a:cs typeface="Times New Roman"/>
              </a:rPr>
              <a:t>series,</a:t>
            </a:r>
            <a:r>
              <a:rPr dirty="0" sz="1250" spc="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the</a:t>
            </a:r>
            <a:r>
              <a:rPr dirty="0" sz="1250" spc="4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535">
                <a:solidFill>
                  <a:srgbClr val="646464"/>
                </a:solidFill>
                <a:latin typeface="Times New Roman"/>
                <a:cs typeface="Times New Roman"/>
              </a:rPr>
              <a:t>CSDE</a:t>
            </a:r>
            <a:r>
              <a:rPr dirty="0" sz="1250" spc="1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46464"/>
                </a:solidFill>
                <a:latin typeface="Times New Roman"/>
                <a:cs typeface="Times New Roman"/>
              </a:rPr>
              <a:t>computing</a:t>
            </a:r>
            <a:r>
              <a:rPr dirty="0" sz="1250" spc="9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525252"/>
                </a:solidFill>
                <a:latin typeface="Times New Roman"/>
                <a:cs typeface="Times New Roman"/>
              </a:rPr>
              <a:t>.netw  </a:t>
            </a:r>
            <a:r>
              <a:rPr dirty="0" sz="1250" spc="270">
                <a:solidFill>
                  <a:srgbClr val="525252"/>
                </a:solidFill>
                <a:latin typeface="Times New Roman"/>
                <a:cs typeface="Times New Roman"/>
              </a:rPr>
              <a:t>interests</a:t>
            </a:r>
            <a:r>
              <a:rPr dirty="0" sz="1250" spc="254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46464"/>
                </a:solidFill>
                <a:latin typeface="Times New Roman"/>
                <a:cs typeface="Times New Roman"/>
              </a:rPr>
              <a:t>provide</a:t>
            </a:r>
            <a:r>
              <a:rPr dirty="0" sz="1250" spc="1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frequent</a:t>
            </a:r>
            <a:r>
              <a:rPr dirty="0" sz="1250" spc="7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points</a:t>
            </a:r>
            <a:r>
              <a:rPr dirty="0" sz="1250" spc="1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46464"/>
                </a:solidFill>
                <a:latin typeface="Times New Roman"/>
                <a:cs typeface="Times New Roman"/>
              </a:rPr>
              <a:t>of</a:t>
            </a:r>
            <a:r>
              <a:rPr dirty="0" sz="1250" spc="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45">
                <a:solidFill>
                  <a:srgbClr val="646464"/>
                </a:solidFill>
                <a:latin typeface="Times New Roman"/>
                <a:cs typeface="Times New Roman"/>
              </a:rPr>
              <a:t>interaction</a:t>
            </a:r>
            <a:r>
              <a:rPr dirty="0" sz="1250" spc="245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1250" spc="245">
                <a:solidFill>
                  <a:srgbClr val="646464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  <a:p>
            <a:pPr algn="just" marL="22860" marR="27305" indent="5715">
              <a:lnSpc>
                <a:spcPct val="93500"/>
              </a:lnSpc>
              <a:spcBef>
                <a:spcPts val="655"/>
              </a:spcBef>
            </a:pPr>
            <a:r>
              <a:rPr dirty="0" sz="1250" spc="390">
                <a:solidFill>
                  <a:srgbClr val="646464"/>
                </a:solidFill>
                <a:latin typeface="Times New Roman"/>
                <a:cs typeface="Times New Roman"/>
              </a:rPr>
              <a:t>Demographers </a:t>
            </a:r>
            <a:r>
              <a:rPr dirty="0" sz="1250" spc="254">
                <a:solidFill>
                  <a:srgbClr val="646464"/>
                </a:solidFill>
                <a:latin typeface="Times New Roman"/>
                <a:cs typeface="Times New Roman"/>
              </a:rPr>
              <a:t>at:Batte</a:t>
            </a:r>
            <a:r>
              <a:rPr dirty="0" sz="1250" spc="254">
                <a:solidFill>
                  <a:srgbClr val="3F3F3F"/>
                </a:solidFill>
                <a:latin typeface="Times New Roman"/>
                <a:cs typeface="Times New Roman"/>
              </a:rPr>
              <a:t>ll</a:t>
            </a:r>
            <a:r>
              <a:rPr dirty="0" sz="1250" spc="254">
                <a:solidFill>
                  <a:srgbClr val="646464"/>
                </a:solidFill>
                <a:latin typeface="Times New Roman"/>
                <a:cs typeface="Times New Roman"/>
              </a:rPr>
              <a:t>e's </a:t>
            </a:r>
            <a:r>
              <a:rPr dirty="0" sz="1250" spc="80">
                <a:solidFill>
                  <a:srgbClr val="646464"/>
                </a:solidFill>
                <a:latin typeface="Times New Roman"/>
                <a:cs typeface="Times New Roman"/>
              </a:rPr>
              <a:t>Healtl-:i.. </a:t>
            </a:r>
            <a:r>
              <a:rPr dirty="0" sz="1250" spc="114">
                <a:solidFill>
                  <a:srgbClr val="525252"/>
                </a:solidFill>
                <a:latin typeface="Times New Roman"/>
                <a:cs typeface="Times New Roman"/>
              </a:rPr>
              <a:t>and </a:t>
            </a:r>
            <a:r>
              <a:rPr dirty="0" sz="1250" spc="300">
                <a:solidFill>
                  <a:srgbClr val="646464"/>
                </a:solidFill>
                <a:latin typeface="Times New Roman"/>
                <a:cs typeface="Times New Roman"/>
              </a:rPr>
              <a:t>Population. </a:t>
            </a:r>
            <a:r>
              <a:rPr dirty="0" sz="1250" spc="360">
                <a:solidFill>
                  <a:srgbClr val="525252"/>
                </a:solidFill>
                <a:latin typeface="Times New Roman"/>
                <a:cs typeface="Times New Roman"/>
              </a:rPr>
              <a:t>Res 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source</a:t>
            </a:r>
            <a:r>
              <a:rPr dirty="0" sz="1250" spc="1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525252"/>
                </a:solidFill>
                <a:latin typeface="Times New Roman"/>
                <a:cs typeface="Times New Roman"/>
              </a:rPr>
              <a:t>for</a:t>
            </a:r>
            <a:r>
              <a:rPr dirty="0" sz="1250" spc="10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475">
                <a:solidFill>
                  <a:srgbClr val="646464"/>
                </a:solidFill>
                <a:latin typeface="Times New Roman"/>
                <a:cs typeface="Times New Roman"/>
              </a:rPr>
              <a:t>CSDE</a:t>
            </a:r>
            <a:r>
              <a:rPr dirty="0" sz="1250" spc="475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r>
              <a:rPr dirty="0" sz="1250" spc="3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.Many</a:t>
            </a:r>
            <a:r>
              <a:rPr dirty="0" sz="12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46464"/>
                </a:solidFill>
                <a:latin typeface="Times New Roman"/>
                <a:cs typeface="Times New Roman"/>
              </a:rPr>
              <a:t>of</a:t>
            </a:r>
            <a:r>
              <a:rPr dirty="0" sz="1250" spc="2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46464"/>
                </a:solidFill>
                <a:latin typeface="Times New Roman"/>
                <a:cs typeface="Times New Roman"/>
              </a:rPr>
              <a:t>our</a:t>
            </a:r>
            <a:r>
              <a:rPr dirty="0" sz="1250" spc="49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46464"/>
                </a:solidFill>
                <a:latin typeface="Times New Roman"/>
                <a:cs typeface="Times New Roman"/>
              </a:rPr>
              <a:t>graduate</a:t>
            </a:r>
            <a:r>
              <a:rPr dirty="0" sz="1250" spc="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students</a:t>
            </a:r>
            <a:r>
              <a:rPr dirty="0" sz="1250" spc="1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have 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working</a:t>
            </a:r>
            <a:r>
              <a:rPr dirty="0" sz="1250" spc="1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46464"/>
                </a:solidFill>
                <a:latin typeface="Times New Roman"/>
                <a:cs typeface="Times New Roman"/>
              </a:rPr>
              <a:t>as</a:t>
            </a:r>
            <a:r>
              <a:rPr dirty="0" sz="1250" spc="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46464"/>
                </a:solidFill>
                <a:latin typeface="Times New Roman"/>
                <a:cs typeface="Times New Roman"/>
              </a:rPr>
              <a:t>research</a:t>
            </a:r>
            <a:r>
              <a:rPr dirty="0" sz="1250" spc="2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46464"/>
                </a:solidFill>
                <a:latin typeface="Times New Roman"/>
                <a:cs typeface="Times New Roman"/>
              </a:rPr>
              <a:t>assistants</a:t>
            </a:r>
            <a:r>
              <a:rPr dirty="0" sz="1250" spc="229">
                <a:solidFill>
                  <a:srgbClr val="646464"/>
                </a:solidFill>
                <a:latin typeface="Times New Roman"/>
                <a:cs typeface="Times New Roman"/>
              </a:rPr>
              <a:t> at</a:t>
            </a:r>
            <a:r>
              <a:rPr dirty="0" sz="1250" spc="2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46464"/>
                </a:solidFill>
                <a:latin typeface="Times New Roman"/>
                <a:cs typeface="Times New Roman"/>
              </a:rPr>
              <a:t>Battelle.</a:t>
            </a:r>
            <a:r>
              <a:rPr dirty="0" sz="1250" spc="1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46464"/>
                </a:solidFill>
                <a:latin typeface="Times New Roman"/>
                <a:cs typeface="Times New Roman"/>
              </a:rPr>
              <a:t>Population</a:t>
            </a:r>
            <a:r>
              <a:rPr dirty="0" sz="1250" spc="19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46464"/>
                </a:solidFill>
                <a:latin typeface="Times New Roman"/>
                <a:cs typeface="Times New Roman"/>
              </a:rPr>
              <a:t>res</a:t>
            </a:r>
            <a:endParaRPr sz="1250">
              <a:latin typeface="Times New Roman"/>
              <a:cs typeface="Times New Roman"/>
            </a:endParaRPr>
          </a:p>
          <a:p>
            <a:pPr algn="just" marL="12700">
              <a:lnSpc>
                <a:spcPts val="1340"/>
              </a:lnSpc>
            </a:pPr>
            <a:r>
              <a:rPr dirty="0" sz="1250" spc="275">
                <a:solidFill>
                  <a:srgbClr val="646464"/>
                </a:solidFill>
                <a:latin typeface="Times New Roman"/>
                <a:cs typeface="Times New Roman"/>
              </a:rPr>
              <a:t>.McLaughlin.,</a:t>
            </a:r>
            <a:r>
              <a:rPr dirty="0" sz="1250" spc="1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Nazli</a:t>
            </a:r>
            <a:r>
              <a:rPr dirty="0" sz="1250" spc="10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46464"/>
                </a:solidFill>
                <a:latin typeface="Times New Roman"/>
                <a:cs typeface="Times New Roman"/>
              </a:rPr>
              <a:t>Baydar,</a:t>
            </a:r>
            <a:r>
              <a:rPr dirty="0" sz="1250" spc="1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46464"/>
                </a:solidFill>
                <a:latin typeface="Times New Roman"/>
                <a:cs typeface="Times New Roman"/>
              </a:rPr>
              <a:t>John.</a:t>
            </a:r>
            <a:r>
              <a:rPr dirty="0" sz="12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165">
                <a:solidFill>
                  <a:srgbClr val="646464"/>
                </a:solidFill>
                <a:latin typeface="Times New Roman"/>
                <a:cs typeface="Times New Roman"/>
              </a:rPr>
              <a:t>Bill</a:t>
            </a:r>
            <a:r>
              <a:rPr dirty="0" sz="1250" spc="165">
                <a:solidFill>
                  <a:srgbClr val="3F3F3F"/>
                </a:solidFill>
                <a:latin typeface="Times New Roman"/>
                <a:cs typeface="Times New Roman"/>
              </a:rPr>
              <a:t>,</a:t>
            </a:r>
            <a:r>
              <a:rPr dirty="0" sz="1250" spc="165">
                <a:solidFill>
                  <a:srgbClr val="646464"/>
                </a:solidFill>
                <a:latin typeface="Times New Roman"/>
                <a:cs typeface="Times New Roman"/>
              </a:rPr>
              <a:t>y</a:t>
            </a:r>
            <a:r>
              <a:rPr dirty="0" sz="1250" spc="3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525252"/>
                </a:solidFill>
                <a:latin typeface="Times New Roman"/>
                <a:cs typeface="Times New Roman"/>
              </a:rPr>
              <a:t>William</a:t>
            </a:r>
            <a:r>
              <a:rPr dirty="0" sz="1250" spc="27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Grady,</a:t>
            </a:r>
            <a:endParaRPr sz="1250">
              <a:latin typeface="Times New Roman"/>
              <a:cs typeface="Times New Roman"/>
            </a:endParaRPr>
          </a:p>
          <a:p>
            <a:pPr algn="just" marL="25400" marR="34290" indent="1905">
              <a:lnSpc>
                <a:spcPct val="93500"/>
              </a:lnSpc>
              <a:spcBef>
                <a:spcPts val="65"/>
              </a:spcBef>
            </a:pPr>
            <a:r>
              <a:rPr dirty="0" sz="1250" spc="220">
                <a:solidFill>
                  <a:srgbClr val="646464"/>
                </a:solidFill>
                <a:latin typeface="Times New Roman"/>
                <a:cs typeface="Times New Roman"/>
              </a:rPr>
              <a:t>I&lt;asprzyk. </a:t>
            </a:r>
            <a:r>
              <a:rPr dirty="0" sz="1250" spc="245">
                <a:solidFill>
                  <a:srgbClr val="646464"/>
                </a:solidFill>
                <a:latin typeface="Times New Roman"/>
                <a:cs typeface="Times New Roman"/>
              </a:rPr>
              <a:t>and </a:t>
            </a:r>
            <a:r>
              <a:rPr dirty="0" sz="1250" spc="345">
                <a:solidFill>
                  <a:srgbClr val="525252"/>
                </a:solidFill>
                <a:latin typeface="Times New Roman"/>
                <a:cs typeface="Times New Roman"/>
              </a:rPr>
              <a:t>Daniel </a:t>
            </a:r>
            <a:r>
              <a:rPr dirty="0" sz="1250" spc="350">
                <a:solidFill>
                  <a:srgbClr val="646464"/>
                </a:solidFill>
                <a:latin typeface="Times New Roman"/>
                <a:cs typeface="Times New Roman"/>
              </a:rPr>
              <a:t>.Montano.</a:t>
            </a:r>
            <a:r>
              <a:rPr dirty="0" sz="1250" spc="-1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00" spc="105">
                <a:solidFill>
                  <a:srgbClr val="646464"/>
                </a:solidFill>
                <a:latin typeface="Arial"/>
                <a:cs typeface="Arial"/>
              </a:rPr>
              <a:t>-w:i.t:h </a:t>
            </a:r>
            <a:r>
              <a:rPr dirty="0" sz="1250" spc="135">
                <a:solidFill>
                  <a:srgbClr val="646464"/>
                </a:solidFill>
                <a:latin typeface="Times New Roman"/>
                <a:cs typeface="Times New Roman"/>
              </a:rPr>
              <a:t>a 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grovving </a:t>
            </a:r>
            <a:r>
              <a:rPr dirty="0" sz="1250" spc="235">
                <a:solidFill>
                  <a:srgbClr val="525252"/>
                </a:solidFill>
                <a:latin typeface="Times New Roman"/>
                <a:cs typeface="Times New Roman"/>
              </a:rPr>
              <a:t>realizat  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Battelle</a:t>
            </a:r>
            <a:r>
              <a:rPr dirty="0" sz="1250" spc="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46464"/>
                </a:solidFill>
                <a:latin typeface="Times New Roman"/>
                <a:cs typeface="Times New Roman"/>
              </a:rPr>
              <a:t>are</a:t>
            </a:r>
            <a:r>
              <a:rPr dirty="0" sz="1250" spc="10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85">
                <a:solidFill>
                  <a:srgbClr val="646464"/>
                </a:solidFill>
                <a:latin typeface="Times New Roman"/>
                <a:cs typeface="Times New Roman"/>
              </a:rPr>
              <a:t>working</a:t>
            </a:r>
            <a:r>
              <a:rPr dirty="0" sz="1250" spc="1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46464"/>
                </a:solidFill>
                <a:latin typeface="Times New Roman"/>
                <a:cs typeface="Times New Roman"/>
              </a:rPr>
              <a:t>to</a:t>
            </a:r>
            <a:r>
              <a:rPr dirty="0" sz="1250" spc="2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525252"/>
                </a:solidFill>
                <a:latin typeface="Times New Roman"/>
                <a:cs typeface="Times New Roman"/>
              </a:rPr>
              <a:t>develop</a:t>
            </a:r>
            <a:r>
              <a:rPr dirty="0" sz="1250" spc="4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collaborative</a:t>
            </a:r>
            <a:r>
              <a:rPr dirty="0" sz="1250" spc="1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46464"/>
                </a:solidFill>
                <a:latin typeface="Times New Roman"/>
                <a:cs typeface="Times New Roman"/>
              </a:rPr>
              <a:t>research</a:t>
            </a:r>
            <a:r>
              <a:rPr dirty="0" sz="1250" spc="19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525252"/>
                </a:solidFill>
                <a:latin typeface="Times New Roman"/>
                <a:cs typeface="Times New Roman"/>
              </a:rPr>
              <a:t>p  </a:t>
            </a:r>
            <a:r>
              <a:rPr dirty="0" sz="1250" spc="385">
                <a:solidFill>
                  <a:srgbClr val="646464"/>
                </a:solidFill>
                <a:latin typeface="Times New Roman"/>
                <a:cs typeface="Times New Roman"/>
              </a:rPr>
              <a:t>demographic</a:t>
            </a:r>
            <a:r>
              <a:rPr dirty="0" sz="1250" spc="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research.</a:t>
            </a:r>
            <a:r>
              <a:rPr dirty="0" sz="1250" spc="5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95">
                <a:solidFill>
                  <a:srgbClr val="525252"/>
                </a:solidFill>
                <a:latin typeface="Times New Roman"/>
                <a:cs typeface="Times New Roman"/>
              </a:rPr>
              <a:t>·rhe</a:t>
            </a:r>
            <a:r>
              <a:rPr dirty="0" sz="1250" spc="-3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46464"/>
                </a:solidFill>
                <a:latin typeface="Times New Roman"/>
                <a:cs typeface="Times New Roman"/>
              </a:rPr>
              <a:t>weekly</a:t>
            </a:r>
            <a:r>
              <a:rPr dirty="0" sz="1250" spc="7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seminar</a:t>
            </a:r>
            <a:r>
              <a:rPr dirty="0" sz="1250" spc="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46464"/>
                </a:solidFill>
                <a:latin typeface="Times New Roman"/>
                <a:cs typeface="Times New Roman"/>
              </a:rPr>
              <a:t>series</a:t>
            </a:r>
            <a:r>
              <a:rPr dirty="0" sz="1250" spc="4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15">
                <a:solidFill>
                  <a:srgbClr val="525252"/>
                </a:solidFill>
                <a:latin typeface="Times New Roman"/>
                <a:cs typeface="Times New Roman"/>
              </a:rPr>
              <a:t>is</a:t>
            </a:r>
            <a:r>
              <a:rPr dirty="0" sz="1250" spc="18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46464"/>
                </a:solidFill>
                <a:latin typeface="Times New Roman"/>
                <a:cs typeface="Times New Roman"/>
              </a:rPr>
              <a:t>join  </a:t>
            </a:r>
            <a:r>
              <a:rPr dirty="0" sz="1250" spc="70">
                <a:solidFill>
                  <a:srgbClr val="525252"/>
                </a:solidFill>
                <a:latin typeface="Times New Roman"/>
                <a:cs typeface="Times New Roman"/>
              </a:rPr>
              <a:t>first:</a:t>
            </a:r>
            <a:r>
              <a:rPr dirty="0" sz="1250" spc="70">
                <a:solidFill>
                  <a:srgbClr val="646464"/>
                </a:solidFill>
                <a:latin typeface="Times New Roman"/>
                <a:cs typeface="Times New Roman"/>
              </a:rPr>
              <a:t>s</a:t>
            </a:r>
            <a:r>
              <a:rPr dirty="0" sz="1250" spc="3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140">
                <a:solidFill>
                  <a:srgbClr val="646464"/>
                </a:solidFill>
                <a:latin typeface="Times New Roman"/>
                <a:cs typeface="Times New Roman"/>
              </a:rPr>
              <a:t>ernin</a:t>
            </a:r>
            <a:r>
              <a:rPr dirty="0" sz="1250" spc="140">
                <a:latin typeface="Times New Roman"/>
                <a:cs typeface="Times New Roman"/>
              </a:rPr>
              <a:t>.</a:t>
            </a:r>
            <a:r>
              <a:rPr dirty="0" sz="1250" spc="140">
                <a:solidFill>
                  <a:srgbClr val="646464"/>
                </a:solidFill>
                <a:latin typeface="Times New Roman"/>
                <a:cs typeface="Times New Roman"/>
              </a:rPr>
              <a:t>ar</a:t>
            </a:r>
            <a:r>
              <a:rPr dirty="0" sz="1250" spc="29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-55">
                <a:solidFill>
                  <a:srgbClr val="646464"/>
                </a:solidFill>
                <a:latin typeface="Times New Roman"/>
                <a:cs typeface="Times New Roman"/>
              </a:rPr>
              <a:t>of</a:t>
            </a:r>
            <a:r>
              <a:rPr dirty="0" sz="1250" spc="15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each</a:t>
            </a:r>
            <a:r>
              <a:rPr dirty="0" sz="1250" spc="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470">
                <a:solidFill>
                  <a:srgbClr val="525252"/>
                </a:solidFill>
                <a:latin typeface="Times New Roman"/>
                <a:cs typeface="Times New Roman"/>
              </a:rPr>
              <a:t>month</a:t>
            </a:r>
            <a:r>
              <a:rPr dirty="0" sz="1250" spc="6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46464"/>
                </a:solidFill>
                <a:latin typeface="Times New Roman"/>
                <a:cs typeface="Times New Roman"/>
              </a:rPr>
              <a:t>is</a:t>
            </a:r>
            <a:r>
              <a:rPr dirty="0" sz="1250" spc="-5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525252"/>
                </a:solidFill>
                <a:latin typeface="Times New Roman"/>
                <a:cs typeface="Times New Roman"/>
              </a:rPr>
              <a:t>held</a:t>
            </a:r>
            <a:r>
              <a:rPr dirty="0" sz="1250" spc="11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525252"/>
                </a:solidFill>
                <a:latin typeface="Times New Roman"/>
                <a:cs typeface="Times New Roman"/>
              </a:rPr>
              <a:t>at</a:t>
            </a:r>
            <a:r>
              <a:rPr dirty="0" sz="1250" spc="114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46464"/>
                </a:solidFill>
                <a:latin typeface="Times New Roman"/>
                <a:cs typeface="Times New Roman"/>
              </a:rPr>
              <a:t>Battelle.</a:t>
            </a:r>
            <a:r>
              <a:rPr dirty="0" sz="1250" spc="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500">
                <a:solidFill>
                  <a:srgbClr val="525252"/>
                </a:solidFill>
                <a:latin typeface="Times New Roman"/>
                <a:cs typeface="Times New Roman"/>
              </a:rPr>
              <a:t>We</a:t>
            </a:r>
            <a:r>
              <a:rPr dirty="0" sz="1250" spc="21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46464"/>
                </a:solidFill>
                <a:latin typeface="Times New Roman"/>
                <a:cs typeface="Times New Roman"/>
              </a:rPr>
              <a:t>expe  </a:t>
            </a:r>
            <a:r>
              <a:rPr dirty="0" sz="1250" spc="385">
                <a:solidFill>
                  <a:srgbClr val="646464"/>
                </a:solidFill>
                <a:latin typeface="Times New Roman"/>
                <a:cs typeface="Times New Roman"/>
              </a:rPr>
              <a:t>deepen</a:t>
            </a:r>
            <a:r>
              <a:rPr dirty="0" sz="1250" spc="1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46464"/>
                </a:solidFill>
                <a:latin typeface="Times New Roman"/>
                <a:cs typeface="Times New Roman"/>
              </a:rPr>
              <a:t>in</a:t>
            </a:r>
            <a:r>
              <a:rPr dirty="0" sz="1250" spc="2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the</a:t>
            </a:r>
            <a:r>
              <a:rPr dirty="0" sz="1250" spc="18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415">
                <a:solidFill>
                  <a:srgbClr val="646464"/>
                </a:solidFill>
                <a:latin typeface="Times New Roman"/>
                <a:cs typeface="Times New Roman"/>
              </a:rPr>
              <a:t>coming</a:t>
            </a:r>
            <a:r>
              <a:rPr dirty="0" sz="1250" spc="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46464"/>
                </a:solidFill>
                <a:latin typeface="Times New Roman"/>
                <a:cs typeface="Times New Roman"/>
              </a:rPr>
              <a:t>years</a:t>
            </a:r>
            <a:r>
              <a:rPr dirty="0" sz="1250" spc="11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46464"/>
                </a:solidFill>
                <a:latin typeface="Times New Roman"/>
                <a:cs typeface="Times New Roman"/>
              </a:rPr>
              <a:t>as</a:t>
            </a:r>
            <a:r>
              <a:rPr dirty="0" sz="1250" spc="1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445">
                <a:solidFill>
                  <a:srgbClr val="646464"/>
                </a:solidFill>
                <a:latin typeface="Times New Roman"/>
                <a:cs typeface="Times New Roman"/>
              </a:rPr>
              <a:t>more</a:t>
            </a:r>
            <a:r>
              <a:rPr dirty="0" sz="1250" spc="1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46464"/>
                </a:solidFill>
                <a:latin typeface="Times New Roman"/>
                <a:cs typeface="Times New Roman"/>
              </a:rPr>
              <a:t>collaborative</a:t>
            </a:r>
            <a:r>
              <a:rPr dirty="0" sz="1250" spc="19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525252"/>
                </a:solidFill>
                <a:latin typeface="Times New Roman"/>
                <a:cs typeface="Times New Roman"/>
              </a:rPr>
              <a:t>proje</a:t>
            </a:r>
            <a:endParaRPr sz="1250">
              <a:latin typeface="Times New Roman"/>
              <a:cs typeface="Times New Roman"/>
            </a:endParaRPr>
          </a:p>
          <a:p>
            <a:pPr marL="27305" marR="5080" indent="5715">
              <a:lnSpc>
                <a:spcPct val="94000"/>
              </a:lnSpc>
              <a:spcBef>
                <a:spcPts val="590"/>
              </a:spcBef>
              <a:tabLst>
                <a:tab pos="2746375" algn="l"/>
              </a:tabLst>
            </a:pP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Graduate</a:t>
            </a:r>
            <a:r>
              <a:rPr dirty="0" sz="1250" spc="7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46464"/>
                </a:solidFill>
                <a:latin typeface="Times New Roman"/>
                <a:cs typeface="Times New Roman"/>
              </a:rPr>
              <a:t>student</a:t>
            </a:r>
            <a:r>
              <a:rPr dirty="0" sz="1250" spc="1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50">
                <a:solidFill>
                  <a:srgbClr val="646464"/>
                </a:solidFill>
                <a:latin typeface="Times New Roman"/>
                <a:cs typeface="Times New Roman"/>
              </a:rPr>
              <a:t>trai.ning</a:t>
            </a:r>
            <a:r>
              <a:rPr dirty="0" sz="1250" spc="50">
                <a:solidFill>
                  <a:srgbClr val="797979"/>
                </a:solidFill>
                <a:latin typeface="Times New Roman"/>
                <a:cs typeface="Times New Roman"/>
              </a:rPr>
              <a:t>..	</a:t>
            </a:r>
            <a:r>
              <a:rPr dirty="0" sz="1250" spc="-85">
                <a:solidFill>
                  <a:srgbClr val="525252"/>
                </a:solidFill>
                <a:latin typeface="Times New Roman"/>
                <a:cs typeface="Times New Roman"/>
              </a:rPr>
              <a:t>is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perhaps </a:t>
            </a:r>
            <a:r>
              <a:rPr dirty="0" sz="1250" spc="45">
                <a:solidFill>
                  <a:srgbClr val="525252"/>
                </a:solidFill>
                <a:latin typeface="Times New Roman"/>
                <a:cs typeface="Times New Roman"/>
              </a:rPr>
              <a:t>tl-i.e </a:t>
            </a:r>
            <a:r>
              <a:rPr dirty="0" sz="1250" spc="295">
                <a:solidFill>
                  <a:srgbClr val="646464"/>
                </a:solidFill>
                <a:latin typeface="Times New Roman"/>
                <a:cs typeface="Times New Roman"/>
              </a:rPr>
              <a:t>greatest </a:t>
            </a:r>
            <a:r>
              <a:rPr dirty="0" sz="1250" spc="365">
                <a:solidFill>
                  <a:srgbClr val="525252"/>
                </a:solidFill>
                <a:latin typeface="Times New Roman"/>
                <a:cs typeface="Times New Roman"/>
              </a:rPr>
              <a:t>point  </a:t>
            </a:r>
            <a:r>
              <a:rPr dirty="0" sz="1250" spc="315">
                <a:solidFill>
                  <a:srgbClr val="525252"/>
                </a:solidFill>
                <a:latin typeface="Times New Roman"/>
                <a:cs typeface="Times New Roman"/>
              </a:rPr>
              <a:t>1992</a:t>
            </a:r>
            <a:r>
              <a:rPr dirty="0" sz="1250" spc="114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9</a:t>
            </a:r>
            <a:r>
              <a:rPr dirty="0" sz="1250" spc="3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3</a:t>
            </a:r>
            <a:r>
              <a:rPr dirty="0" sz="1250" spc="21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academic</a:t>
            </a:r>
            <a:r>
              <a:rPr dirty="0" sz="1250" spc="1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46464"/>
                </a:solidFill>
                <a:latin typeface="Times New Roman"/>
                <a:cs typeface="Times New Roman"/>
              </a:rPr>
              <a:t>year,</a:t>
            </a:r>
            <a:r>
              <a:rPr dirty="0" sz="1250" spc="1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535">
                <a:solidFill>
                  <a:srgbClr val="646464"/>
                </a:solidFill>
                <a:latin typeface="Times New Roman"/>
                <a:cs typeface="Times New Roman"/>
              </a:rPr>
              <a:t>CSDE</a:t>
            </a:r>
            <a:r>
              <a:rPr dirty="0" sz="1250" spc="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525252"/>
                </a:solidFill>
                <a:latin typeface="Times New Roman"/>
                <a:cs typeface="Times New Roman"/>
              </a:rPr>
              <a:t>is</a:t>
            </a:r>
            <a:r>
              <a:rPr dirty="0" sz="1250" spc="1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providing</a:t>
            </a:r>
            <a:r>
              <a:rPr dirty="0" sz="1250" spc="6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525252"/>
                </a:solidFill>
                <a:latin typeface="Times New Roman"/>
                <a:cs typeface="Times New Roman"/>
              </a:rPr>
              <a:t>financial</a:t>
            </a:r>
            <a:r>
              <a:rPr dirty="0" sz="1250" spc="7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46464"/>
                </a:solidFill>
                <a:latin typeface="Times New Roman"/>
                <a:cs typeface="Times New Roman"/>
              </a:rPr>
              <a:t>su 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academic </a:t>
            </a:r>
            <a:r>
              <a:rPr dirty="0" sz="1250" spc="200">
                <a:solidFill>
                  <a:srgbClr val="646464"/>
                </a:solidFill>
                <a:latin typeface="Times New Roman"/>
                <a:cs typeface="Times New Roman"/>
              </a:rPr>
              <a:t>depart:rn.ent.s. </a:t>
            </a:r>
            <a:r>
              <a:rPr dirty="0" sz="1250" spc="265">
                <a:solidFill>
                  <a:srgbClr val="525252"/>
                </a:solidFill>
                <a:latin typeface="Times New Roman"/>
                <a:cs typeface="Times New Roman"/>
              </a:rPr>
              <a:t>At </a:t>
            </a:r>
            <a:r>
              <a:rPr dirty="0" sz="1250" spc="254">
                <a:solidFill>
                  <a:srgbClr val="525252"/>
                </a:solidFill>
                <a:latin typeface="Times New Roman"/>
                <a:cs typeface="Times New Roman"/>
              </a:rPr>
              <a:t>any </a:t>
            </a:r>
            <a:r>
              <a:rPr dirty="0" sz="1250" spc="260">
                <a:solidFill>
                  <a:srgbClr val="646464"/>
                </a:solidFill>
                <a:latin typeface="Times New Roman"/>
                <a:cs typeface="Times New Roman"/>
              </a:rPr>
              <a:t>one </a:t>
            </a:r>
            <a:r>
              <a:rPr dirty="0" sz="1250" spc="480">
                <a:solidFill>
                  <a:srgbClr val="646464"/>
                </a:solidFill>
                <a:latin typeface="Times New Roman"/>
                <a:cs typeface="Times New Roman"/>
              </a:rPr>
              <a:t>time </a:t>
            </a:r>
            <a:r>
              <a:rPr dirty="0" sz="1250" spc="335">
                <a:solidFill>
                  <a:srgbClr val="525252"/>
                </a:solidFill>
                <a:latin typeface="Times New Roman"/>
                <a:cs typeface="Times New Roman"/>
              </a:rPr>
              <a:t>there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are </a:t>
            </a:r>
            <a:r>
              <a:rPr dirty="0" sz="1250" spc="345">
                <a:solidFill>
                  <a:srgbClr val="525252"/>
                </a:solidFill>
                <a:latin typeface="Times New Roman"/>
                <a:cs typeface="Times New Roman"/>
              </a:rPr>
              <a:t>prob  </a:t>
            </a:r>
            <a:r>
              <a:rPr dirty="0" sz="1250" spc="335">
                <a:solidFill>
                  <a:srgbClr val="525252"/>
                </a:solidFill>
                <a:latin typeface="Times New Roman"/>
                <a:cs typeface="Times New Roman"/>
              </a:rPr>
              <a:t>the</a:t>
            </a:r>
            <a:r>
              <a:rPr dirty="0" sz="1250" spc="26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46464"/>
                </a:solidFill>
                <a:latin typeface="Times New Roman"/>
                <a:cs typeface="Times New Roman"/>
              </a:rPr>
              <a:t>university</a:t>
            </a:r>
            <a:r>
              <a:rPr dirty="0" sz="1250" spc="6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46464"/>
                </a:solidFill>
                <a:latin typeface="Times New Roman"/>
                <a:cs typeface="Times New Roman"/>
              </a:rPr>
              <a:t>who</a:t>
            </a:r>
            <a:r>
              <a:rPr dirty="0" sz="1250" spc="4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525252"/>
                </a:solidFill>
                <a:latin typeface="Times New Roman"/>
                <a:cs typeface="Times New Roman"/>
              </a:rPr>
              <a:t>have</a:t>
            </a:r>
            <a:r>
              <a:rPr dirty="0" sz="1250" spc="12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a</a:t>
            </a:r>
            <a:r>
              <a:rPr dirty="0" sz="1250" spc="10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primary</a:t>
            </a:r>
            <a:r>
              <a:rPr dirty="0" sz="1250" spc="13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46464"/>
                </a:solidFill>
                <a:latin typeface="Times New Roman"/>
                <a:cs typeface="Times New Roman"/>
              </a:rPr>
              <a:t>or</a:t>
            </a:r>
            <a:r>
              <a:rPr dirty="0" sz="1250" spc="2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46464"/>
                </a:solidFill>
                <a:latin typeface="Times New Roman"/>
                <a:cs typeface="Times New Roman"/>
              </a:rPr>
              <a:t>secondary</a:t>
            </a:r>
            <a:r>
              <a:rPr dirty="0" sz="1250" spc="14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46464"/>
                </a:solidFill>
                <a:latin typeface="Times New Roman"/>
                <a:cs typeface="Times New Roman"/>
              </a:rPr>
              <a:t>concen  </a:t>
            </a:r>
            <a:r>
              <a:rPr dirty="0" sz="1250" spc="380">
                <a:solidFill>
                  <a:srgbClr val="646464"/>
                </a:solidFill>
                <a:latin typeface="Times New Roman"/>
                <a:cs typeface="Times New Roman"/>
              </a:rPr>
              <a:t>Ph.D.s</a:t>
            </a:r>
            <a:r>
              <a:rPr dirty="0" sz="1250" spc="2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46464"/>
                </a:solidFill>
                <a:latin typeface="Times New Roman"/>
                <a:cs typeface="Times New Roman"/>
              </a:rPr>
              <a:t>were</a:t>
            </a:r>
            <a:r>
              <a:rPr dirty="0" sz="1250" spc="5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awarded</a:t>
            </a:r>
            <a:r>
              <a:rPr dirty="0" sz="1250" spc="19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t:ograduate</a:t>
            </a:r>
            <a:r>
              <a:rPr dirty="0" sz="1250" spc="7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students</a:t>
            </a:r>
            <a:r>
              <a:rPr dirty="0" sz="1250" spc="2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00" spc="390">
                <a:solidFill>
                  <a:srgbClr val="646464"/>
                </a:solidFill>
                <a:latin typeface="Times New Roman"/>
                <a:cs typeface="Times New Roman"/>
              </a:rPr>
              <a:t>in</a:t>
            </a:r>
            <a:r>
              <a:rPr dirty="0" sz="1250" spc="390">
                <a:solidFill>
                  <a:srgbClr val="646464"/>
                </a:solidFill>
                <a:latin typeface="Times New Roman"/>
                <a:cs typeface="Times New Roman"/>
              </a:rPr>
              <a:t>S</a:t>
            </a:r>
            <a:r>
              <a:rPr dirty="0" sz="1250" spc="-8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ocio</a:t>
            </a:r>
            <a:r>
              <a:rPr dirty="0" sz="1250" spc="345">
                <a:solidFill>
                  <a:srgbClr val="3F3F3F"/>
                </a:solidFill>
                <a:latin typeface="Times New Roman"/>
                <a:cs typeface="Times New Roman"/>
              </a:rPr>
              <a:t>l</a:t>
            </a:r>
            <a:r>
              <a:rPr dirty="0" sz="1250" spc="345">
                <a:solidFill>
                  <a:srgbClr val="646464"/>
                </a:solidFill>
                <a:latin typeface="Times New Roman"/>
                <a:cs typeface="Times New Roman"/>
              </a:rPr>
              <a:t>ogy  </a:t>
            </a:r>
            <a:r>
              <a:rPr dirty="0" sz="1250" spc="245">
                <a:solidFill>
                  <a:srgbClr val="646464"/>
                </a:solidFill>
                <a:latin typeface="Times New Roman"/>
                <a:cs typeface="Times New Roman"/>
              </a:rPr>
              <a:t>I&lt;arin</a:t>
            </a:r>
            <a:r>
              <a:rPr dirty="0" sz="1250" spc="1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46464"/>
                </a:solidFill>
                <a:latin typeface="Times New Roman"/>
                <a:cs typeface="Times New Roman"/>
              </a:rPr>
              <a:t>Brewster</a:t>
            </a:r>
            <a:r>
              <a:rPr dirty="0" sz="1250" spc="17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46464"/>
                </a:solidFill>
                <a:latin typeface="Times New Roman"/>
                <a:cs typeface="Times New Roman"/>
              </a:rPr>
              <a:t>assumed</a:t>
            </a:r>
            <a:r>
              <a:rPr dirty="0" sz="1250" spc="9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46464"/>
                </a:solidFill>
                <a:latin typeface="Times New Roman"/>
                <a:cs typeface="Times New Roman"/>
              </a:rPr>
              <a:t>a</a:t>
            </a:r>
            <a:r>
              <a:rPr dirty="0" sz="1250" spc="155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46464"/>
                </a:solidFill>
                <a:latin typeface="Times New Roman"/>
                <a:cs typeface="Times New Roman"/>
              </a:rPr>
              <a:t>postdoctoral</a:t>
            </a:r>
            <a:r>
              <a:rPr dirty="0" sz="1250" spc="13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1250" spc="200">
                <a:solidFill>
                  <a:srgbClr val="525252"/>
                </a:solidFill>
                <a:latin typeface="Times New Roman"/>
                <a:cs typeface="Times New Roman"/>
              </a:rPr>
              <a:t>£ellovvship</a:t>
            </a:r>
            <a:r>
              <a:rPr dirty="0" sz="1250" spc="204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170">
                <a:solidFill>
                  <a:srgbClr val="525252"/>
                </a:solidFill>
                <a:latin typeface="Times New Roman"/>
                <a:cs typeface="Times New Roman"/>
              </a:rPr>
              <a:t>at</a:t>
            </a:r>
            <a:r>
              <a:rPr dirty="0" sz="1250" spc="40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1250" spc="190">
                <a:solidFill>
                  <a:srgbClr val="646464"/>
                </a:solidFill>
                <a:latin typeface="Times New Roman"/>
                <a:cs typeface="Times New Roman"/>
              </a:rPr>
              <a:t>the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r" marR="610870">
              <a:lnSpc>
                <a:spcPct val="100000"/>
              </a:lnSpc>
            </a:pPr>
            <a:r>
              <a:rPr dirty="0" sz="1150" spc="380">
                <a:solidFill>
                  <a:srgbClr val="525252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3667" y="7919"/>
            <a:ext cx="1170305" cy="0"/>
          </a:xfrm>
          <a:custGeom>
            <a:avLst/>
            <a:gdLst/>
            <a:ahLst/>
            <a:cxnLst/>
            <a:rect l="l" t="t" r="r" b="b"/>
            <a:pathLst>
              <a:path w="1170304" h="0">
                <a:moveTo>
                  <a:pt x="0" y="0"/>
                </a:moveTo>
                <a:lnTo>
                  <a:pt x="11701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685" y="847421"/>
            <a:ext cx="7139940" cy="0"/>
          </a:xfrm>
          <a:custGeom>
            <a:avLst/>
            <a:gdLst/>
            <a:ahLst/>
            <a:cxnLst/>
            <a:rect l="l" t="t" r="r" b="b"/>
            <a:pathLst>
              <a:path w="7139940" h="0">
                <a:moveTo>
                  <a:pt x="0" y="0"/>
                </a:moveTo>
                <a:lnTo>
                  <a:pt x="713971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5245" y="7967342"/>
            <a:ext cx="7187565" cy="0"/>
          </a:xfrm>
          <a:custGeom>
            <a:avLst/>
            <a:gdLst/>
            <a:ahLst/>
            <a:cxnLst/>
            <a:rect l="l" t="t" r="r" b="b"/>
            <a:pathLst>
              <a:path w="7187565" h="0">
                <a:moveTo>
                  <a:pt x="0" y="0"/>
                </a:moveTo>
                <a:lnTo>
                  <a:pt x="718715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992" y="9432509"/>
            <a:ext cx="7250430" cy="0"/>
          </a:xfrm>
          <a:custGeom>
            <a:avLst/>
            <a:gdLst/>
            <a:ahLst/>
            <a:cxnLst/>
            <a:rect l="l" t="t" r="r" b="b"/>
            <a:pathLst>
              <a:path w="7250430" h="0">
                <a:moveTo>
                  <a:pt x="0" y="0"/>
                </a:moveTo>
                <a:lnTo>
                  <a:pt x="7250407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35334" y="537728"/>
            <a:ext cx="14757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50">
                <a:solidFill>
                  <a:srgbClr val="707070"/>
                </a:solidFill>
                <a:latin typeface="Arial"/>
                <a:cs typeface="Arial"/>
              </a:rPr>
              <a:t>1990-92</a:t>
            </a:r>
            <a:r>
              <a:rPr dirty="0" sz="900" spc="-85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900" spc="270">
                <a:solidFill>
                  <a:srgbClr val="707070"/>
                </a:solidFill>
                <a:latin typeface="Arial"/>
                <a:cs typeface="Arial"/>
              </a:rPr>
              <a:t>REPORT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493" y="1327949"/>
            <a:ext cx="3292475" cy="61658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65405" marR="78105" indent="6350">
              <a:lnSpc>
                <a:spcPct val="90900"/>
              </a:lnSpc>
              <a:spcBef>
                <a:spcPts val="225"/>
              </a:spcBef>
            </a:pP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Presented </a:t>
            </a:r>
            <a:r>
              <a:rPr dirty="0" sz="1100" spc="390">
                <a:solidFill>
                  <a:srgbClr val="707070"/>
                </a:solidFill>
                <a:latin typeface="Times New Roman"/>
                <a:cs typeface="Times New Roman"/>
              </a:rPr>
              <a:t>"The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effects </a:t>
            </a:r>
            <a:r>
              <a:rPr dirty="0" sz="1100" spc="23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100" spc="185">
                <a:solidFill>
                  <a:srgbClr val="707070"/>
                </a:solidFill>
                <a:latin typeface="Times New Roman"/>
                <a:cs typeface="Times New Roman"/>
              </a:rPr>
              <a:t>fiunily  </a:t>
            </a:r>
            <a:r>
              <a:rPr dirty="0" sz="1100" spc="155">
                <a:solidFill>
                  <a:srgbClr val="5D5D5D"/>
                </a:solidFill>
                <a:latin typeface="Times New Roman"/>
                <a:cs typeface="Times New Roman"/>
              </a:rPr>
              <a:t>clisru.ption </a:t>
            </a:r>
            <a:r>
              <a:rPr dirty="0" sz="1100" spc="21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social 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mobility"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(with 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Adrian </a:t>
            </a:r>
            <a:r>
              <a:rPr dirty="0" sz="1100" spc="225">
                <a:solidFill>
                  <a:srgbClr val="5D5D5D"/>
                </a:solidFill>
                <a:latin typeface="Times New Roman"/>
                <a:cs typeface="Times New Roman"/>
              </a:rPr>
              <a:t>Raftery) </a:t>
            </a:r>
            <a:r>
              <a:rPr dirty="0" sz="1100" spc="19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1100" spc="155">
                <a:solidFill>
                  <a:srgbClr val="707070"/>
                </a:solidFill>
                <a:latin typeface="Times New Roman"/>
                <a:cs typeface="Times New Roman"/>
              </a:rPr>
              <a:t>th.e </a:t>
            </a:r>
            <a:r>
              <a:rPr dirty="0" sz="1100" spc="280">
                <a:solidFill>
                  <a:srgbClr val="707070"/>
                </a:solidFill>
                <a:latin typeface="Times New Roman"/>
                <a:cs typeface="Times New Roman"/>
              </a:rPr>
              <a:t>annual  </a:t>
            </a:r>
            <a:r>
              <a:rPr dirty="0" sz="1100" spc="275">
                <a:solidFill>
                  <a:srgbClr val="5D5D5D"/>
                </a:solidFill>
                <a:latin typeface="Times New Roman"/>
                <a:cs typeface="Times New Roman"/>
              </a:rPr>
              <a:t>meetings</a:t>
            </a:r>
            <a:r>
              <a:rPr dirty="0" sz="1100" spc="1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oft.he</a:t>
            </a:r>
            <a:r>
              <a:rPr dirty="0" sz="110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5D5D5D"/>
                </a:solidFill>
                <a:latin typeface="Times New Roman"/>
                <a:cs typeface="Times New Roman"/>
              </a:rPr>
              <a:t>Population</a:t>
            </a:r>
            <a:r>
              <a:rPr dirty="0" sz="1100" spc="4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Associa­  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tion</a:t>
            </a:r>
            <a:r>
              <a:rPr dirty="0" sz="1100" spc="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5D5D5D"/>
                </a:solidFill>
                <a:latin typeface="Times New Roman"/>
                <a:cs typeface="Times New Roman"/>
              </a:rPr>
              <a:t>of</a:t>
            </a:r>
            <a:r>
              <a:rPr dirty="0" sz="1100" spc="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America,</a:t>
            </a:r>
            <a:r>
              <a:rPr dirty="0" sz="1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April-May,</a:t>
            </a:r>
            <a:r>
              <a:rPr dirty="0" sz="110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45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1100">
              <a:latin typeface="Times New Roman"/>
              <a:cs typeface="Times New Roman"/>
            </a:endParaRPr>
          </a:p>
          <a:p>
            <a:pPr algn="just" marL="67945" marR="142240" indent="4445">
              <a:lnSpc>
                <a:spcPct val="91300"/>
              </a:lnSpc>
              <a:spcBef>
                <a:spcPts val="600"/>
              </a:spcBef>
            </a:pP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Presented</a:t>
            </a:r>
            <a:r>
              <a:rPr dirty="0" sz="110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5D5D5D"/>
                </a:solidFill>
                <a:latin typeface="Times New Roman"/>
                <a:cs typeface="Times New Roman"/>
              </a:rPr>
              <a:t>"Arc</a:t>
            </a:r>
            <a:r>
              <a:rPr dirty="0" sz="11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707070"/>
                </a:solidFill>
                <a:latin typeface="Times New Roman"/>
                <a:cs typeface="Times New Roman"/>
              </a:rPr>
              <a:t>egalitarianr</a:t>
            </a:r>
            <a:r>
              <a:rPr dirty="0" sz="1100" spc="3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100" spc="220">
                <a:solidFill>
                  <a:srgbClr val="3D3D3D"/>
                </a:solidFill>
                <a:latin typeface="Times New Roman"/>
                <a:cs typeface="Times New Roman"/>
              </a:rPr>
              <a:t>l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ation</a:t>
            </a:r>
            <a:r>
              <a:rPr dirty="0" sz="110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100" spc="135">
                <a:solidFill>
                  <a:srgbClr val="707070"/>
                </a:solidFill>
                <a:latin typeface="Times New Roman"/>
                <a:cs typeface="Times New Roman"/>
              </a:rPr>
              <a:t>s.hips </a:t>
            </a:r>
            <a:r>
              <a:rPr dirty="0" sz="1100" spc="220">
                <a:solidFill>
                  <a:srgbClr val="5D5D5D"/>
                </a:solidFill>
                <a:latin typeface="Times New Roman"/>
                <a:cs typeface="Times New Roman"/>
              </a:rPr>
              <a:t>happier?,. </a:t>
            </a:r>
            <a:r>
              <a:rPr dirty="0" sz="1100" spc="110">
                <a:solidFill>
                  <a:srgbClr val="5D5D5D"/>
                </a:solidFill>
                <a:latin typeface="Times New Roman"/>
                <a:cs typeface="Times New Roman"/>
              </a:rPr>
              <a:t>(vvit.h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Diane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Lye)</a:t>
            </a:r>
            <a:r>
              <a:rPr dirty="0" sz="1100" spc="-1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707070"/>
                </a:solidFill>
                <a:latin typeface="Times New Roman"/>
                <a:cs typeface="Times New Roman"/>
              </a:rPr>
              <a:t>at  </a:t>
            </a:r>
            <a:r>
              <a:rPr dirty="0" sz="1100" spc="235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100" spc="1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707070"/>
                </a:solidFill>
                <a:latin typeface="Times New Roman"/>
                <a:cs typeface="Times New Roman"/>
              </a:rPr>
              <a:t>annual</a:t>
            </a:r>
            <a:r>
              <a:rPr dirty="0" sz="110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5D5D5D"/>
                </a:solidFill>
                <a:latin typeface="Times New Roman"/>
                <a:cs typeface="Times New Roman"/>
              </a:rPr>
              <a:t>meetings</a:t>
            </a:r>
            <a:r>
              <a:rPr dirty="0" sz="1100" spc="6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10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100" spc="1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Popula­ 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tion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Association</a:t>
            </a:r>
            <a:r>
              <a:rPr dirty="0" sz="1100" spc="-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100" spc="114">
                <a:solidFill>
                  <a:srgbClr val="707070"/>
                </a:solidFill>
                <a:latin typeface="Times New Roman"/>
                <a:cs typeface="Times New Roman"/>
              </a:rPr>
              <a:t>An'1.erica, </a:t>
            </a:r>
            <a:r>
              <a:rPr dirty="0" sz="1100" spc="345">
                <a:solidFill>
                  <a:srgbClr val="5D5D5D"/>
                </a:solidFill>
                <a:latin typeface="Times New Roman"/>
                <a:cs typeface="Times New Roman"/>
              </a:rPr>
              <a:t>1990.</a:t>
            </a:r>
            <a:endParaRPr sz="1100">
              <a:latin typeface="Times New Roman"/>
              <a:cs typeface="Times New Roman"/>
            </a:endParaRPr>
          </a:p>
          <a:p>
            <a:pPr algn="just" marL="63500">
              <a:lnSpc>
                <a:spcPct val="100000"/>
              </a:lnSpc>
              <a:spcBef>
                <a:spcPts val="540"/>
              </a:spcBef>
            </a:pPr>
            <a:r>
              <a:rPr dirty="0" sz="1050" spc="250" b="1">
                <a:solidFill>
                  <a:srgbClr val="5D5D5D"/>
                </a:solidFill>
                <a:latin typeface="Times New Roman"/>
                <a:cs typeface="Times New Roman"/>
              </a:rPr>
              <a:t>Patricia </a:t>
            </a:r>
            <a:r>
              <a:rPr dirty="0" sz="1050" spc="320" b="1">
                <a:solidFill>
                  <a:srgbClr val="5D5D5D"/>
                </a:solidFill>
                <a:latin typeface="Times New Roman"/>
                <a:cs typeface="Times New Roman"/>
              </a:rPr>
              <a:t>Davis</a:t>
            </a:r>
            <a:r>
              <a:rPr dirty="0" sz="1050" spc="60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415" b="1">
                <a:solidFill>
                  <a:srgbClr val="707070"/>
                </a:solidFill>
                <a:latin typeface="Times New Roman"/>
                <a:cs typeface="Times New Roman"/>
              </a:rPr>
              <a:t>Hyle</a:t>
            </a:r>
            <a:endParaRPr sz="1050">
              <a:latin typeface="Times New Roman"/>
              <a:cs typeface="Times New Roman"/>
            </a:endParaRPr>
          </a:p>
          <a:p>
            <a:pPr marL="49530" marR="5080" indent="4445">
              <a:lnSpc>
                <a:spcPct val="92100"/>
              </a:lnSpc>
              <a:spcBef>
                <a:spcPts val="605"/>
              </a:spcBef>
            </a:pPr>
            <a:r>
              <a:rPr dirty="0" sz="1100" spc="240">
                <a:solidFill>
                  <a:srgbClr val="5D5D5D"/>
                </a:solidFill>
                <a:latin typeface="Times New Roman"/>
                <a:cs typeface="Times New Roman"/>
              </a:rPr>
              <a:t>Thedeternti.na.nts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100" spc="190">
                <a:solidFill>
                  <a:srgbClr val="707070"/>
                </a:solidFill>
                <a:latin typeface="Times New Roman"/>
                <a:cs typeface="Times New Roman"/>
              </a:rPr>
              <a:t>effects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100" spc="135">
                <a:solidFill>
                  <a:srgbClr val="707070"/>
                </a:solidFill>
                <a:latin typeface="Times New Roman"/>
                <a:cs typeface="Times New Roman"/>
              </a:rPr>
              <a:t>vvaiti.ng</a:t>
            </a:r>
            <a:r>
              <a:rPr dirty="0" sz="110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time</a:t>
            </a:r>
            <a:r>
              <a:rPr dirty="0" sz="110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707070"/>
                </a:solidFill>
                <a:latin typeface="Times New Roman"/>
                <a:cs typeface="Times New Roman"/>
              </a:rPr>
              <a:t>co</a:t>
            </a:r>
            <a:r>
              <a:rPr dirty="0" sz="1100" spc="-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coitus.</a:t>
            </a:r>
            <a:r>
              <a:rPr dirty="0" sz="1100" spc="1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0" i="1">
                <a:solidFill>
                  <a:srgbClr val="707070"/>
                </a:solidFill>
                <a:latin typeface="Times New Roman"/>
                <a:cs typeface="Times New Roman"/>
              </a:rPr>
              <a:t>Social</a:t>
            </a:r>
            <a:r>
              <a:rPr dirty="0" sz="1050" spc="11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45" i="1">
                <a:solidFill>
                  <a:srgbClr val="707070"/>
                </a:solidFill>
                <a:latin typeface="Times New Roman"/>
                <a:cs typeface="Times New Roman"/>
              </a:rPr>
              <a:t>Biology., 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fort:hcoming</a:t>
            </a:r>
            <a:r>
              <a:rPr dirty="0" sz="110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(with</a:t>
            </a:r>
            <a:r>
              <a:rPr dirty="0" sz="110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Koray</a:t>
            </a:r>
            <a:r>
              <a:rPr dirty="0" sz="1100" spc="-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Tanfer).</a:t>
            </a:r>
            <a:endParaRPr sz="1100">
              <a:latin typeface="Times New Roman"/>
              <a:cs typeface="Times New Roman"/>
            </a:endParaRPr>
          </a:p>
          <a:p>
            <a:pPr marL="49530" marR="97155" indent="6350">
              <a:lnSpc>
                <a:spcPct val="90900"/>
              </a:lnSpc>
              <a:spcBef>
                <a:spcPts val="605"/>
              </a:spcBef>
            </a:pP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" </a:t>
            </a:r>
            <a:r>
              <a:rPr dirty="0" sz="1100" spc="160">
                <a:solidFill>
                  <a:srgbClr val="5D5D5D"/>
                </a:solidFill>
                <a:latin typeface="Times New Roman"/>
                <a:cs typeface="Times New Roman"/>
              </a:rPr>
              <a:t>Nevcr</a:t>
            </a:r>
            <a:r>
              <a:rPr dirty="0" sz="1100" spc="160">
                <a:solidFill>
                  <a:srgbClr val="9C9C9C"/>
                </a:solidFill>
                <a:latin typeface="Times New Roman"/>
                <a:cs typeface="Times New Roman"/>
              </a:rPr>
              <a:t>-</a:t>
            </a:r>
            <a:r>
              <a:rPr dirty="0" sz="1100" spc="160">
                <a:solidFill>
                  <a:srgbClr val="5D5D5D"/>
                </a:solidFill>
                <a:latin typeface="Times New Roman"/>
                <a:cs typeface="Times New Roman"/>
              </a:rPr>
              <a:t>1narriag </a:t>
            </a:r>
            <a:r>
              <a:rPr dirty="0" sz="1100" spc="240">
                <a:solidFill>
                  <a:srgbClr val="5D5D5D"/>
                </a:solidFill>
                <a:latin typeface="Times New Roman"/>
                <a:cs typeface="Times New Roman"/>
              </a:rPr>
              <a:t>e </a:t>
            </a:r>
            <a:r>
              <a:rPr dirty="0" sz="1100" spc="204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100" spc="215">
                <a:solidFill>
                  <a:srgbClr val="707070"/>
                </a:solidFill>
                <a:latin typeface="Times New Roman"/>
                <a:cs typeface="Times New Roman"/>
              </a:rPr>
              <a:t>the  Philippines: 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an </a:t>
            </a:r>
            <a:r>
              <a:rPr dirty="0" sz="1100" spc="195">
                <a:solidFill>
                  <a:srgbClr val="707070"/>
                </a:solidFill>
                <a:latin typeface="Times New Roman"/>
                <a:cs typeface="Times New Roman"/>
              </a:rPr>
              <a:t>analysis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ofvariation  </a:t>
            </a:r>
            <a:r>
              <a:rPr dirty="0" sz="1100" spc="31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consequences»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at:</a:t>
            </a:r>
            <a:r>
              <a:rPr dirty="0" sz="1100" spc="210">
                <a:solidFill>
                  <a:srgbClr val="5D5D5D"/>
                </a:solidFill>
                <a:latin typeface="Times New Roman"/>
                <a:cs typeface="Times New Roman"/>
              </a:rPr>
              <a:t>tl,e </a:t>
            </a:r>
            <a:r>
              <a:rPr dirty="0" sz="1100" spc="195">
                <a:solidFill>
                  <a:srgbClr val="5D5D5D"/>
                </a:solidFill>
                <a:latin typeface="Times New Roman"/>
                <a:cs typeface="Times New Roman"/>
              </a:rPr>
              <a:t>ann.ual  </a:t>
            </a:r>
            <a:r>
              <a:rPr dirty="0" sz="1100" spc="275">
                <a:solidFill>
                  <a:srgbClr val="5D5D5D"/>
                </a:solidFill>
                <a:latin typeface="Times New Roman"/>
                <a:cs typeface="Times New Roman"/>
              </a:rPr>
              <a:t>meetings </a:t>
            </a:r>
            <a:r>
              <a:rPr dirty="0" sz="1100" spc="254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100" spc="24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Population</a:t>
            </a:r>
            <a:r>
              <a:rPr dirty="0" sz="1100" spc="-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Associa</a:t>
            </a:r>
            <a:r>
              <a:rPr dirty="0" sz="1100" spc="220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tion</a:t>
            </a:r>
            <a:r>
              <a:rPr dirty="0" sz="110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10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5D5D5D"/>
                </a:solidFill>
                <a:latin typeface="Times New Roman"/>
                <a:cs typeface="Times New Roman"/>
              </a:rPr>
              <a:t>America,</a:t>
            </a:r>
            <a:r>
              <a:rPr dirty="0" sz="1100" spc="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35">
                <a:solidFill>
                  <a:srgbClr val="5D5D5D"/>
                </a:solidFill>
                <a:latin typeface="Times New Roman"/>
                <a:cs typeface="Times New Roman"/>
              </a:rPr>
              <a:t>March</a:t>
            </a:r>
            <a:r>
              <a:rPr dirty="0" sz="1100" spc="1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25">
                <a:solidFill>
                  <a:srgbClr val="5D5D5D"/>
                </a:solidFill>
                <a:latin typeface="Times New Roman"/>
                <a:cs typeface="Times New Roman"/>
              </a:rPr>
              <a:t>199</a:t>
            </a:r>
            <a:r>
              <a:rPr dirty="0" sz="1100" spc="-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707070"/>
                </a:solidFill>
                <a:latin typeface="Times New Roman"/>
                <a:cs typeface="Times New Roman"/>
              </a:rPr>
              <a:t>l.</a:t>
            </a:r>
            <a:endParaRPr sz="1100">
              <a:latin typeface="Times New Roman"/>
              <a:cs typeface="Times New Roman"/>
            </a:endParaRPr>
          </a:p>
          <a:p>
            <a:pPr marL="41275" marR="104775" indent="6985">
              <a:lnSpc>
                <a:spcPct val="92100"/>
              </a:lnSpc>
              <a:spcBef>
                <a:spcPts val="595"/>
              </a:spcBef>
            </a:pP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Presented </a:t>
            </a:r>
            <a:r>
              <a:rPr dirty="0" sz="1100" spc="375">
                <a:solidFill>
                  <a:srgbClr val="707070"/>
                </a:solidFill>
                <a:latin typeface="Times New Roman"/>
                <a:cs typeface="Times New Roman"/>
              </a:rPr>
              <a:t>"The </a:t>
            </a:r>
            <a:r>
              <a:rPr dirty="0" sz="1100" spc="275">
                <a:solidFill>
                  <a:srgbClr val="5D5D5D"/>
                </a:solidFill>
                <a:latin typeface="Times New Roman"/>
                <a:cs typeface="Times New Roman"/>
              </a:rPr>
              <a:t>determinants </a:t>
            </a:r>
            <a:r>
              <a:rPr dirty="0" sz="1100" spc="300">
                <a:solidFill>
                  <a:srgbClr val="5D5D5D"/>
                </a:solidFill>
                <a:latin typeface="Times New Roman"/>
                <a:cs typeface="Times New Roman"/>
              </a:rPr>
              <a:t>and  </a:t>
            </a:r>
            <a:r>
              <a:rPr dirty="0" sz="1100" spc="190">
                <a:solidFill>
                  <a:srgbClr val="707070"/>
                </a:solidFill>
                <a:latin typeface="Times New Roman"/>
                <a:cs typeface="Times New Roman"/>
              </a:rPr>
              <a:t>effects </a:t>
            </a:r>
            <a:r>
              <a:rPr dirty="0" sz="1100" spc="245">
                <a:solidFill>
                  <a:srgbClr val="707070"/>
                </a:solidFill>
                <a:latin typeface="Times New Roman"/>
                <a:cs typeface="Times New Roman"/>
              </a:rPr>
              <a:t>ofvvaiting </a:t>
            </a:r>
            <a:r>
              <a:rPr dirty="0" sz="1100" spc="295">
                <a:solidFill>
                  <a:srgbClr val="5D5D5D"/>
                </a:solidFill>
                <a:latin typeface="Times New Roman"/>
                <a:cs typeface="Times New Roman"/>
              </a:rPr>
              <a:t>time </a:t>
            </a:r>
            <a:r>
              <a:rPr dirty="0" sz="1100" spc="260">
                <a:solidFill>
                  <a:srgbClr val="5D5D5D"/>
                </a:solidFill>
                <a:latin typeface="Times New Roman"/>
                <a:cs typeface="Times New Roman"/>
              </a:rPr>
              <a:t>to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coitus»  </a:t>
            </a:r>
            <a:r>
              <a:rPr dirty="0" sz="1100" spc="65">
                <a:solidFill>
                  <a:srgbClr val="5D5D5D"/>
                </a:solidFill>
                <a:latin typeface="Times New Roman"/>
                <a:cs typeface="Times New Roman"/>
              </a:rPr>
              <a:t>(vvit:b.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I&lt;oray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Tanfer) </a:t>
            </a:r>
            <a:r>
              <a:rPr dirty="0" sz="1100" spc="110">
                <a:solidFill>
                  <a:srgbClr val="707070"/>
                </a:solidFill>
                <a:latin typeface="Times New Roman"/>
                <a:cs typeface="Times New Roman"/>
              </a:rPr>
              <a:t>at:t:h.e </a:t>
            </a:r>
            <a:r>
              <a:rPr dirty="0" sz="1100" spc="280">
                <a:solidFill>
                  <a:srgbClr val="5D5D5D"/>
                </a:solidFill>
                <a:latin typeface="Times New Roman"/>
                <a:cs typeface="Times New Roman"/>
              </a:rPr>
              <a:t>annual 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meetings</a:t>
            </a:r>
            <a:r>
              <a:rPr dirty="0" sz="1100" spc="18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10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100" spc="2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5D5D5D"/>
                </a:solidFill>
                <a:latin typeface="Times New Roman"/>
                <a:cs typeface="Times New Roman"/>
              </a:rPr>
              <a:t>Population</a:t>
            </a:r>
            <a:r>
              <a:rPr dirty="0" sz="1100" spc="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707070"/>
                </a:solidFill>
                <a:latin typeface="Times New Roman"/>
                <a:cs typeface="Times New Roman"/>
              </a:rPr>
              <a:t>Associa</a:t>
            </a:r>
            <a:r>
              <a:rPr dirty="0" sz="1100" spc="229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tion</a:t>
            </a:r>
            <a:r>
              <a:rPr dirty="0" sz="1100" spc="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5D5D5D"/>
                </a:solidFill>
                <a:latin typeface="Times New Roman"/>
                <a:cs typeface="Times New Roman"/>
              </a:rPr>
              <a:t>of</a:t>
            </a:r>
            <a:r>
              <a:rPr dirty="0" sz="1100" spc="6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America,</a:t>
            </a:r>
            <a:r>
              <a:rPr dirty="0" sz="110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5D5D5D"/>
                </a:solidFill>
                <a:latin typeface="Times New Roman"/>
                <a:cs typeface="Times New Roman"/>
              </a:rPr>
              <a:t>March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45">
                <a:solidFill>
                  <a:srgbClr val="5D5D5D"/>
                </a:solidFill>
                <a:latin typeface="Times New Roman"/>
                <a:cs typeface="Times New Roman"/>
              </a:rPr>
              <a:t>1991.</a:t>
            </a:r>
            <a:endParaRPr sz="1100">
              <a:latin typeface="Times New Roman"/>
              <a:cs typeface="Times New Roman"/>
            </a:endParaRPr>
          </a:p>
          <a:p>
            <a:pPr marL="18415" marR="125730" indent="13970">
              <a:lnSpc>
                <a:spcPct val="91000"/>
              </a:lnSpc>
              <a:spcBef>
                <a:spcPts val="560"/>
              </a:spcBef>
            </a:pPr>
            <a:r>
              <a:rPr dirty="0" sz="1100" spc="215">
                <a:solidFill>
                  <a:srgbClr val="707070"/>
                </a:solidFill>
                <a:latin typeface="Times New Roman"/>
                <a:cs typeface="Times New Roman"/>
              </a:rPr>
              <a:t>Present:ed </a:t>
            </a:r>
            <a:r>
              <a:rPr dirty="0" sz="1100" spc="375">
                <a:solidFill>
                  <a:srgbClr val="707070"/>
                </a:solidFill>
                <a:latin typeface="Times New Roman"/>
                <a:cs typeface="Times New Roman"/>
              </a:rPr>
              <a:t>"The </a:t>
            </a:r>
            <a:r>
              <a:rPr dirty="0" sz="1100" spc="195">
                <a:solidFill>
                  <a:srgbClr val="707070"/>
                </a:solidFill>
                <a:latin typeface="Times New Roman"/>
                <a:cs typeface="Times New Roman"/>
              </a:rPr>
              <a:t>effects </a:t>
            </a:r>
            <a:r>
              <a:rPr dirty="0" sz="1150" spc="270" i="1">
                <a:solidFill>
                  <a:srgbClr val="707070"/>
                </a:solidFill>
                <a:latin typeface="Times New Roman"/>
                <a:cs typeface="Times New Roman"/>
              </a:rPr>
              <a:t>0£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parents'  </a:t>
            </a:r>
            <a:r>
              <a:rPr dirty="0" sz="1100" spc="220">
                <a:solidFill>
                  <a:srgbClr val="5D5D5D"/>
                </a:solidFill>
                <a:latin typeface="Times New Roman"/>
                <a:cs typeface="Times New Roman"/>
              </a:rPr>
              <a:t>marital 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disruption </a:t>
            </a:r>
            <a:r>
              <a:rPr dirty="0" sz="1100" spc="330">
                <a:solidFill>
                  <a:srgbClr val="5D5D5D"/>
                </a:solidFill>
                <a:latin typeface="Times New Roman"/>
                <a:cs typeface="Times New Roman"/>
              </a:rPr>
              <a:t>on </a:t>
            </a:r>
            <a:r>
              <a:rPr dirty="0" sz="1100" spc="229">
                <a:solidFill>
                  <a:srgbClr val="707070"/>
                </a:solidFill>
                <a:latin typeface="Times New Roman"/>
                <a:cs typeface="Times New Roman"/>
              </a:rPr>
              <a:t>support: 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provided </a:t>
            </a:r>
            <a:r>
              <a:rPr dirty="0" sz="1100" spc="229">
                <a:solidFill>
                  <a:srgbClr val="707070"/>
                </a:solidFill>
                <a:latin typeface="Times New Roman"/>
                <a:cs typeface="Times New Roman"/>
              </a:rPr>
              <a:t>to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parents </a:t>
            </a:r>
            <a:r>
              <a:rPr dirty="0" sz="1100" spc="320">
                <a:solidFill>
                  <a:srgbClr val="707070"/>
                </a:solidFill>
                <a:latin typeface="Times New Roman"/>
                <a:cs typeface="Times New Roman"/>
              </a:rPr>
              <a:t>by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adult </a:t>
            </a:r>
            <a:r>
              <a:rPr dirty="0" sz="1100" spc="190">
                <a:solidFill>
                  <a:srgbClr val="707070"/>
                </a:solidFill>
                <a:latin typeface="Times New Roman"/>
                <a:cs typeface="Times New Roman"/>
              </a:rPr>
              <a:t>chil­  </a:t>
            </a:r>
            <a:r>
              <a:rPr dirty="0" sz="1100" spc="325">
                <a:solidFill>
                  <a:srgbClr val="707070"/>
                </a:solidFill>
                <a:latin typeface="Times New Roman"/>
                <a:cs typeface="Times New Roman"/>
              </a:rPr>
              <a:t>dren" </a:t>
            </a:r>
            <a:r>
              <a:rPr dirty="0" sz="1100" spc="105">
                <a:solidFill>
                  <a:srgbClr val="707070"/>
                </a:solidFill>
                <a:latin typeface="Times New Roman"/>
                <a:cs typeface="Times New Roman"/>
              </a:rPr>
              <a:t>(vvit:h </a:t>
            </a:r>
            <a:r>
              <a:rPr dirty="0" sz="1100" spc="310">
                <a:solidFill>
                  <a:srgbClr val="5D5D5D"/>
                </a:solidFill>
                <a:latin typeface="Times New Roman"/>
                <a:cs typeface="Times New Roman"/>
              </a:rPr>
              <a:t>Diane </a:t>
            </a: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Lye,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Daniel  </a:t>
            </a:r>
            <a:r>
              <a:rPr dirty="0" sz="1100" spc="245">
                <a:solidFill>
                  <a:srgbClr val="5D5D5D"/>
                </a:solidFill>
                <a:latin typeface="Times New Roman"/>
                <a:cs typeface="Times New Roman"/>
              </a:rPr>
              <a:t>Klepinger,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Anjanette </a:t>
            </a:r>
            <a:r>
              <a:rPr dirty="0" sz="1100" spc="300">
                <a:solidFill>
                  <a:srgbClr val="707070"/>
                </a:solidFill>
                <a:latin typeface="Times New Roman"/>
                <a:cs typeface="Times New Roman"/>
              </a:rPr>
              <a:t>Nelson </a:t>
            </a:r>
            <a:r>
              <a:rPr dirty="0" sz="1100" spc="305">
                <a:solidFill>
                  <a:srgbClr val="5D5D5D"/>
                </a:solidFill>
                <a:latin typeface="Times New Roman"/>
                <a:cs typeface="Times New Roman"/>
              </a:rPr>
              <a:t>and 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Steven </a:t>
            </a:r>
            <a:r>
              <a:rPr dirty="0" sz="1100" spc="290">
                <a:solidFill>
                  <a:srgbClr val="707070"/>
                </a:solidFill>
                <a:latin typeface="Times New Roman"/>
                <a:cs typeface="Times New Roman"/>
              </a:rPr>
              <a:t>McLaughlin)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1100" spc="24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100" spc="280">
                <a:solidFill>
                  <a:srgbClr val="5D5D5D"/>
                </a:solidFill>
                <a:latin typeface="Times New Roman"/>
                <a:cs typeface="Times New Roman"/>
              </a:rPr>
              <a:t>annual 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meetings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100" spc="24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100" spc="275">
                <a:solidFill>
                  <a:srgbClr val="5D5D5D"/>
                </a:solidFill>
                <a:latin typeface="Times New Roman"/>
                <a:cs typeface="Times New Roman"/>
              </a:rPr>
              <a:t>Population</a:t>
            </a:r>
            <a:r>
              <a:rPr dirty="0" sz="1100" spc="-1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Associa­  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tion</a:t>
            </a:r>
            <a:r>
              <a:rPr dirty="0" sz="1100" spc="1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5D5D5D"/>
                </a:solidFill>
                <a:latin typeface="Times New Roman"/>
                <a:cs typeface="Times New Roman"/>
              </a:rPr>
              <a:t>of</a:t>
            </a:r>
            <a:r>
              <a:rPr dirty="0" sz="1100" spc="-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5D5D5D"/>
                </a:solidFill>
                <a:latin typeface="Times New Roman"/>
                <a:cs typeface="Times New Roman"/>
              </a:rPr>
              <a:t>America,</a:t>
            </a:r>
            <a:r>
              <a:rPr dirty="0" sz="1100" spc="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707070"/>
                </a:solidFill>
                <a:latin typeface="Times New Roman"/>
                <a:cs typeface="Times New Roman"/>
              </a:rPr>
              <a:t>April</a:t>
            </a:r>
            <a:r>
              <a:rPr dirty="0" sz="110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45">
                <a:solidFill>
                  <a:srgbClr val="707070"/>
                </a:solidFill>
                <a:latin typeface="Times New Roman"/>
                <a:cs typeface="Times New Roman"/>
              </a:rPr>
              <a:t>1992.</a:t>
            </a:r>
            <a:endParaRPr sz="11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480"/>
              </a:spcBef>
            </a:pPr>
            <a:r>
              <a:rPr dirty="0" sz="1050" spc="195" b="1">
                <a:solidFill>
                  <a:srgbClr val="5D5D5D"/>
                </a:solidFill>
                <a:latin typeface="Times New Roman"/>
                <a:cs typeface="Times New Roman"/>
              </a:rPr>
              <a:t>Steven_ </a:t>
            </a:r>
            <a:r>
              <a:rPr dirty="0" sz="1000" spc="10" b="1">
                <a:solidFill>
                  <a:srgbClr val="5D5D5D"/>
                </a:solidFill>
                <a:latin typeface="Times New Roman"/>
                <a:cs typeface="Times New Roman"/>
              </a:rPr>
              <a:t>J\v.l.</a:t>
            </a:r>
            <a:r>
              <a:rPr dirty="0" sz="1000" spc="2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5D5D5D"/>
                </a:solidFill>
                <a:latin typeface="Arial"/>
                <a:cs typeface="Arial"/>
              </a:rPr>
              <a:t>I.-evvis</a:t>
            </a:r>
            <a:endParaRPr sz="1050">
              <a:latin typeface="Arial"/>
              <a:cs typeface="Arial"/>
            </a:endParaRPr>
          </a:p>
          <a:p>
            <a:pPr marL="12700" marR="120650" indent="4445">
              <a:lnSpc>
                <a:spcPct val="90000"/>
              </a:lnSpc>
              <a:spcBef>
                <a:spcPts val="690"/>
              </a:spcBef>
              <a:tabLst>
                <a:tab pos="516255" algn="l"/>
              </a:tabLst>
            </a:pP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How	</a:t>
            </a:r>
            <a:r>
              <a:rPr dirty="0" sz="1100" spc="355">
                <a:solidFill>
                  <a:srgbClr val="5D5D5D"/>
                </a:solidFill>
                <a:latin typeface="Times New Roman"/>
                <a:cs typeface="Times New Roman"/>
              </a:rPr>
              <a:t>many </a:t>
            </a:r>
            <a:r>
              <a:rPr dirty="0" sz="1100" spc="235">
                <a:solidFill>
                  <a:srgbClr val="5D5D5D"/>
                </a:solidFill>
                <a:latin typeface="Times New Roman"/>
                <a:cs typeface="Times New Roman"/>
              </a:rPr>
              <a:t>iterations </a:t>
            </a:r>
            <a:r>
              <a:rPr dirty="0" sz="1100" spc="250">
                <a:solidFill>
                  <a:srgbClr val="5D5D5D"/>
                </a:solidFill>
                <a:latin typeface="Times New Roman"/>
                <a:cs typeface="Times New Roman"/>
              </a:rPr>
              <a:t>in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100" spc="305">
                <a:solidFill>
                  <a:srgbClr val="707070"/>
                </a:solidFill>
                <a:latin typeface="Times New Roman"/>
                <a:cs typeface="Times New Roman"/>
              </a:rPr>
              <a:t>Gibbs  </a:t>
            </a:r>
            <a:r>
              <a:rPr dirty="0" sz="1100" spc="229">
                <a:solidFill>
                  <a:srgbClr val="707070"/>
                </a:solidFill>
                <a:latin typeface="Times New Roman"/>
                <a:cs typeface="Times New Roman"/>
              </a:rPr>
              <a:t>sampler? </a:t>
            </a:r>
            <a:r>
              <a:rPr dirty="0" sz="1050" spc="260" i="1">
                <a:solidFill>
                  <a:srgbClr val="707070"/>
                </a:solidFill>
                <a:latin typeface="Times New Roman"/>
                <a:cs typeface="Times New Roman"/>
              </a:rPr>
              <a:t>Bayesian </a:t>
            </a:r>
            <a:r>
              <a:rPr dirty="0" sz="1050" spc="110" i="1">
                <a:solidFill>
                  <a:srgbClr val="707070"/>
                </a:solidFill>
                <a:latin typeface="Times New Roman"/>
                <a:cs typeface="Times New Roman"/>
              </a:rPr>
              <a:t>St:atist:ics </a:t>
            </a:r>
            <a:r>
              <a:rPr dirty="0" sz="1050" spc="145" i="1">
                <a:solidFill>
                  <a:srgbClr val="707070"/>
                </a:solidFill>
                <a:latin typeface="Times New Roman"/>
                <a:cs typeface="Times New Roman"/>
              </a:rPr>
              <a:t>IV</a:t>
            </a:r>
            <a:r>
              <a:rPr dirty="0" sz="1050" spc="40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50" spc="225" b="1">
                <a:solidFill>
                  <a:srgbClr val="707070"/>
                </a:solidFill>
                <a:latin typeface="Times New Roman"/>
                <a:cs typeface="Times New Roman"/>
              </a:rPr>
              <a:t>(J.M. 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Bernardo, </a:t>
            </a:r>
            <a:r>
              <a:rPr dirty="0" sz="1100" spc="225">
                <a:solidFill>
                  <a:srgbClr val="707070"/>
                </a:solidFill>
                <a:latin typeface="Times New Roman"/>
                <a:cs typeface="Times New Roman"/>
              </a:rPr>
              <a:t>et </a:t>
            </a:r>
            <a:r>
              <a:rPr dirty="0" sz="1100" spc="170">
                <a:solidFill>
                  <a:srgbClr val="5D5D5D"/>
                </a:solidFill>
                <a:latin typeface="Times New Roman"/>
                <a:cs typeface="Times New Roman"/>
              </a:rPr>
              <a:t>al</a:t>
            </a:r>
            <a:r>
              <a:rPr dirty="0" sz="1100" spc="170">
                <a:solidFill>
                  <a:srgbClr val="858585"/>
                </a:solidFill>
                <a:latin typeface="Times New Roman"/>
                <a:cs typeface="Times New Roman"/>
              </a:rPr>
              <a:t>,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eds.), </a:t>
            </a:r>
            <a:r>
              <a:rPr dirty="0" sz="1100" spc="300">
                <a:solidFill>
                  <a:srgbClr val="5D5D5D"/>
                </a:solidFill>
                <a:latin typeface="Times New Roman"/>
                <a:cs typeface="Times New Roman"/>
              </a:rPr>
              <a:t>forthcoming 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(with</a:t>
            </a:r>
            <a:r>
              <a:rPr dirty="0" sz="1100" spc="-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Adrian</a:t>
            </a:r>
            <a:r>
              <a:rPr dirty="0" sz="110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707070"/>
                </a:solidFill>
                <a:latin typeface="Times New Roman"/>
                <a:cs typeface="Times New Roman"/>
              </a:rPr>
              <a:t>Raftery).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1842" y="1335869"/>
            <a:ext cx="3279775" cy="586486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57150" marR="151130" indent="13970">
              <a:lnSpc>
                <a:spcPct val="91100"/>
              </a:lnSpc>
              <a:spcBef>
                <a:spcPts val="220"/>
              </a:spcBef>
            </a:pPr>
            <a:r>
              <a:rPr dirty="0" sz="1100" spc="229">
                <a:solidFill>
                  <a:srgbClr val="707070"/>
                </a:solidFill>
                <a:latin typeface="Times New Roman"/>
                <a:cs typeface="Times New Roman"/>
              </a:rPr>
              <a:t>Comput:ation.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100" spc="245">
                <a:solidFill>
                  <a:srgbClr val="5D5D5D"/>
                </a:solidFill>
                <a:latin typeface="Times New Roman"/>
                <a:cs typeface="Times New Roman"/>
              </a:rPr>
              <a:t>interpretation</a:t>
            </a:r>
            <a:r>
              <a:rPr dirty="0" sz="1100" spc="3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defonnations 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for </a:t>
            </a:r>
            <a:r>
              <a:rPr dirty="0" sz="1100" spc="280">
                <a:solidFill>
                  <a:srgbClr val="707070"/>
                </a:solidFill>
                <a:latin typeface="Times New Roman"/>
                <a:cs typeface="Times New Roman"/>
              </a:rPr>
              <a:t>landmark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data </a:t>
            </a:r>
            <a:r>
              <a:rPr dirty="0" sz="1100" spc="240">
                <a:solidFill>
                  <a:srgbClr val="5D5D5D"/>
                </a:solidFill>
                <a:latin typeface="Times New Roman"/>
                <a:cs typeface="Times New Roman"/>
              </a:rPr>
              <a:t>in  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morphomet:rics </a:t>
            </a: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100" spc="195">
                <a:solidFill>
                  <a:srgbClr val="707070"/>
                </a:solidFill>
                <a:latin typeface="Times New Roman"/>
                <a:cs typeface="Times New Roman"/>
              </a:rPr>
              <a:t>environ.ment:s.  </a:t>
            </a:r>
            <a:r>
              <a:rPr dirty="0" sz="1150" spc="210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050" spc="229" i="1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35" i="1">
                <a:solidFill>
                  <a:srgbClr val="707070"/>
                </a:solidFill>
                <a:latin typeface="Times New Roman"/>
                <a:cs typeface="Times New Roman"/>
              </a:rPr>
              <a:t>Proceedings </a:t>
            </a:r>
            <a:r>
              <a:rPr dirty="0" sz="1050" spc="204" i="1">
                <a:solidFill>
                  <a:srgbClr val="5D5D5D"/>
                </a:solidFill>
                <a:latin typeface="Times New Roman"/>
                <a:cs typeface="Times New Roman"/>
              </a:rPr>
              <a:t>of </a:t>
            </a:r>
            <a:r>
              <a:rPr dirty="0" sz="1050" spc="110" i="1">
                <a:solidFill>
                  <a:srgbClr val="707070"/>
                </a:solidFill>
                <a:latin typeface="Times New Roman"/>
                <a:cs typeface="Times New Roman"/>
              </a:rPr>
              <a:t>t:he </a:t>
            </a:r>
            <a:r>
              <a:rPr dirty="0" sz="1050" spc="305" i="1">
                <a:solidFill>
                  <a:srgbClr val="707070"/>
                </a:solidFill>
                <a:latin typeface="Times New Roman"/>
                <a:cs typeface="Times New Roman"/>
              </a:rPr>
              <a:t>23rd  </a:t>
            </a:r>
            <a:r>
              <a:rPr dirty="0" sz="1050" spc="200" i="1">
                <a:solidFill>
                  <a:srgbClr val="707070"/>
                </a:solidFill>
                <a:latin typeface="Times New Roman"/>
                <a:cs typeface="Times New Roman"/>
              </a:rPr>
              <a:t>Int:eiface </a:t>
            </a:r>
            <a:r>
              <a:rPr dirty="0" sz="1050" spc="204" i="1">
                <a:solidFill>
                  <a:srgbClr val="707070"/>
                </a:solidFill>
                <a:latin typeface="Times New Roman"/>
                <a:cs typeface="Times New Roman"/>
              </a:rPr>
              <a:t>Bet-ween </a:t>
            </a:r>
            <a:r>
              <a:rPr dirty="0" sz="1050" spc="215" i="1">
                <a:solidFill>
                  <a:srgbClr val="707070"/>
                </a:solidFill>
                <a:latin typeface="Times New Roman"/>
                <a:cs typeface="Times New Roman"/>
              </a:rPr>
              <a:t>Co1nput:ing </a:t>
            </a:r>
            <a:r>
              <a:rPr dirty="0" sz="1050" spc="240" i="1">
                <a:solidFill>
                  <a:srgbClr val="707070"/>
                </a:solidFill>
                <a:latin typeface="Times New Roman"/>
                <a:cs typeface="Times New Roman"/>
              </a:rPr>
              <a:t>and  </a:t>
            </a:r>
            <a:r>
              <a:rPr dirty="0" sz="1050" spc="60" i="1">
                <a:solidFill>
                  <a:srgbClr val="707070"/>
                </a:solidFill>
                <a:latin typeface="Times New Roman"/>
                <a:cs typeface="Times New Roman"/>
              </a:rPr>
              <a:t>St:at:ist:ics ( </a:t>
            </a:r>
            <a:r>
              <a:rPr dirty="0" sz="1050" spc="125" i="1">
                <a:solidFill>
                  <a:srgbClr val="707070"/>
                </a:solidFill>
                <a:latin typeface="Times New Roman"/>
                <a:cs typeface="Times New Roman"/>
              </a:rPr>
              <a:t>w </a:t>
            </a:r>
            <a:r>
              <a:rPr dirty="0" sz="1050" spc="-85" i="1">
                <a:solidFill>
                  <a:srgbClr val="9C9C9C"/>
                </a:solidFill>
                <a:latin typeface="Times New Roman"/>
                <a:cs typeface="Times New Roman"/>
              </a:rPr>
              <a:t>:</a:t>
            </a:r>
            <a:r>
              <a:rPr dirty="0" sz="1050" spc="-85" i="1">
                <a:solidFill>
                  <a:srgbClr val="5D5D5D"/>
                </a:solidFill>
                <a:latin typeface="Times New Roman"/>
                <a:cs typeface="Times New Roman"/>
              </a:rPr>
              <a:t>it:b. </a:t>
            </a:r>
            <a:r>
              <a:rPr dirty="0" sz="1100" spc="315">
                <a:solidFill>
                  <a:srgbClr val="5D5D5D"/>
                </a:solidFill>
                <a:latin typeface="Times New Roman"/>
                <a:cs typeface="Times New Roman"/>
              </a:rPr>
              <a:t>P.D. </a:t>
            </a:r>
            <a:r>
              <a:rPr dirty="0" sz="1100" spc="190">
                <a:solidFill>
                  <a:srgbClr val="707070"/>
                </a:solidFill>
                <a:latin typeface="Times New Roman"/>
                <a:cs typeface="Times New Roman"/>
              </a:rPr>
              <a:t>Sa.cnpson, </a:t>
            </a:r>
            <a:r>
              <a:rPr dirty="0" sz="1100" spc="175">
                <a:solidFill>
                  <a:srgbClr val="707070"/>
                </a:solidFill>
                <a:latin typeface="Times New Roman"/>
                <a:cs typeface="Times New Roman"/>
              </a:rPr>
              <a:t>P. 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Guttorp, </a:t>
            </a:r>
            <a:r>
              <a:rPr dirty="0" sz="1100" spc="280">
                <a:solidFill>
                  <a:srgbClr val="707070"/>
                </a:solidFill>
                <a:latin typeface="Times New Roman"/>
                <a:cs typeface="Times New Roman"/>
              </a:rPr>
              <a:t>F.L.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Bookstein </a:t>
            </a:r>
            <a:r>
              <a:rPr dirty="0" sz="1100" spc="160">
                <a:solidFill>
                  <a:srgbClr val="707070"/>
                </a:solidFill>
                <a:latin typeface="Times New Roman"/>
                <a:cs typeface="Times New Roman"/>
              </a:rPr>
              <a:t>an:d </a:t>
            </a: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C.B. 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Hurley).</a:t>
            </a:r>
            <a:r>
              <a:rPr dirty="0" sz="110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45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1100">
              <a:latin typeface="Times New Roman"/>
              <a:cs typeface="Times New Roman"/>
            </a:endParaRPr>
          </a:p>
          <a:p>
            <a:pPr marL="56515" marR="5080" indent="6985">
              <a:lnSpc>
                <a:spcPct val="91300"/>
              </a:lnSpc>
              <a:spcBef>
                <a:spcPts val="665"/>
              </a:spcBef>
            </a:pP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Comment:: </a:t>
            </a:r>
            <a:r>
              <a:rPr dirty="0" sz="1100" spc="280">
                <a:solidFill>
                  <a:srgbClr val="707070"/>
                </a:solidFill>
                <a:latin typeface="Times New Roman"/>
                <a:cs typeface="Times New Roman"/>
              </a:rPr>
              <a:t>one </a:t>
            </a:r>
            <a:r>
              <a:rPr dirty="0" sz="1100" spc="330">
                <a:solidFill>
                  <a:srgbClr val="707070"/>
                </a:solidFill>
                <a:latin typeface="Times New Roman"/>
                <a:cs typeface="Times New Roman"/>
              </a:rPr>
              <a:t>long </a:t>
            </a:r>
            <a:r>
              <a:rPr dirty="0" sz="1100" spc="330">
                <a:solidFill>
                  <a:srgbClr val="5D5D5D"/>
                </a:solidFill>
                <a:latin typeface="Times New Roman"/>
                <a:cs typeface="Times New Roman"/>
              </a:rPr>
              <a:t>run 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with  </a:t>
            </a:r>
            <a:r>
              <a:rPr dirty="0" sz="1100" spc="229">
                <a:solidFill>
                  <a:srgbClr val="707070"/>
                </a:solidFill>
                <a:latin typeface="Times New Roman"/>
                <a:cs typeface="Times New Roman"/>
              </a:rPr>
              <a:t>diagnostics: </a:t>
            </a:r>
            <a:r>
              <a:rPr dirty="0" sz="1100" spc="190">
                <a:solidFill>
                  <a:srgbClr val="5D5D5D"/>
                </a:solidFill>
                <a:latin typeface="Times New Roman"/>
                <a:cs typeface="Times New Roman"/>
              </a:rPr>
              <a:t>in'1.plementation </a:t>
            </a:r>
            <a:r>
              <a:rPr dirty="0" sz="1100" spc="155">
                <a:solidFill>
                  <a:srgbClr val="707070"/>
                </a:solidFill>
                <a:latin typeface="Times New Roman"/>
                <a:cs typeface="Times New Roman"/>
              </a:rPr>
              <a:t>str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ate</a:t>
            </a:r>
            <a:r>
              <a:rPr dirty="0" sz="1100" spc="210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100" spc="225">
                <a:solidFill>
                  <a:srgbClr val="707070"/>
                </a:solidFill>
                <a:latin typeface="Times New Roman"/>
                <a:cs typeface="Times New Roman"/>
              </a:rPr>
              <a:t>gies </a:t>
            </a:r>
            <a:r>
              <a:rPr dirty="0" sz="850" spc="175">
                <a:solidFill>
                  <a:srgbClr val="707070"/>
                </a:solidFill>
                <a:latin typeface="Times New Roman"/>
                <a:cs typeface="Times New Roman"/>
              </a:rPr>
              <a:t>£01·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marker </a:t>
            </a:r>
            <a:r>
              <a:rPr dirty="0" sz="1100" spc="185">
                <a:solidFill>
                  <a:srgbClr val="707070"/>
                </a:solidFill>
                <a:latin typeface="Times New Roman"/>
                <a:cs typeface="Times New Roman"/>
              </a:rPr>
              <a:t>ch.ain </a:t>
            </a:r>
            <a:r>
              <a:rPr dirty="0" sz="1100" spc="380">
                <a:solidFill>
                  <a:srgbClr val="707070"/>
                </a:solidFill>
                <a:latin typeface="Times New Roman"/>
                <a:cs typeface="Times New Roman"/>
              </a:rPr>
              <a:t>Monte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Carlo.  </a:t>
            </a:r>
            <a:r>
              <a:rPr dirty="0" sz="1050" spc="75" i="1">
                <a:solidFill>
                  <a:srgbClr val="707070"/>
                </a:solidFill>
                <a:latin typeface="Times New Roman"/>
                <a:cs typeface="Times New Roman"/>
              </a:rPr>
              <a:t>S-t:at:ist:ical </a:t>
            </a:r>
            <a:r>
              <a:rPr dirty="0" sz="1050" spc="204" i="1">
                <a:solidFill>
                  <a:srgbClr val="707070"/>
                </a:solidFill>
                <a:latin typeface="Times New Roman"/>
                <a:cs typeface="Times New Roman"/>
              </a:rPr>
              <a:t>Science, </a:t>
            </a:r>
            <a:r>
              <a:rPr dirty="0" sz="1100" spc="215">
                <a:solidFill>
                  <a:srgbClr val="5D5D5D"/>
                </a:solidFill>
                <a:latin typeface="Times New Roman"/>
                <a:cs typeface="Times New Roman"/>
              </a:rPr>
              <a:t>fort:hcorning</a:t>
            </a:r>
            <a:r>
              <a:rPr dirty="0" sz="1100" spc="-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95">
                <a:solidFill>
                  <a:srgbClr val="5D5D5D"/>
                </a:solidFill>
                <a:latin typeface="Times New Roman"/>
                <a:cs typeface="Times New Roman"/>
              </a:rPr>
              <a:t>(vvit:h</a:t>
            </a:r>
            <a:endParaRPr sz="1100">
              <a:latin typeface="Times New Roman"/>
              <a:cs typeface="Times New Roman"/>
            </a:endParaRPr>
          </a:p>
          <a:p>
            <a:pPr marL="44450">
              <a:lnSpc>
                <a:spcPts val="1185"/>
              </a:lnSpc>
            </a:pP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Adrian</a:t>
            </a:r>
            <a:r>
              <a:rPr dirty="0" sz="110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5D5D5D"/>
                </a:solidFill>
                <a:latin typeface="Times New Roman"/>
                <a:cs typeface="Times New Roman"/>
              </a:rPr>
              <a:t>Raftery).</a:t>
            </a:r>
            <a:endParaRPr sz="1100">
              <a:latin typeface="Times New Roman"/>
              <a:cs typeface="Times New Roman"/>
            </a:endParaRPr>
          </a:p>
          <a:p>
            <a:pPr marL="47625" marR="142240" indent="1905">
              <a:lnSpc>
                <a:spcPct val="92100"/>
              </a:lnSpc>
              <a:spcBef>
                <a:spcPts val="595"/>
              </a:spcBef>
            </a:pPr>
            <a:r>
              <a:rPr dirty="0" sz="1100" spc="300">
                <a:solidFill>
                  <a:srgbClr val="707070"/>
                </a:solidFill>
                <a:latin typeface="Times New Roman"/>
                <a:cs typeface="Times New Roman"/>
              </a:rPr>
              <a:t>Event </a:t>
            </a:r>
            <a:r>
              <a:rPr dirty="0" sz="1100" spc="240">
                <a:solidFill>
                  <a:srgbClr val="5D5D5D"/>
                </a:solidFill>
                <a:latin typeface="Times New Roman"/>
                <a:cs typeface="Times New Roman"/>
              </a:rPr>
              <a:t>history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modeling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world  </a:t>
            </a:r>
            <a:r>
              <a:rPr dirty="0" sz="1100" spc="180">
                <a:solidFill>
                  <a:srgbClr val="5D5D5D"/>
                </a:solidFill>
                <a:latin typeface="Times New Roman"/>
                <a:cs typeface="Times New Roman"/>
              </a:rPr>
              <a:t>fertility</a:t>
            </a:r>
            <a:r>
              <a:rPr dirty="0" sz="1100" spc="6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survey</a:t>
            </a:r>
            <a:r>
              <a:rPr dirty="0" sz="110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data</a:t>
            </a:r>
            <a:r>
              <a:rPr dirty="0" sz="1100" spc="-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with</a:t>
            </a:r>
            <a:r>
              <a:rPr dirty="0" sz="1100" spc="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application  </a:t>
            </a:r>
            <a:r>
              <a:rPr dirty="0" sz="1100" spc="215">
                <a:solidFill>
                  <a:srgbClr val="707070"/>
                </a:solidFill>
                <a:latin typeface="Times New Roman"/>
                <a:cs typeface="Times New Roman"/>
              </a:rPr>
              <a:t>to </a:t>
            </a:r>
            <a:r>
              <a:rPr dirty="0" sz="1100" spc="22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100" spc="180">
                <a:solidFill>
                  <a:srgbClr val="707070"/>
                </a:solidFill>
                <a:latin typeface="Times New Roman"/>
                <a:cs typeface="Times New Roman"/>
              </a:rPr>
              <a:t>fertility </a:t>
            </a:r>
            <a:r>
              <a:rPr dirty="0" sz="1100" spc="245">
                <a:solidFill>
                  <a:srgbClr val="5D5D5D"/>
                </a:solidFill>
                <a:latin typeface="Times New Roman"/>
                <a:cs typeface="Times New Roman"/>
              </a:rPr>
              <a:t>decline </a:t>
            </a:r>
            <a:r>
              <a:rPr dirty="0" sz="1100" spc="229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10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Iran.</a:t>
            </a:r>
            <a:endParaRPr sz="1100">
              <a:latin typeface="Times New Roman"/>
              <a:cs typeface="Times New Roman"/>
            </a:endParaRPr>
          </a:p>
          <a:p>
            <a:pPr marL="60325">
              <a:lnSpc>
                <a:spcPts val="1150"/>
              </a:lnSpc>
            </a:pPr>
            <a:r>
              <a:rPr dirty="0" sz="1050" spc="190" i="1">
                <a:solidFill>
                  <a:srgbClr val="707070"/>
                </a:solidFill>
                <a:latin typeface="Times New Roman"/>
                <a:cs typeface="Times New Roman"/>
              </a:rPr>
              <a:t>Sociological</a:t>
            </a:r>
            <a:r>
              <a:rPr dirty="0" sz="1050" spc="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0" i="1">
                <a:solidFill>
                  <a:srgbClr val="5D5D5D"/>
                </a:solidFill>
                <a:latin typeface="Times New Roman"/>
                <a:cs typeface="Times New Roman"/>
              </a:rPr>
              <a:t>.Methodology.,</a:t>
            </a:r>
            <a:r>
              <a:rPr dirty="0" sz="1100" spc="160">
                <a:solidFill>
                  <a:srgbClr val="5D5D5D"/>
                </a:solidFill>
                <a:latin typeface="Times New Roman"/>
                <a:cs typeface="Times New Roman"/>
              </a:rPr>
              <a:t>f</a:t>
            </a:r>
            <a:r>
              <a:rPr dirty="0" sz="1100" spc="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5D5D5D"/>
                </a:solidFill>
                <a:latin typeface="Times New Roman"/>
                <a:cs typeface="Times New Roman"/>
              </a:rPr>
              <a:t>orth</a:t>
            </a:r>
            <a:r>
              <a:rPr dirty="0" sz="1100" spc="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5D5D5D"/>
                </a:solidFill>
                <a:latin typeface="Times New Roman"/>
                <a:cs typeface="Times New Roman"/>
              </a:rPr>
              <a:t>co</a:t>
            </a:r>
            <a:r>
              <a:rPr dirty="0" sz="1100" spc="-8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10">
                <a:solidFill>
                  <a:srgbClr val="5D5D5D"/>
                </a:solidFill>
                <a:latin typeface="Times New Roman"/>
                <a:cs typeface="Times New Roman"/>
              </a:rPr>
              <a:t>m</a:t>
            </a:r>
            <a:r>
              <a:rPr dirty="0" sz="1100" spc="310">
                <a:solidFill>
                  <a:srgbClr val="9C9C9C"/>
                </a:solidFill>
                <a:latin typeface="Times New Roman"/>
                <a:cs typeface="Times New Roman"/>
              </a:rPr>
              <a:t>­</a:t>
            </a:r>
            <a:endParaRPr sz="1100">
              <a:latin typeface="Times New Roman"/>
              <a:cs typeface="Times New Roman"/>
            </a:endParaRPr>
          </a:p>
          <a:p>
            <a:pPr marL="28575" marR="140970" indent="20320">
              <a:lnSpc>
                <a:spcPts val="1180"/>
              </a:lnSpc>
              <a:spcBef>
                <a:spcPts val="120"/>
              </a:spcBef>
            </a:pPr>
            <a:r>
              <a:rPr dirty="0" sz="1100" spc="180">
                <a:solidFill>
                  <a:srgbClr val="5D5D5D"/>
                </a:solidFill>
                <a:latin typeface="Times New Roman"/>
                <a:cs typeface="Times New Roman"/>
              </a:rPr>
              <a:t>ing </a:t>
            </a:r>
            <a:r>
              <a:rPr dirty="0" sz="1100" spc="155">
                <a:solidFill>
                  <a:srgbClr val="707070"/>
                </a:solidFill>
                <a:latin typeface="Times New Roman"/>
                <a:cs typeface="Times New Roman"/>
              </a:rPr>
              <a:t>(-with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Adrian. </a:t>
            </a:r>
            <a:r>
              <a:rPr dirty="0" sz="1100" spc="250">
                <a:solidFill>
                  <a:srgbClr val="5D5D5D"/>
                </a:solidFill>
                <a:latin typeface="Times New Roman"/>
                <a:cs typeface="Times New Roman"/>
              </a:rPr>
              <a:t>Raftery </a:t>
            </a:r>
            <a:r>
              <a:rPr dirty="0" sz="1100" spc="285">
                <a:solidFill>
                  <a:srgbClr val="5D5D5D"/>
                </a:solidFill>
                <a:latin typeface="Times New Roman"/>
                <a:cs typeface="Times New Roman"/>
              </a:rPr>
              <a:t>and</a:t>
            </a:r>
            <a:r>
              <a:rPr dirty="0" sz="1100" spc="-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707070"/>
                </a:solidFill>
                <a:latin typeface="Times New Roman"/>
                <a:cs typeface="Times New Roman"/>
              </a:rPr>
              <a:t>Akbar  </a:t>
            </a:r>
            <a:r>
              <a:rPr dirty="0" sz="1100" spc="204">
                <a:solidFill>
                  <a:srgbClr val="707070"/>
                </a:solidFill>
                <a:latin typeface="Times New Roman"/>
                <a:cs typeface="Times New Roman"/>
              </a:rPr>
              <a:t>Aghajanian.).</a:t>
            </a:r>
            <a:endParaRPr sz="1100">
              <a:latin typeface="Times New Roman"/>
              <a:cs typeface="Times New Roman"/>
            </a:endParaRPr>
          </a:p>
          <a:p>
            <a:pPr marL="32384" marR="59690" indent="15240">
              <a:lnSpc>
                <a:spcPct val="90700"/>
              </a:lnSpc>
              <a:spcBef>
                <a:spcPts val="600"/>
              </a:spcBef>
            </a:pPr>
            <a:r>
              <a:rPr dirty="0" sz="1100" spc="290">
                <a:solidFill>
                  <a:srgbClr val="707070"/>
                </a:solidFill>
                <a:latin typeface="Times New Roman"/>
                <a:cs typeface="Times New Roman"/>
              </a:rPr>
              <a:t>Contribution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to </a:t>
            </a:r>
            <a:r>
              <a:rPr dirty="0" sz="1100" spc="150">
                <a:solidFill>
                  <a:srgbClr val="707070"/>
                </a:solidFill>
                <a:latin typeface="Times New Roman"/>
                <a:cs typeface="Times New Roman"/>
              </a:rPr>
              <a:t>t:he </a:t>
            </a:r>
            <a:r>
              <a:rPr dirty="0" sz="1100" spc="229">
                <a:solidFill>
                  <a:srgbClr val="5D5D5D"/>
                </a:solidFill>
                <a:latin typeface="Times New Roman"/>
                <a:cs typeface="Times New Roman"/>
              </a:rPr>
              <a:t>discussion of  </a:t>
            </a:r>
            <a:r>
              <a:rPr dirty="0" sz="1100" spc="254">
                <a:solidFill>
                  <a:srgbClr val="707070"/>
                </a:solidFill>
                <a:latin typeface="Times New Roman"/>
                <a:cs typeface="Times New Roman"/>
              </a:rPr>
              <a:t>three</a:t>
            </a:r>
            <a:r>
              <a:rPr dirty="0" sz="110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papers</a:t>
            </a:r>
            <a:r>
              <a:rPr dirty="0" sz="1100" spc="1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1100" spc="3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5D5D5D"/>
                </a:solidFill>
                <a:latin typeface="Times New Roman"/>
                <a:cs typeface="Times New Roman"/>
              </a:rPr>
              <a:t>Gibbs</a:t>
            </a:r>
            <a:r>
              <a:rPr dirty="0" sz="1100" spc="-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707070"/>
                </a:solidFill>
                <a:latin typeface="Times New Roman"/>
                <a:cs typeface="Times New Roman"/>
              </a:rPr>
              <a:t>Sampling</a:t>
            </a:r>
            <a:r>
              <a:rPr dirty="0" sz="1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an.d  </a:t>
            </a:r>
            <a:r>
              <a:rPr dirty="0" sz="1100" spc="160">
                <a:solidFill>
                  <a:srgbClr val="5D5D5D"/>
                </a:solidFill>
                <a:latin typeface="Times New Roman"/>
                <a:cs typeface="Times New Roman"/>
              </a:rPr>
              <a:t>relat.ed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marker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chain </a:t>
            </a:r>
            <a:r>
              <a:rPr dirty="0" sz="1100" spc="370">
                <a:solidFill>
                  <a:srgbClr val="5D5D5D"/>
                </a:solidFill>
                <a:latin typeface="Times New Roman"/>
                <a:cs typeface="Times New Roman"/>
              </a:rPr>
              <a:t>Monte 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Carlo  </a:t>
            </a:r>
            <a:r>
              <a:rPr dirty="0" sz="1100" spc="295">
                <a:solidFill>
                  <a:srgbClr val="5D5D5D"/>
                </a:solidFill>
                <a:latin typeface="Times New Roman"/>
                <a:cs typeface="Times New Roman"/>
              </a:rPr>
              <a:t>methods. </a:t>
            </a:r>
            <a:r>
              <a:rPr dirty="0" sz="1050" spc="315" i="1">
                <a:solidFill>
                  <a:srgbClr val="707070"/>
                </a:solidFill>
                <a:latin typeface="Times New Roman"/>
                <a:cs typeface="Times New Roman"/>
              </a:rPr>
              <a:t>Journal </a:t>
            </a:r>
            <a:r>
              <a:rPr dirty="0" sz="1050" spc="275" i="1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85" i="1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90" i="1">
                <a:solidFill>
                  <a:srgbClr val="707070"/>
                </a:solidFill>
                <a:latin typeface="Times New Roman"/>
                <a:cs typeface="Times New Roman"/>
              </a:rPr>
              <a:t>Royal  </a:t>
            </a:r>
            <a:r>
              <a:rPr dirty="0" sz="1050" spc="110" i="1">
                <a:solidFill>
                  <a:srgbClr val="707070"/>
                </a:solidFill>
                <a:latin typeface="Times New Roman"/>
                <a:cs typeface="Times New Roman"/>
              </a:rPr>
              <a:t>St:at:ist:ical </a:t>
            </a:r>
            <a:r>
              <a:rPr dirty="0" sz="1050" spc="135" i="1">
                <a:solidFill>
                  <a:srgbClr val="707070"/>
                </a:solidFill>
                <a:latin typeface="Times New Roman"/>
                <a:cs typeface="Times New Roman"/>
              </a:rPr>
              <a:t>Society., </a:t>
            </a:r>
            <a:r>
              <a:rPr dirty="0" sz="1050" spc="190" i="1">
                <a:solidFill>
                  <a:srgbClr val="707070"/>
                </a:solidFill>
                <a:latin typeface="Times New Roman"/>
                <a:cs typeface="Times New Roman"/>
              </a:rPr>
              <a:t>Series </a:t>
            </a:r>
            <a:r>
              <a:rPr dirty="0" sz="1050" spc="190" i="1">
                <a:solidFill>
                  <a:srgbClr val="5D5D5D"/>
                </a:solidFill>
                <a:latin typeface="Times New Roman"/>
                <a:cs typeface="Times New Roman"/>
              </a:rPr>
              <a:t>B.,</a:t>
            </a:r>
            <a:r>
              <a:rPr dirty="0" sz="1100" spc="190">
                <a:solidFill>
                  <a:srgbClr val="5D5D5D"/>
                </a:solidFill>
                <a:latin typeface="Times New Roman"/>
                <a:cs typeface="Times New Roman"/>
              </a:rPr>
              <a:t>forth </a:t>
            </a:r>
            <a:r>
              <a:rPr dirty="0" sz="1100" spc="165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100" spc="140">
                <a:solidFill>
                  <a:srgbClr val="707070"/>
                </a:solidFill>
                <a:latin typeface="Times New Roman"/>
                <a:cs typeface="Times New Roman"/>
              </a:rPr>
              <a:t>co.rn.ing.</a:t>
            </a:r>
            <a:endParaRPr sz="11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600"/>
              </a:spcBef>
            </a:pPr>
            <a:r>
              <a:rPr dirty="0" sz="1050" spc="270" b="1">
                <a:solidFill>
                  <a:srgbClr val="707070"/>
                </a:solidFill>
                <a:latin typeface="Times New Roman"/>
                <a:cs typeface="Times New Roman"/>
              </a:rPr>
              <a:t>Tovv.osand</a:t>
            </a:r>
            <a:r>
              <a:rPr dirty="0" sz="1050" spc="5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0" b="1">
                <a:solidFill>
                  <a:srgbClr val="5D5D5D"/>
                </a:solidFill>
                <a:latin typeface="Times New Roman"/>
                <a:cs typeface="Times New Roman"/>
              </a:rPr>
              <a:t>Price-Spratlen</a:t>
            </a:r>
            <a:endParaRPr sz="1050">
              <a:latin typeface="Times New Roman"/>
              <a:cs typeface="Times New Roman"/>
            </a:endParaRPr>
          </a:p>
          <a:p>
            <a:pPr marL="25400" marR="229235" indent="-635">
              <a:lnSpc>
                <a:spcPts val="1250"/>
              </a:lnSpc>
              <a:spcBef>
                <a:spcPts val="535"/>
              </a:spcBef>
            </a:pPr>
            <a:r>
              <a:rPr dirty="0" sz="1100" spc="170">
                <a:solidFill>
                  <a:srgbClr val="5D5D5D"/>
                </a:solidFill>
                <a:latin typeface="Times New Roman"/>
                <a:cs typeface="Times New Roman"/>
              </a:rPr>
              <a:t>l&gt;resent:ed</a:t>
            </a:r>
            <a:r>
              <a:rPr dirty="0" sz="1100" spc="1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50">
                <a:solidFill>
                  <a:srgbClr val="707070"/>
                </a:solidFill>
                <a:latin typeface="Times New Roman"/>
                <a:cs typeface="Times New Roman"/>
              </a:rPr>
              <a:t>«The</a:t>
            </a:r>
            <a:r>
              <a:rPr dirty="0" sz="110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5D5D5D"/>
                </a:solidFill>
                <a:latin typeface="Times New Roman"/>
                <a:cs typeface="Times New Roman"/>
              </a:rPr>
              <a:t>onset:</a:t>
            </a:r>
            <a:r>
              <a:rPr dirty="0" sz="1100" spc="-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1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10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1narginal­  </a:t>
            </a:r>
            <a:r>
              <a:rPr dirty="0" sz="1100" spc="250">
                <a:solidFill>
                  <a:srgbClr val="5D5D5D"/>
                </a:solidFill>
                <a:latin typeface="Times New Roman"/>
                <a:cs typeface="Times New Roman"/>
              </a:rPr>
              <a:t>ity"</a:t>
            </a:r>
            <a:r>
              <a:rPr dirty="0" sz="1100" spc="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00" spc="225">
                <a:solidFill>
                  <a:srgbClr val="707070"/>
                </a:solidFill>
                <a:latin typeface="Times New Roman"/>
                <a:cs typeface="Times New Roman"/>
              </a:rPr>
              <a:t>at</a:t>
            </a:r>
            <a:r>
              <a:rPr dirty="0" sz="1000" spc="3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150">
                <a:solidFill>
                  <a:srgbClr val="707070"/>
                </a:solidFill>
                <a:latin typeface="Times New Roman"/>
                <a:cs typeface="Times New Roman"/>
              </a:rPr>
              <a:t>t:he</a:t>
            </a:r>
            <a:r>
              <a:rPr dirty="0" sz="1100" spc="-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5D5D5D"/>
                </a:solidFill>
                <a:latin typeface="Times New Roman"/>
                <a:cs typeface="Times New Roman"/>
              </a:rPr>
              <a:t>Annual</a:t>
            </a:r>
            <a:r>
              <a:rPr dirty="0" sz="1100" spc="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5D5D5D"/>
                </a:solidFill>
                <a:latin typeface="Times New Roman"/>
                <a:cs typeface="Times New Roman"/>
              </a:rPr>
              <a:t>Nation.al</a:t>
            </a:r>
            <a:r>
              <a:rPr dirty="0" sz="1100" spc="1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Black</a:t>
            </a:r>
            <a:endParaRPr sz="1100">
              <a:latin typeface="Times New Roman"/>
              <a:cs typeface="Times New Roman"/>
            </a:endParaRPr>
          </a:p>
          <a:p>
            <a:pPr marL="32384">
              <a:lnSpc>
                <a:spcPts val="1115"/>
              </a:lnSpc>
            </a:pPr>
            <a:r>
              <a:rPr dirty="0" sz="1100" spc="-25">
                <a:solidFill>
                  <a:srgbClr val="707070"/>
                </a:solidFill>
                <a:latin typeface="Times New Roman"/>
                <a:cs typeface="Times New Roman"/>
              </a:rPr>
              <a:t>G</a:t>
            </a:r>
            <a:r>
              <a:rPr dirty="0" sz="1100" spc="-25">
                <a:solidFill>
                  <a:srgbClr val="3D3D3D"/>
                </a:solidFill>
                <a:latin typeface="Times New Roman"/>
                <a:cs typeface="Times New Roman"/>
              </a:rPr>
              <a:t>r</a:t>
            </a:r>
            <a:r>
              <a:rPr dirty="0" sz="1100" spc="15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adu</a:t>
            </a:r>
            <a:r>
              <a:rPr dirty="0" sz="1100" spc="-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195">
                <a:solidFill>
                  <a:srgbClr val="5D5D5D"/>
                </a:solidFill>
                <a:latin typeface="Times New Roman"/>
                <a:cs typeface="Times New Roman"/>
              </a:rPr>
              <a:t>ate</a:t>
            </a:r>
            <a:r>
              <a:rPr dirty="0" sz="110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195">
                <a:solidFill>
                  <a:srgbClr val="707070"/>
                </a:solidFill>
                <a:latin typeface="Times New Roman"/>
                <a:cs typeface="Times New Roman"/>
              </a:rPr>
              <a:t>St:udent:</a:t>
            </a:r>
            <a:r>
              <a:rPr dirty="0" sz="1100" spc="-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707070"/>
                </a:solidFill>
                <a:latin typeface="Times New Roman"/>
                <a:cs typeface="Times New Roman"/>
              </a:rPr>
              <a:t>Conference</a:t>
            </a:r>
            <a:r>
              <a:rPr dirty="0" sz="1100" spc="-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dirty="0" sz="1100" spc="120">
                <a:solidFill>
                  <a:srgbClr val="707070"/>
                </a:solidFill>
                <a:latin typeface="Times New Roman"/>
                <a:cs typeface="Times New Roman"/>
              </a:rPr>
              <a:t>St:arlcville, </a:t>
            </a:r>
            <a:r>
              <a:rPr dirty="0" sz="1100" spc="195">
                <a:solidFill>
                  <a:srgbClr val="707070"/>
                </a:solidFill>
                <a:latin typeface="Times New Roman"/>
                <a:cs typeface="Times New Roman"/>
              </a:rPr>
              <a:t>Mississippi.</a:t>
            </a:r>
            <a:r>
              <a:rPr dirty="0" sz="1100" spc="2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l.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990.</a:t>
            </a:r>
            <a:endParaRPr sz="1100">
              <a:latin typeface="Times New Roman"/>
              <a:cs typeface="Times New Roman"/>
            </a:endParaRPr>
          </a:p>
          <a:p>
            <a:pPr marL="12700" marR="60325" indent="14604">
              <a:lnSpc>
                <a:spcPct val="90900"/>
              </a:lnSpc>
              <a:spcBef>
                <a:spcPts val="610"/>
              </a:spcBef>
            </a:pPr>
            <a:r>
              <a:rPr dirty="0" sz="1100" spc="254">
                <a:solidFill>
                  <a:srgbClr val="707070"/>
                </a:solidFill>
                <a:latin typeface="Times New Roman"/>
                <a:cs typeface="Times New Roman"/>
              </a:rPr>
              <a:t>Presented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«Race, </a:t>
            </a:r>
            <a:r>
              <a:rPr dirty="0" sz="1100" spc="175">
                <a:solidFill>
                  <a:srgbClr val="5D5D5D"/>
                </a:solidFill>
                <a:latin typeface="Times New Roman"/>
                <a:cs typeface="Times New Roman"/>
              </a:rPr>
              <a:t>class, </a:t>
            </a:r>
            <a:r>
              <a:rPr dirty="0" sz="1100" spc="254">
                <a:solidFill>
                  <a:srgbClr val="707070"/>
                </a:solidFill>
                <a:latin typeface="Times New Roman"/>
                <a:cs typeface="Times New Roman"/>
              </a:rPr>
              <a:t>sanctioning  </a:t>
            </a:r>
            <a:r>
              <a:rPr dirty="0" sz="1100" spc="29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marginality" </a:t>
            </a:r>
            <a:r>
              <a:rPr dirty="0" sz="1100" spc="229">
                <a:solidFill>
                  <a:srgbClr val="5D5D5D"/>
                </a:solidFill>
                <a:latin typeface="Times New Roman"/>
                <a:cs typeface="Times New Roman"/>
              </a:rPr>
              <a:t>at:the 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annual  </a:t>
            </a:r>
            <a:r>
              <a:rPr dirty="0" sz="1100" spc="295">
                <a:solidFill>
                  <a:srgbClr val="5D5D5D"/>
                </a:solidFill>
                <a:latin typeface="Times New Roman"/>
                <a:cs typeface="Times New Roman"/>
              </a:rPr>
              <a:t>meeting </a:t>
            </a: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of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the Alnerican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Society </a:t>
            </a:r>
            <a:r>
              <a:rPr dirty="0" sz="1100" spc="240">
                <a:solidFill>
                  <a:srgbClr val="5D5D5D"/>
                </a:solidFill>
                <a:latin typeface="Times New Roman"/>
                <a:cs typeface="Times New Roman"/>
              </a:rPr>
              <a:t>of 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Crinunology,</a:t>
            </a:r>
            <a:r>
              <a:rPr dirty="0" sz="110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707070"/>
                </a:solidFill>
                <a:latin typeface="Times New Roman"/>
                <a:cs typeface="Times New Roman"/>
              </a:rPr>
              <a:t>San</a:t>
            </a:r>
            <a:r>
              <a:rPr dirty="0" sz="110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5D5D5D"/>
                </a:solidFill>
                <a:latin typeface="Times New Roman"/>
                <a:cs typeface="Times New Roman"/>
              </a:rPr>
              <a:t>Francisco,</a:t>
            </a:r>
            <a:r>
              <a:rPr dirty="0" sz="1100" spc="1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Califor­  </a:t>
            </a:r>
            <a:r>
              <a:rPr dirty="0" sz="1100" spc="225">
                <a:solidFill>
                  <a:srgbClr val="5D5D5D"/>
                </a:solidFill>
                <a:latin typeface="Times New Roman"/>
                <a:cs typeface="Times New Roman"/>
              </a:rPr>
              <a:t>nia.</a:t>
            </a:r>
            <a:r>
              <a:rPr dirty="0" sz="1100" spc="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45">
                <a:solidFill>
                  <a:srgbClr val="707070"/>
                </a:solidFill>
                <a:latin typeface="Times New Roman"/>
                <a:cs typeface="Times New Roman"/>
              </a:rPr>
              <a:t>1991.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0250" y="1343790"/>
            <a:ext cx="1860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00" b="1">
                <a:solidFill>
                  <a:srgbClr val="5D5D5D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0951" y="1581384"/>
            <a:ext cx="1479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45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6399" y="1731862"/>
            <a:ext cx="1974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45">
                <a:solidFill>
                  <a:srgbClr val="707070"/>
                </a:solidFill>
                <a:latin typeface="Times New Roman"/>
                <a:cs typeface="Times New Roman"/>
              </a:rPr>
              <a:t>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4026" y="1890257"/>
            <a:ext cx="19685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84">
                <a:solidFill>
                  <a:srgbClr val="5D5D5D"/>
                </a:solidFill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8289" y="2040734"/>
            <a:ext cx="1854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5">
                <a:solidFill>
                  <a:srgbClr val="707070"/>
                </a:solidFill>
                <a:latin typeface="Times New Roman"/>
                <a:cs typeface="Times New Roman"/>
              </a:rPr>
              <a:t>at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3185" y="2191210"/>
            <a:ext cx="21526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05">
                <a:solidFill>
                  <a:srgbClr val="5D5D5D"/>
                </a:solidFill>
                <a:latin typeface="Times New Roman"/>
                <a:cs typeface="Times New Roman"/>
              </a:rPr>
              <a:t>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4625" y="2349607"/>
            <a:ext cx="24002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100" spc="310">
                <a:solidFill>
                  <a:srgbClr val="707070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3044" y="2579283"/>
            <a:ext cx="1466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30">
                <a:solidFill>
                  <a:srgbClr val="5D5D5D"/>
                </a:solidFill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6399" y="2729759"/>
            <a:ext cx="1358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5">
                <a:solidFill>
                  <a:srgbClr val="707070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2474" y="2880236"/>
            <a:ext cx="1905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5">
                <a:solidFill>
                  <a:srgbClr val="707070"/>
                </a:solidFill>
                <a:latin typeface="Times New Roman"/>
                <a:cs typeface="Times New Roman"/>
              </a:rPr>
              <a:t>ar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08692" y="3038631"/>
            <a:ext cx="1911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95">
                <a:solidFill>
                  <a:srgbClr val="707070"/>
                </a:solidFill>
                <a:latin typeface="Times New Roman"/>
                <a:cs typeface="Times New Roman"/>
              </a:rPr>
              <a:t>Sa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0033" y="3189109"/>
            <a:ext cx="1352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0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8604" y="3347506"/>
            <a:ext cx="1885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80">
                <a:solidFill>
                  <a:srgbClr val="5D5D5D"/>
                </a:solidFill>
                <a:latin typeface="Times New Roman"/>
                <a:cs typeface="Times New Roman"/>
              </a:rPr>
              <a:t>w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10033" y="3497982"/>
            <a:ext cx="18542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70">
                <a:solidFill>
                  <a:srgbClr val="5D5D5D"/>
                </a:solidFill>
                <a:latin typeface="Times New Roman"/>
                <a:cs typeface="Times New Roman"/>
              </a:rPr>
              <a:t>pr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10033" y="3648459"/>
            <a:ext cx="1352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0">
                <a:solidFill>
                  <a:srgbClr val="5D5D5D"/>
                </a:solidFill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00164" y="3806855"/>
            <a:ext cx="20383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to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05970" y="3957332"/>
            <a:ext cx="1905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85">
                <a:solidFill>
                  <a:srgbClr val="5D5D5D"/>
                </a:solidFill>
                <a:latin typeface="Times New Roman"/>
                <a:cs typeface="Times New Roman"/>
              </a:rPr>
              <a:t>In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08632" y="4107809"/>
            <a:ext cx="16256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03442" y="4337484"/>
            <a:ext cx="1974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60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00585" y="4495879"/>
            <a:ext cx="211454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0">
                <a:solidFill>
                  <a:srgbClr val="5D5D5D"/>
                </a:solidFill>
                <a:latin typeface="Times New Roman"/>
                <a:cs typeface="Times New Roman"/>
              </a:rPr>
              <a:t>ru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3219" y="4646356"/>
            <a:ext cx="186055" cy="34480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6350">
              <a:lnSpc>
                <a:spcPts val="1180"/>
              </a:lnSpc>
              <a:spcBef>
                <a:spcPts val="260"/>
              </a:spcBef>
            </a:pPr>
            <a:r>
              <a:rPr dirty="0" sz="1100" spc="140">
                <a:solidFill>
                  <a:srgbClr val="707070"/>
                </a:solidFill>
                <a:latin typeface="Times New Roman"/>
                <a:cs typeface="Times New Roman"/>
              </a:rPr>
              <a:t>to  </a:t>
            </a:r>
            <a:r>
              <a:rPr dirty="0" sz="1100" spc="425">
                <a:solidFill>
                  <a:srgbClr val="5D5D5D"/>
                </a:solidFill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96662" y="4955229"/>
            <a:ext cx="23558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0">
                <a:solidFill>
                  <a:srgbClr val="5D5D5D"/>
                </a:solidFill>
                <a:latin typeface="Times New Roman"/>
                <a:cs typeface="Times New Roman"/>
              </a:rPr>
              <a:t>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88679" y="5288082"/>
            <a:ext cx="15494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445">
                <a:solidFill>
                  <a:srgbClr val="5D5D5D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84857" y="5432179"/>
            <a:ext cx="25082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29" b="1">
                <a:solidFill>
                  <a:srgbClr val="707070"/>
                </a:solidFill>
                <a:latin typeface="Times New Roman"/>
                <a:cs typeface="Times New Roman"/>
              </a:rPr>
              <a:t>AN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81855" y="5652394"/>
            <a:ext cx="2190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35" b="1">
                <a:solidFill>
                  <a:srgbClr val="5D5D5D"/>
                </a:solidFill>
                <a:latin typeface="Times New Roman"/>
                <a:cs typeface="Times New Roman"/>
              </a:rPr>
              <a:t>Tu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6935" y="5783819"/>
            <a:ext cx="208279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800"/>
              </a:lnSpc>
              <a:spcBef>
                <a:spcPts val="100"/>
              </a:spcBef>
            </a:pPr>
            <a:r>
              <a:rPr dirty="0" sz="900" spc="385">
                <a:solidFill>
                  <a:srgbClr val="707070"/>
                </a:solidFill>
                <a:latin typeface="Times New Roman"/>
                <a:cs typeface="Times New Roman"/>
              </a:rPr>
              <a:t>A  </a:t>
            </a:r>
            <a:r>
              <a:rPr dirty="0" sz="900" spc="204">
                <a:solidFill>
                  <a:srgbClr val="707070"/>
                </a:solidFill>
                <a:latin typeface="Times New Roman"/>
                <a:cs typeface="Times New Roman"/>
              </a:rPr>
              <a:t>A"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81741" y="6192482"/>
            <a:ext cx="2152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65">
                <a:solidFill>
                  <a:srgbClr val="707070"/>
                </a:solidFill>
                <a:latin typeface="Times New Roman"/>
                <a:cs typeface="Times New Roman"/>
              </a:rPr>
              <a:t>Gr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88267" y="6311279"/>
            <a:ext cx="21844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05">
                <a:solidFill>
                  <a:srgbClr val="5D5D5D"/>
                </a:solidFill>
                <a:latin typeface="Times New Roman"/>
                <a:cs typeface="Times New Roman"/>
              </a:rPr>
              <a:t>19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5898" y="6493435"/>
            <a:ext cx="20447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5">
                <a:solidFill>
                  <a:srgbClr val="707070"/>
                </a:solidFill>
                <a:latin typeface="Times New Roman"/>
                <a:cs typeface="Times New Roman"/>
              </a:rPr>
              <a:t>Di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69094" y="6674052"/>
            <a:ext cx="2552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5" b="1">
                <a:solidFill>
                  <a:srgbClr val="5D5D5D"/>
                </a:solidFill>
                <a:latin typeface="Times New Roman"/>
                <a:cs typeface="Times New Roman"/>
              </a:rPr>
              <a:t>Ap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61121" y="6849828"/>
            <a:ext cx="2787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40">
                <a:solidFill>
                  <a:srgbClr val="707070"/>
                </a:solidFill>
                <a:latin typeface="Times New Roman"/>
                <a:cs typeface="Times New Roman"/>
              </a:rPr>
              <a:t>Aw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17231" y="6976545"/>
            <a:ext cx="1828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40">
                <a:solidFill>
                  <a:srgbClr val="707070"/>
                </a:solidFill>
                <a:latin typeface="Times New Roman"/>
                <a:cs typeface="Times New Roman"/>
              </a:rPr>
              <a:t>as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58135" y="7165081"/>
            <a:ext cx="24130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45" b="1">
                <a:solidFill>
                  <a:srgbClr val="707070"/>
                </a:solidFill>
                <a:latin typeface="Times New Roman"/>
                <a:cs typeface="Times New Roman"/>
              </a:rPr>
              <a:t>To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60301" y="7339317"/>
            <a:ext cx="2317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70">
                <a:solidFill>
                  <a:srgbClr val="707070"/>
                </a:solidFill>
                <a:latin typeface="Times New Roman"/>
                <a:cs typeface="Times New Roman"/>
              </a:rPr>
              <a:t>Fcl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60313" y="7467574"/>
            <a:ext cx="22796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265">
                <a:solidFill>
                  <a:srgbClr val="707070"/>
                </a:solidFill>
                <a:latin typeface="Times New Roman"/>
                <a:cs typeface="Times New Roman"/>
              </a:rPr>
              <a:t>Mi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9422" y="8120960"/>
            <a:ext cx="4839335" cy="1019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1550" spc="680" b="1">
                <a:solidFill>
                  <a:srgbClr val="5D5D5D"/>
                </a:solidFill>
                <a:latin typeface="Times New Roman"/>
                <a:cs typeface="Times New Roman"/>
              </a:rPr>
              <a:t>COURSES</a:t>
            </a:r>
            <a:r>
              <a:rPr dirty="0" sz="1550" spc="30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800" spc="420" b="1">
                <a:solidFill>
                  <a:srgbClr val="5D5D5D"/>
                </a:solidFill>
                <a:latin typeface="Times New Roman"/>
                <a:cs typeface="Times New Roman"/>
              </a:rPr>
              <a:t>IN'</a:t>
            </a:r>
            <a:r>
              <a:rPr dirty="0" sz="1550" spc="420" b="1">
                <a:solidFill>
                  <a:srgbClr val="5D5D5D"/>
                </a:solidFill>
                <a:latin typeface="Times New Roman"/>
                <a:cs typeface="Times New Roman"/>
              </a:rPr>
              <a:t>I&gt;E.MOGRAP::HY</a:t>
            </a:r>
            <a:endParaRPr sz="1550">
              <a:latin typeface="Times New Roman"/>
              <a:cs typeface="Times New Roman"/>
            </a:endParaRPr>
          </a:p>
          <a:p>
            <a:pPr marL="12700" marR="5080" indent="5715">
              <a:lnSpc>
                <a:spcPct val="91600"/>
              </a:lnSpc>
              <a:spcBef>
                <a:spcPts val="880"/>
              </a:spcBef>
            </a:pPr>
            <a:r>
              <a:rPr dirty="0" sz="1050" spc="315" b="1">
                <a:solidFill>
                  <a:srgbClr val="707070"/>
                </a:solidFill>
                <a:latin typeface="Times New Roman"/>
                <a:cs typeface="Times New Roman"/>
              </a:rPr>
              <a:t>Sociology</a:t>
            </a:r>
            <a:r>
              <a:rPr dirty="0" sz="1050" spc="19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00" b="1">
                <a:solidFill>
                  <a:srgbClr val="707070"/>
                </a:solidFill>
                <a:latin typeface="Times New Roman"/>
                <a:cs typeface="Times New Roman"/>
              </a:rPr>
              <a:t>430:</a:t>
            </a:r>
            <a:r>
              <a:rPr dirty="0" sz="1050" spc="8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40" b="1">
                <a:solidFill>
                  <a:srgbClr val="5D5D5D"/>
                </a:solidFill>
                <a:latin typeface="Times New Roman"/>
                <a:cs typeface="Times New Roman"/>
              </a:rPr>
              <a:t>Adv.au</a:t>
            </a:r>
            <a:r>
              <a:rPr dirty="0" sz="1050" spc="140" b="1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1050" spc="140" b="1">
                <a:solidFill>
                  <a:srgbClr val="5D5D5D"/>
                </a:solidFill>
                <a:latin typeface="Times New Roman"/>
                <a:cs typeface="Times New Roman"/>
              </a:rPr>
              <a:t>ced.</a:t>
            </a:r>
            <a:r>
              <a:rPr dirty="0" sz="1050" spc="40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45" b="1">
                <a:solidFill>
                  <a:srgbClr val="707070"/>
                </a:solidFill>
                <a:latin typeface="Times New Roman"/>
                <a:cs typeface="Times New Roman"/>
              </a:rPr>
              <a:t>Hu.man</a:t>
            </a:r>
            <a:r>
              <a:rPr dirty="0" sz="1050" spc="105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5" b="1">
                <a:solidFill>
                  <a:srgbClr val="707070"/>
                </a:solidFill>
                <a:latin typeface="Times New Roman"/>
                <a:cs typeface="Times New Roman"/>
              </a:rPr>
              <a:t>Ecology</a:t>
            </a:r>
            <a:r>
              <a:rPr dirty="0" sz="1050" spc="16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D5D5D"/>
                </a:solidFill>
                <a:latin typeface="Times New Roman"/>
                <a:cs typeface="Times New Roman"/>
              </a:rPr>
              <a:t>(</a:t>
            </a:r>
            <a:r>
              <a:rPr dirty="0" sz="1050" spc="305" b="1">
                <a:solidFill>
                  <a:srgbClr val="707070"/>
                </a:solidFill>
                <a:latin typeface="Times New Roman"/>
                <a:cs typeface="Times New Roman"/>
              </a:rPr>
              <a:t>offered  </a:t>
            </a:r>
            <a:r>
              <a:rPr dirty="0" sz="1050" spc="45" b="1">
                <a:solidFill>
                  <a:srgbClr val="707070"/>
                </a:solidFill>
                <a:latin typeface="Times New Roman"/>
                <a:cs typeface="Times New Roman"/>
              </a:rPr>
              <a:t>eve1.--y </a:t>
            </a:r>
            <a:r>
              <a:rPr dirty="0" sz="1050" spc="340" b="1">
                <a:solidFill>
                  <a:srgbClr val="707070"/>
                </a:solidFill>
                <a:latin typeface="Times New Roman"/>
                <a:cs typeface="Times New Roman"/>
              </a:rPr>
              <a:t>other </a:t>
            </a:r>
            <a:r>
              <a:rPr dirty="0" sz="1050" spc="270" b="1">
                <a:solidFill>
                  <a:srgbClr val="707070"/>
                </a:solidFill>
                <a:latin typeface="Times New Roman"/>
                <a:cs typeface="Times New Roman"/>
              </a:rPr>
              <a:t>year).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Research </a:t>
            </a:r>
            <a:r>
              <a:rPr dirty="0" sz="1100" spc="225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100" spc="23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100" spc="165">
                <a:solidFill>
                  <a:srgbClr val="5D5D5D"/>
                </a:solidFill>
                <a:latin typeface="Times New Roman"/>
                <a:cs typeface="Times New Roman"/>
              </a:rPr>
              <a:t>hu.rnan. </a:t>
            </a:r>
            <a:r>
              <a:rPr dirty="0" sz="1100" spc="270">
                <a:solidFill>
                  <a:srgbClr val="707070"/>
                </a:solidFill>
                <a:latin typeface="Times New Roman"/>
                <a:cs typeface="Times New Roman"/>
              </a:rPr>
              <a:t>ecology  </a:t>
            </a:r>
            <a:r>
              <a:rPr dirty="0" sz="1100" spc="195">
                <a:solidFill>
                  <a:srgbClr val="5D5D5D"/>
                </a:solidFill>
                <a:latin typeface="Times New Roman"/>
                <a:cs typeface="Times New Roman"/>
              </a:rPr>
              <a:t>tradition.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100" spc="245">
                <a:solidFill>
                  <a:srgbClr val="707070"/>
                </a:solidFill>
                <a:latin typeface="Times New Roman"/>
                <a:cs typeface="Times New Roman"/>
              </a:rPr>
              <a:t>sociology </a:t>
            </a:r>
            <a:r>
              <a:rPr dirty="0" sz="1100">
                <a:solidFill>
                  <a:srgbClr val="707070"/>
                </a:solidFill>
                <a:latin typeface="Times New Roman"/>
                <a:cs typeface="Times New Roman"/>
              </a:rPr>
              <a:t>£oc...-u.ses </a:t>
            </a:r>
            <a:r>
              <a:rPr dirty="0" sz="1100" spc="204">
                <a:solidFill>
                  <a:srgbClr val="5D5D5D"/>
                </a:solidFill>
                <a:latin typeface="Times New Roman"/>
                <a:cs typeface="Times New Roman"/>
              </a:rPr>
              <a:t>pritnarily </a:t>
            </a:r>
            <a:r>
              <a:rPr dirty="0" sz="1100" spc="27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100" spc="275">
                <a:solidFill>
                  <a:srgbClr val="5D5D5D"/>
                </a:solidFill>
                <a:latin typeface="Times New Roman"/>
                <a:cs typeface="Times New Roman"/>
              </a:rPr>
              <a:t>population 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distribution</a:t>
            </a:r>
            <a:r>
              <a:rPr dirty="0" sz="1100" spc="200">
                <a:solidFill>
                  <a:srgbClr val="707070"/>
                </a:solidFill>
                <a:latin typeface="Times New Roman"/>
                <a:cs typeface="Times New Roman"/>
              </a:rPr>
              <a:t> (especially</a:t>
            </a:r>
            <a:r>
              <a:rPr dirty="0" sz="110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urbanization)</a:t>
            </a:r>
            <a:r>
              <a:rPr dirty="0" sz="110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5D5D5D"/>
                </a:solidFill>
                <a:latin typeface="Times New Roman"/>
                <a:cs typeface="Times New Roman"/>
              </a:rPr>
              <a:t>and</a:t>
            </a:r>
            <a:r>
              <a:rPr dirty="0" sz="1100" spc="26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patterns</a:t>
            </a:r>
            <a:r>
              <a:rPr dirty="0" sz="110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 i="1">
                <a:solidFill>
                  <a:srgbClr val="5D5D5D"/>
                </a:solidFill>
                <a:latin typeface="Arial"/>
                <a:cs typeface="Arial"/>
              </a:rPr>
              <a:t>o</a:t>
            </a:r>
            <a:r>
              <a:rPr dirty="0" sz="1050" spc="225" i="1">
                <a:solidFill>
                  <a:srgbClr val="858585"/>
                </a:solidFill>
                <a:latin typeface="Arial"/>
                <a:cs typeface="Arial"/>
              </a:rPr>
              <a:t>f: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1306" y="8178599"/>
            <a:ext cx="19831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80">
                <a:solidFill>
                  <a:srgbClr val="5D5D5D"/>
                </a:solidFill>
                <a:latin typeface="Times New Roman"/>
                <a:cs typeface="Times New Roman"/>
              </a:rPr>
              <a:t>mig</a:t>
            </a:r>
            <a:r>
              <a:rPr dirty="0" sz="1100" spc="80">
                <a:latin typeface="Times New Roman"/>
                <a:cs typeface="Times New Roman"/>
              </a:rPr>
              <a:t>.</a:t>
            </a:r>
            <a:r>
              <a:rPr dirty="0" sz="1100" spc="80">
                <a:solidFill>
                  <a:srgbClr val="707070"/>
                </a:solidFill>
                <a:latin typeface="Times New Roman"/>
                <a:cs typeface="Times New Roman"/>
              </a:rPr>
              <a:t>ra.ti </a:t>
            </a:r>
            <a:r>
              <a:rPr dirty="0" sz="1100" spc="10">
                <a:solidFill>
                  <a:srgbClr val="707070"/>
                </a:solidFill>
                <a:latin typeface="Times New Roman"/>
                <a:cs typeface="Times New Roman"/>
              </a:rPr>
              <a:t>o n </a:t>
            </a:r>
            <a:r>
              <a:rPr dirty="0" sz="1100" spc="5">
                <a:solidFill>
                  <a:srgbClr val="707070"/>
                </a:solidFill>
                <a:latin typeface="Times New Roman"/>
                <a:cs typeface="Times New Roman"/>
              </a:rPr>
              <a:t>. </a:t>
            </a:r>
            <a:r>
              <a:rPr dirty="0" sz="1100" spc="260">
                <a:solidFill>
                  <a:srgbClr val="707070"/>
                </a:solidFill>
                <a:latin typeface="Times New Roman"/>
                <a:cs typeface="Times New Roman"/>
              </a:rPr>
              <a:t>Following</a:t>
            </a:r>
            <a:r>
              <a:rPr dirty="0" sz="110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160">
                <a:solidFill>
                  <a:srgbClr val="5D5D5D"/>
                </a:solidFill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09757" y="8329076"/>
            <a:ext cx="19354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55">
                <a:solidFill>
                  <a:srgbClr val="707070"/>
                </a:solidFill>
                <a:latin typeface="Times New Roman"/>
                <a:cs typeface="Times New Roman"/>
              </a:rPr>
              <a:t>ar1alyzes </a:t>
            </a:r>
            <a:r>
              <a:rPr dirty="0" sz="1100" spc="15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100" spc="200">
                <a:solidFill>
                  <a:srgbClr val="707070"/>
                </a:solidFill>
                <a:latin typeface="Times New Roman"/>
                <a:cs typeface="Times New Roman"/>
              </a:rPr>
              <a:t>social</a:t>
            </a:r>
            <a:r>
              <a:rPr dirty="0" sz="1100" spc="-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707070"/>
                </a:solidFill>
                <a:latin typeface="Times New Roman"/>
                <a:cs typeface="Times New Roman"/>
              </a:rPr>
              <a:t>cau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14521" y="8487471"/>
            <a:ext cx="19602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54">
                <a:solidFill>
                  <a:srgbClr val="5D5D5D"/>
                </a:solidFill>
                <a:latin typeface="Times New Roman"/>
                <a:cs typeface="Times New Roman"/>
              </a:rPr>
              <a:t>urbanization, </a:t>
            </a:r>
            <a:r>
              <a:rPr dirty="0" sz="1100" spc="250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10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707070"/>
                </a:solidFill>
                <a:latin typeface="Times New Roman"/>
                <a:cs typeface="Times New Roman"/>
              </a:rPr>
              <a:t>spati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88898" y="8637947"/>
            <a:ext cx="200278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5">
                <a:solidFill>
                  <a:srgbClr val="5D5D5D"/>
                </a:solidFill>
                <a:latin typeface="Times New Roman"/>
                <a:cs typeface="Times New Roman"/>
              </a:rPr>
              <a:t>.metropolis, </a:t>
            </a:r>
            <a:r>
              <a:rPr dirty="0" sz="1100" spc="26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100" spc="225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100" spc="11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315">
                <a:solidFill>
                  <a:srgbClr val="5D5D5D"/>
                </a:solidFill>
                <a:latin typeface="Times New Roman"/>
                <a:cs typeface="Times New Roman"/>
              </a:rPr>
              <a:t>na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97641" y="8788424"/>
            <a:ext cx="19570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95">
                <a:solidFill>
                  <a:srgbClr val="5D5D5D"/>
                </a:solidFill>
                <a:latin typeface="Times New Roman"/>
                <a:cs typeface="Times New Roman"/>
              </a:rPr>
              <a:t>vvithin</a:t>
            </a:r>
            <a:r>
              <a:rPr dirty="0" sz="1100" spc="12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195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100" spc="2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100" spc="60">
                <a:solidFill>
                  <a:srgbClr val="3D3D3D"/>
                </a:solidFill>
                <a:latin typeface="Times New Roman"/>
                <a:cs typeface="Times New Roman"/>
              </a:rPr>
              <a:t>1</a:t>
            </a:r>
            <a:r>
              <a:rPr dirty="0" sz="1100" spc="60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1100" spc="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707070"/>
                </a:solidFill>
                <a:latin typeface="Times New Roman"/>
                <a:cs typeface="Times New Roman"/>
              </a:rPr>
              <a:t>etro</a:t>
            </a:r>
            <a:r>
              <a:rPr dirty="0" sz="1100" spc="-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707070"/>
                </a:solidFill>
                <a:latin typeface="Times New Roman"/>
                <a:cs typeface="Times New Roman"/>
              </a:rPr>
              <a:t>po</a:t>
            </a:r>
            <a:r>
              <a:rPr dirty="0" sz="1100" spc="-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130">
                <a:solidFill>
                  <a:srgbClr val="707070"/>
                </a:solidFill>
                <a:latin typeface="Times New Roman"/>
                <a:cs typeface="Times New Roman"/>
              </a:rPr>
              <a:t>lis.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88898" y="8946822"/>
            <a:ext cx="20275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25">
                <a:solidFill>
                  <a:srgbClr val="5D5D5D"/>
                </a:solidFill>
                <a:latin typeface="Times New Roman"/>
                <a:cs typeface="Times New Roman"/>
              </a:rPr>
              <a:t>.migration </a:t>
            </a:r>
            <a:r>
              <a:rPr dirty="0" sz="1100" spc="210">
                <a:solidFill>
                  <a:srgbClr val="707070"/>
                </a:solidFill>
                <a:latin typeface="Times New Roman"/>
                <a:cs typeface="Times New Roman"/>
              </a:rPr>
              <a:t>discusses</a:t>
            </a:r>
            <a:r>
              <a:rPr dirty="0" sz="110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350">
                <a:solidFill>
                  <a:srgbClr val="5D5D5D"/>
                </a:solidFill>
                <a:latin typeface="Times New Roman"/>
                <a:cs typeface="Times New Roman"/>
              </a:rPr>
              <a:t>ma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15576" y="9437630"/>
            <a:ext cx="3435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434">
                <a:solidFill>
                  <a:srgbClr val="5D5D5D"/>
                </a:solidFill>
                <a:latin typeface="Courier New"/>
                <a:cs typeface="Courier New"/>
              </a:rPr>
              <a:t>29</a:t>
            </a:r>
            <a:endParaRPr sz="13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59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 h="0">
                <a:moveTo>
                  <a:pt x="0" y="0"/>
                </a:moveTo>
                <a:lnTo>
                  <a:pt x="7772399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50763" y="863260"/>
            <a:ext cx="5621655" cy="0"/>
          </a:xfrm>
          <a:custGeom>
            <a:avLst/>
            <a:gdLst/>
            <a:ahLst/>
            <a:cxnLst/>
            <a:rect l="l" t="t" r="r" b="b"/>
            <a:pathLst>
              <a:path w="5621655" h="0">
                <a:moveTo>
                  <a:pt x="0" y="0"/>
                </a:moveTo>
                <a:lnTo>
                  <a:pt x="562163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29830" y="9440429"/>
            <a:ext cx="5542915" cy="0"/>
          </a:xfrm>
          <a:custGeom>
            <a:avLst/>
            <a:gdLst/>
            <a:ahLst/>
            <a:cxnLst/>
            <a:rect l="l" t="t" r="r" b="b"/>
            <a:pathLst>
              <a:path w="5542915" h="0">
                <a:moveTo>
                  <a:pt x="0" y="0"/>
                </a:moveTo>
                <a:lnTo>
                  <a:pt x="5542569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80456" y="575786"/>
            <a:ext cx="27927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05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dirty="0" sz="850" spc="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10">
                <a:solidFill>
                  <a:srgbClr val="6E6E6E"/>
                </a:solidFill>
                <a:latin typeface="Times New Roman"/>
                <a:cs typeface="Times New Roman"/>
              </a:rPr>
              <a:t>ENT</a:t>
            </a:r>
            <a:r>
              <a:rPr dirty="0" sz="850" spc="310">
                <a:solidFill>
                  <a:srgbClr val="8C8C8C"/>
                </a:solidFill>
                <a:latin typeface="Times New Roman"/>
                <a:cs typeface="Times New Roman"/>
              </a:rPr>
              <a:t>E</a:t>
            </a:r>
            <a:r>
              <a:rPr dirty="0" sz="850" spc="310">
                <a:solidFill>
                  <a:srgbClr val="6E6E6E"/>
                </a:solidFill>
                <a:latin typeface="Times New Roman"/>
                <a:cs typeface="Times New Roman"/>
              </a:rPr>
              <a:t>R</a:t>
            </a:r>
            <a:r>
              <a:rPr dirty="0" sz="850" spc="1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95">
                <a:solidFill>
                  <a:srgbClr val="6E6E6E"/>
                </a:solidFill>
                <a:latin typeface="Times New Roman"/>
                <a:cs typeface="Times New Roman"/>
              </a:rPr>
              <a:t>FOR</a:t>
            </a:r>
            <a:r>
              <a:rPr dirty="0" sz="8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6E6E6E"/>
                </a:solidFill>
                <a:latin typeface="Times New Roman"/>
                <a:cs typeface="Times New Roman"/>
              </a:rPr>
              <a:t>STUDIES</a:t>
            </a:r>
            <a:r>
              <a:rPr dirty="0" sz="8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850" spc="2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400">
                <a:solidFill>
                  <a:srgbClr val="5D5D5D"/>
                </a:solidFill>
                <a:latin typeface="Times New Roman"/>
                <a:cs typeface="Times New Roman"/>
              </a:rPr>
              <a:t>D</a:t>
            </a:r>
            <a:r>
              <a:rPr dirty="0" sz="850" spc="400">
                <a:solidFill>
                  <a:srgbClr val="8C8C8C"/>
                </a:solidFill>
                <a:latin typeface="Times New Roman"/>
                <a:cs typeface="Times New Roman"/>
              </a:rPr>
              <a:t>E</a:t>
            </a:r>
            <a:r>
              <a:rPr dirty="0" sz="850" spc="400">
                <a:solidFill>
                  <a:srgbClr val="6E6E6E"/>
                </a:solidFill>
                <a:latin typeface="Times New Roman"/>
                <a:cs typeface="Times New Roman"/>
              </a:rPr>
              <a:t>MOG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2648" y="1373929"/>
            <a:ext cx="4999355" cy="455041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6510" marR="339090" indent="-4445">
              <a:lnSpc>
                <a:spcPct val="96500"/>
              </a:lnSpc>
              <a:spcBef>
                <a:spcPts val="150"/>
              </a:spcBef>
            </a:pP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explain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aggregate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population.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movements </a:t>
            </a: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also  </a:t>
            </a:r>
            <a:r>
              <a:rPr dirty="0" sz="1050" spc="220">
                <a:solidFill>
                  <a:srgbClr val="5D5D5D"/>
                </a:solidFill>
                <a:latin typeface="Times New Roman"/>
                <a:cs typeface="Times New Roman"/>
              </a:rPr>
              <a:t>relative</a:t>
            </a:r>
            <a:r>
              <a:rPr dirty="0" sz="1050" spc="1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propensities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to</a:t>
            </a:r>
            <a:r>
              <a:rPr dirty="0" sz="1050" spc="3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migrate</a:t>
            </a:r>
            <a:r>
              <a:rPr dirty="0" sz="1050" spc="7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6E6E6E"/>
                </a:solidFill>
                <a:latin typeface="Times New Roman"/>
                <a:cs typeface="Times New Roman"/>
              </a:rPr>
              <a:t>among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different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types 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individuals.</a:t>
            </a:r>
            <a:endParaRPr sz="1050">
              <a:latin typeface="Times New Roman"/>
              <a:cs typeface="Times New Roman"/>
            </a:endParaRPr>
          </a:p>
          <a:p>
            <a:pPr marL="19685" marR="5080" indent="-1905">
              <a:lnSpc>
                <a:spcPct val="95500"/>
              </a:lnSpc>
              <a:spcBef>
                <a:spcPts val="605"/>
              </a:spcBef>
            </a:pPr>
            <a:r>
              <a:rPr dirty="0" sz="1050" spc="330" b="1">
                <a:solidFill>
                  <a:srgbClr val="5D5D5D"/>
                </a:solidFill>
                <a:latin typeface="Times New Roman"/>
                <a:cs typeface="Times New Roman"/>
              </a:rPr>
              <a:t>Sociology</a:t>
            </a:r>
            <a:r>
              <a:rPr dirty="0" sz="1050" spc="5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420" b="1">
                <a:solidFill>
                  <a:srgbClr val="5D5D5D"/>
                </a:solidFill>
                <a:latin typeface="Times New Roman"/>
                <a:cs typeface="Times New Roman"/>
              </a:rPr>
              <a:t>431:</a:t>
            </a:r>
            <a:r>
              <a:rPr dirty="0" sz="1050" spc="6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45" b="1">
                <a:solidFill>
                  <a:srgbClr val="5D5D5D"/>
                </a:solidFill>
                <a:latin typeface="Times New Roman"/>
                <a:cs typeface="Times New Roman"/>
              </a:rPr>
              <a:t>Demography:</a:t>
            </a:r>
            <a:r>
              <a:rPr dirty="0" sz="1050" spc="204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50" b="1">
                <a:solidFill>
                  <a:srgbClr val="6E6E6E"/>
                </a:solidFill>
                <a:latin typeface="Times New Roman"/>
                <a:cs typeface="Times New Roman"/>
              </a:rPr>
              <a:t>Fertility</a:t>
            </a:r>
            <a:r>
              <a:rPr dirty="0" sz="1050" spc="170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 b="1">
                <a:solidFill>
                  <a:srgbClr val="5D5D5D"/>
                </a:solidFill>
                <a:latin typeface="Times New Roman"/>
                <a:cs typeface="Times New Roman"/>
              </a:rPr>
              <a:t>and</a:t>
            </a:r>
            <a:r>
              <a:rPr dirty="0" sz="1050" spc="16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00" b="1">
                <a:solidFill>
                  <a:srgbClr val="5D5D5D"/>
                </a:solidFill>
                <a:latin typeface="Times New Roman"/>
                <a:cs typeface="Times New Roman"/>
              </a:rPr>
              <a:t>.M.ortality  </a:t>
            </a:r>
            <a:r>
              <a:rPr dirty="0" sz="1050" spc="160">
                <a:solidFill>
                  <a:srgbClr val="494949"/>
                </a:solidFill>
                <a:latin typeface="Times New Roman"/>
                <a:cs typeface="Times New Roman"/>
              </a:rPr>
              <a:t>( </a:t>
            </a:r>
            <a:r>
              <a:rPr dirty="0" sz="1050" spc="300" b="1">
                <a:solidFill>
                  <a:srgbClr val="5D5D5D"/>
                </a:solidFill>
                <a:latin typeface="Times New Roman"/>
                <a:cs typeface="Times New Roman"/>
              </a:rPr>
              <a:t>offered </a:t>
            </a:r>
            <a:r>
              <a:rPr dirty="0" sz="1050" spc="295" b="1">
                <a:solidFill>
                  <a:srgbClr val="5D5D5D"/>
                </a:solidFill>
                <a:latin typeface="Times New Roman"/>
                <a:cs typeface="Times New Roman"/>
              </a:rPr>
              <a:t>every </a:t>
            </a:r>
            <a:r>
              <a:rPr dirty="0" sz="1050" spc="340" b="1">
                <a:solidFill>
                  <a:srgbClr val="6E6E6E"/>
                </a:solidFill>
                <a:latin typeface="Times New Roman"/>
                <a:cs typeface="Times New Roman"/>
              </a:rPr>
              <a:t>other </a:t>
            </a:r>
            <a:r>
              <a:rPr dirty="0" sz="1050" spc="254" b="1">
                <a:solidFill>
                  <a:srgbClr val="6E6E6E"/>
                </a:solidFill>
                <a:latin typeface="Times New Roman"/>
                <a:cs typeface="Times New Roman"/>
              </a:rPr>
              <a:t>year).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This 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co1.u-se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combines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an 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overview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300">
                <a:solidFill>
                  <a:srgbClr val="5D5D5D"/>
                </a:solidFill>
                <a:latin typeface="Times New Roman"/>
                <a:cs typeface="Times New Roman"/>
              </a:rPr>
              <a:t>theory 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vvith. </a:t>
            </a:r>
            <a:r>
              <a:rPr dirty="0" sz="1050" spc="140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introduction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specific  </a:t>
            </a:r>
            <a:r>
              <a:rPr dirty="0" sz="1050" spc="229">
                <a:solidFill>
                  <a:srgbClr val="5D5D5D"/>
                </a:solidFill>
                <a:latin typeface="Times New Roman"/>
                <a:cs typeface="Times New Roman"/>
              </a:rPr>
              <a:t>analytic</a:t>
            </a:r>
            <a:r>
              <a:rPr dirty="0" sz="1050" spc="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approach.es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co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36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study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offerti.lity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3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mort</a:t>
            </a:r>
            <a:r>
              <a:rPr dirty="0" sz="1050" spc="-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ality</a:t>
            </a:r>
            <a:r>
              <a:rPr dirty="0" sz="1050" spc="180">
                <a:solidFill>
                  <a:srgbClr val="494949"/>
                </a:solidFill>
                <a:latin typeface="Times New Roman"/>
                <a:cs typeface="Times New Roman"/>
              </a:rPr>
              <a:t>. 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theory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side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includes </a:t>
            </a:r>
            <a:r>
              <a:rPr dirty="0" sz="1050" spc="355">
                <a:solidFill>
                  <a:srgbClr val="5D5D5D"/>
                </a:solidFill>
                <a:latin typeface="Times New Roman"/>
                <a:cs typeface="Times New Roman"/>
              </a:rPr>
              <a:t>phenomena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at </a:t>
            </a:r>
            <a:r>
              <a:rPr dirty="0" sz="1050" spc="330">
                <a:solidFill>
                  <a:srgbClr val="5D5D5D"/>
                </a:solidFill>
                <a:latin typeface="Times New Roman"/>
                <a:cs typeface="Times New Roman"/>
              </a:rPr>
              <a:t>both </a:t>
            </a:r>
            <a:r>
              <a:rPr dirty="0" sz="1050" spc="300">
                <a:solidFill>
                  <a:srgbClr val="5D5D5D"/>
                </a:solidFill>
                <a:latin typeface="Times New Roman"/>
                <a:cs typeface="Times New Roman"/>
              </a:rPr>
              <a:t>the  </a:t>
            </a: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macrolevel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(e.g.,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d 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e</a:t>
            </a:r>
            <a:r>
              <a:rPr dirty="0" sz="1050" spc="240">
                <a:solidFill>
                  <a:srgbClr val="B5B5B1"/>
                </a:solidFill>
                <a:latin typeface="Times New Roman"/>
                <a:cs typeface="Times New Roman"/>
              </a:rPr>
              <a:t>.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mograph.i 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transitions)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m.icrolevel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(e.g.,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individual </a:t>
            </a:r>
            <a:r>
              <a:rPr dirty="0" sz="1050" spc="200">
                <a:solidFill>
                  <a:srgbClr val="5D5D5D"/>
                </a:solidFill>
                <a:latin typeface="Times New Roman"/>
                <a:cs typeface="Times New Roman"/>
              </a:rPr>
              <a:t>fertility). 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A.J.,.alytic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approaches  </a:t>
            </a:r>
            <a:r>
              <a:rPr dirty="0" sz="1050" spc="254">
                <a:solidFill>
                  <a:srgbClr val="5D5D5D"/>
                </a:solidFill>
                <a:latin typeface="Times New Roman"/>
                <a:cs typeface="Times New Roman"/>
              </a:rPr>
              <a:t>are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illustrated 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in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r </a:t>
            </a:r>
            <a:r>
              <a:rPr dirty="0" sz="1050" spc="70">
                <a:solidFill>
                  <a:srgbClr val="6E6E6E"/>
                </a:solidFill>
                <a:latin typeface="Times New Roman"/>
                <a:cs typeface="Times New Roman"/>
              </a:rPr>
              <a:t>epr 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ese.n</a:t>
            </a:r>
            <a:r>
              <a:rPr dirty="0" sz="1050" spc="120">
                <a:solidFill>
                  <a:srgbClr val="B5B5B1"/>
                </a:solidFill>
                <a:latin typeface="Times New Roman"/>
                <a:cs typeface="Times New Roman"/>
              </a:rPr>
              <a:t>·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cative </a:t>
            </a: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articles</a:t>
            </a:r>
            <a:r>
              <a:rPr dirty="0" sz="1050" spc="2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on.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fertility</a:t>
            </a:r>
            <a:endParaRPr sz="1050">
              <a:latin typeface="Times New Roman"/>
              <a:cs typeface="Times New Roman"/>
            </a:endParaRPr>
          </a:p>
          <a:p>
            <a:pPr marL="40005">
              <a:lnSpc>
                <a:spcPts val="1245"/>
              </a:lnSpc>
            </a:pPr>
            <a:r>
              <a:rPr dirty="0" sz="1050" spc="-5">
                <a:solidFill>
                  <a:srgbClr val="5D5D5D"/>
                </a:solidFill>
                <a:latin typeface="Times New Roman"/>
                <a:cs typeface="Times New Roman"/>
              </a:rPr>
              <a:t>ru::i.d</a:t>
            </a:r>
            <a:r>
              <a:rPr dirty="0" sz="1050" spc="2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mortality.</a:t>
            </a:r>
            <a:endParaRPr sz="1050">
              <a:latin typeface="Times New Roman"/>
              <a:cs typeface="Times New Roman"/>
            </a:endParaRPr>
          </a:p>
          <a:p>
            <a:pPr marL="36195" marR="62865" indent="5715">
              <a:lnSpc>
                <a:spcPct val="95600"/>
              </a:lnSpc>
              <a:spcBef>
                <a:spcPts val="540"/>
              </a:spcBef>
              <a:tabLst>
                <a:tab pos="1896110" algn="l"/>
              </a:tabLst>
            </a:pPr>
            <a:r>
              <a:rPr dirty="0" sz="1050" spc="315" b="1">
                <a:solidFill>
                  <a:srgbClr val="5D5D5D"/>
                </a:solidFill>
                <a:latin typeface="Times New Roman"/>
                <a:cs typeface="Times New Roman"/>
              </a:rPr>
              <a:t>Sociology</a:t>
            </a:r>
            <a:r>
              <a:rPr dirty="0" sz="1050" spc="19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400" b="1">
                <a:solidFill>
                  <a:srgbClr val="6E6E6E"/>
                </a:solidFill>
                <a:latin typeface="Times New Roman"/>
                <a:cs typeface="Times New Roman"/>
              </a:rPr>
              <a:t>432:</a:t>
            </a:r>
            <a:r>
              <a:rPr dirty="0" sz="1050" spc="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5" b="1">
                <a:solidFill>
                  <a:srgbClr val="5D5D5D"/>
                </a:solidFill>
                <a:latin typeface="Times New Roman"/>
                <a:cs typeface="Times New Roman"/>
              </a:rPr>
              <a:t>Population</a:t>
            </a:r>
            <a:r>
              <a:rPr dirty="0" sz="1050" spc="140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90" b="1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14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 b="1">
                <a:solidFill>
                  <a:srgbClr val="5D5D5D"/>
                </a:solidFill>
                <a:latin typeface="Times New Roman"/>
                <a:cs typeface="Times New Roman"/>
              </a:rPr>
              <a:t>.M.odern.ization.</a:t>
            </a:r>
            <a:r>
              <a:rPr dirty="0" sz="1050" spc="7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The 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focus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of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coU</a:t>
            </a:r>
            <a:r>
              <a:rPr dirty="0" sz="1050" spc="114">
                <a:solidFill>
                  <a:srgbClr val="494949"/>
                </a:solidFill>
                <a:latin typeface="Times New Roman"/>
                <a:cs typeface="Times New Roman"/>
              </a:rPr>
              <a:t>·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lse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is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theoretical 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empirical  </a:t>
            </a:r>
            <a:r>
              <a:rPr dirty="0" sz="1050" spc="200">
                <a:solidFill>
                  <a:srgbClr val="5D5D5D"/>
                </a:solidFill>
                <a:latin typeface="Times New Roman"/>
                <a:cs typeface="Times New Roman"/>
              </a:rPr>
              <a:t>linlcages </a:t>
            </a:r>
            <a:r>
              <a:rPr dirty="0" sz="1050" spc="315">
                <a:solidFill>
                  <a:srgbClr val="5D5D5D"/>
                </a:solidFill>
                <a:latin typeface="Times New Roman"/>
                <a:cs typeface="Times New Roman"/>
              </a:rPr>
              <a:t>between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socioeconoinicd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eve</a:t>
            </a:r>
            <a:r>
              <a:rPr dirty="0" sz="1050" spc="155">
                <a:solidFill>
                  <a:srgbClr val="494949"/>
                </a:solidFill>
                <a:latin typeface="Times New Roman"/>
                <a:cs typeface="Times New Roman"/>
              </a:rPr>
              <a:t>l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opn:i.e </a:t>
            </a:r>
            <a:r>
              <a:rPr dirty="0" sz="1050" spc="-60">
                <a:solidFill>
                  <a:srgbClr val="6E6E6E"/>
                </a:solidFill>
                <a:latin typeface="Times New Roman"/>
                <a:cs typeface="Times New Roman"/>
              </a:rPr>
              <a:t>n </a:t>
            </a:r>
            <a:r>
              <a:rPr dirty="0" sz="1050" spc="-35">
                <a:solidFill>
                  <a:srgbClr val="6E6E6E"/>
                </a:solidFill>
                <a:latin typeface="Times New Roman"/>
                <a:cs typeface="Times New Roman"/>
              </a:rPr>
              <a:t>t </a:t>
            </a:r>
            <a:r>
              <a:rPr dirty="0" sz="1100" spc="85">
                <a:solidFill>
                  <a:srgbClr val="6E6E6E"/>
                </a:solidFill>
                <a:latin typeface="Times New Roman"/>
                <a:cs typeface="Times New Roman"/>
              </a:rPr>
              <a:t>an.cl 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population </a:t>
            </a:r>
            <a:r>
              <a:rPr dirty="0" sz="1050" spc="165">
                <a:solidFill>
                  <a:srgbClr val="5D5D5D"/>
                </a:solidFill>
                <a:latin typeface="Times New Roman"/>
                <a:cs typeface="Times New Roman"/>
              </a:rPr>
              <a:t>cha.n.ge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contemporary </a:t>
            </a:r>
            <a:r>
              <a:rPr dirty="0" sz="1050" spc="300">
                <a:solidFill>
                  <a:srgbClr val="5D5D5D"/>
                </a:solidFill>
                <a:latin typeface="Times New Roman"/>
                <a:cs typeface="Times New Roman"/>
              </a:rPr>
              <a:t>developing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coun­ 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tries </a:t>
            </a:r>
            <a:r>
              <a:rPr dirty="0" sz="1000" spc="245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Asia,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Africa,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Latin </a:t>
            </a:r>
            <a:r>
              <a:rPr dirty="0" sz="1050" spc="-90">
                <a:solidFill>
                  <a:srgbClr val="6E6E6E"/>
                </a:solidFill>
                <a:latin typeface="Times New Roman"/>
                <a:cs typeface="Times New Roman"/>
              </a:rPr>
              <a:t>_A_rn_ed </a:t>
            </a:r>
            <a:r>
              <a:rPr dirty="0" sz="1050" spc="-80">
                <a:solidFill>
                  <a:srgbClr val="6E6E6E"/>
                </a:solidFill>
                <a:latin typeface="Times New Roman"/>
                <a:cs typeface="Times New Roman"/>
              </a:rPr>
              <a:t>c a </a:t>
            </a:r>
            <a:r>
              <a:rPr dirty="0" sz="1050" spc="-45">
                <a:solidFill>
                  <a:srgbClr val="494949"/>
                </a:solidFill>
                <a:latin typeface="Times New Roman"/>
                <a:cs typeface="Times New Roman"/>
              </a:rPr>
              <a:t>.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Comparisons  </a:t>
            </a:r>
            <a:r>
              <a:rPr dirty="0" sz="1050" spc="315">
                <a:solidFill>
                  <a:srgbClr val="5D5D5D"/>
                </a:solidFill>
                <a:latin typeface="Times New Roman"/>
                <a:cs typeface="Times New Roman"/>
              </a:rPr>
              <a:t>between 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310">
                <a:solidFill>
                  <a:srgbClr val="494949"/>
                </a:solidFill>
                <a:latin typeface="Times New Roman"/>
                <a:cs typeface="Times New Roman"/>
              </a:rPr>
              <a:t>h </a:t>
            </a:r>
            <a:r>
              <a:rPr dirty="0" sz="1050" spc="220">
                <a:solidFill>
                  <a:srgbClr val="494949"/>
                </a:solidFill>
                <a:latin typeface="Times New Roman"/>
                <a:cs typeface="Times New Roman"/>
              </a:rPr>
              <a:t>ist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orical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processes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change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in </a:t>
            </a:r>
            <a:r>
              <a:rPr dirty="0" sz="1050" spc="150">
                <a:solidFill>
                  <a:srgbClr val="5D5D5D"/>
                </a:solidFill>
                <a:latin typeface="Times New Roman"/>
                <a:cs typeface="Times New Roman"/>
              </a:rPr>
              <a:t>tl1e 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Western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vvodd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conten.1porary </a:t>
            </a:r>
            <a:r>
              <a:rPr dirty="0" sz="1050" spc="350">
                <a:solidFill>
                  <a:srgbClr val="5D5D5D"/>
                </a:solidFill>
                <a:latin typeface="Times New Roman"/>
                <a:cs typeface="Times New Roman"/>
              </a:rPr>
              <a:t>Third </a:t>
            </a:r>
            <a:r>
              <a:rPr dirty="0" sz="1050" spc="385">
                <a:solidFill>
                  <a:srgbClr val="6E6E6E"/>
                </a:solidFill>
                <a:latin typeface="Times New Roman"/>
                <a:cs typeface="Times New Roman"/>
              </a:rPr>
              <a:t>Wo</a:t>
            </a:r>
            <a:r>
              <a:rPr dirty="0" sz="1050" spc="385">
                <a:solidFill>
                  <a:srgbClr val="494949"/>
                </a:solidFill>
                <a:latin typeface="Times New Roman"/>
                <a:cs typeface="Times New Roman"/>
              </a:rPr>
              <a:t>rld </a:t>
            </a: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are 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studied. </a:t>
            </a:r>
            <a:r>
              <a:rPr dirty="0" sz="1050" spc="195">
                <a:solidFill>
                  <a:srgbClr val="5D5D5D"/>
                </a:solidFill>
                <a:latin typeface="Times New Roman"/>
                <a:cs typeface="Times New Roman"/>
              </a:rPr>
              <a:t>An:i.ong </a:t>
            </a:r>
            <a:r>
              <a:rPr dirty="0" sz="1050" spc="180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top </a:t>
            </a:r>
            <a:r>
              <a:rPr dirty="0" sz="1050" spc="170">
                <a:solidFill>
                  <a:srgbClr val="494949"/>
                </a:solidFill>
                <a:latin typeface="Times New Roman"/>
                <a:cs typeface="Times New Roman"/>
              </a:rPr>
              <a:t>i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cs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examined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are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population 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chaJ1ge </a:t>
            </a:r>
            <a:r>
              <a:rPr dirty="0" sz="1050" spc="220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economic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grovvtl1,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migration </a:t>
            </a: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195">
                <a:solidFill>
                  <a:srgbClr val="5D5D5D"/>
                </a:solidFill>
                <a:latin typeface="Times New Roman"/>
                <a:cs typeface="Times New Roman"/>
              </a:rPr>
              <a:t>urb </a:t>
            </a:r>
            <a:r>
              <a:rPr dirty="0" sz="1050" spc="254">
                <a:solidFill>
                  <a:srgbClr val="5D5D5D"/>
                </a:solidFill>
                <a:latin typeface="Times New Roman"/>
                <a:cs typeface="Times New Roman"/>
              </a:rPr>
              <a:t>aniza</a:t>
            </a:r>
            <a:r>
              <a:rPr dirty="0" sz="1050" spc="254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050" spc="265">
                <a:solidFill>
                  <a:srgbClr val="5D5D5D"/>
                </a:solidFill>
                <a:latin typeface="Times New Roman"/>
                <a:cs typeface="Times New Roman"/>
              </a:rPr>
              <a:t>tion,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labor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force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patterns,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changes </a:t>
            </a:r>
            <a:r>
              <a:rPr dirty="0" sz="1050" spc="254">
                <a:solidFill>
                  <a:srgbClr val="5D5D5D"/>
                </a:solidFill>
                <a:latin typeface="Times New Roman"/>
                <a:cs typeface="Times New Roman"/>
              </a:rPr>
              <a:t>in </a:t>
            </a:r>
            <a:r>
              <a:rPr dirty="0" sz="1050" spc="315">
                <a:solidFill>
                  <a:srgbClr val="5D5D5D"/>
                </a:solidFill>
                <a:latin typeface="Times New Roman"/>
                <a:cs typeface="Times New Roman"/>
              </a:rPr>
              <a:t>household 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stn.1c­  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tu.re,</a:t>
            </a:r>
            <a:r>
              <a:rPr dirty="0" sz="1050" spc="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familyp</a:t>
            </a:r>
            <a:r>
              <a:rPr dirty="0" sz="1050" spc="3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494949"/>
                </a:solidFill>
                <a:latin typeface="Times New Roman"/>
                <a:cs typeface="Times New Roman"/>
              </a:rPr>
              <a:t>lanning	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programs,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population.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policies.</a:t>
            </a:r>
            <a:endParaRPr sz="1050">
              <a:latin typeface="Times New Roman"/>
              <a:cs typeface="Times New Roman"/>
            </a:endParaRPr>
          </a:p>
          <a:p>
            <a:pPr marL="59690" marR="167005" indent="45720">
              <a:lnSpc>
                <a:spcPts val="1180"/>
              </a:lnSpc>
              <a:spcBef>
                <a:spcPts val="655"/>
              </a:spcBef>
            </a:pPr>
            <a:r>
              <a:rPr dirty="0" sz="1050" spc="330" b="1">
                <a:solidFill>
                  <a:srgbClr val="5D5D5D"/>
                </a:solidFill>
                <a:latin typeface="Times New Roman"/>
                <a:cs typeface="Times New Roman"/>
              </a:rPr>
              <a:t>Sociology</a:t>
            </a:r>
            <a:r>
              <a:rPr dirty="0" sz="1050" spc="120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420" b="1">
                <a:solidFill>
                  <a:srgbClr val="5D5D5D"/>
                </a:solidFill>
                <a:latin typeface="Times New Roman"/>
                <a:cs typeface="Times New Roman"/>
              </a:rPr>
              <a:t>433:</a:t>
            </a:r>
            <a:r>
              <a:rPr dirty="0" sz="1050" spc="-10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40" b="1">
                <a:solidFill>
                  <a:srgbClr val="6E6E6E"/>
                </a:solidFill>
                <a:latin typeface="Times New Roman"/>
                <a:cs typeface="Times New Roman"/>
              </a:rPr>
              <a:t>Research.</a:t>
            </a:r>
            <a:r>
              <a:rPr dirty="0" sz="1050" spc="12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35" b="1">
                <a:solidFill>
                  <a:srgbClr val="5D5D5D"/>
                </a:solidFill>
                <a:latin typeface="Times New Roman"/>
                <a:cs typeface="Times New Roman"/>
              </a:rPr>
              <a:t>.M.ethods</a:t>
            </a:r>
            <a:r>
              <a:rPr dirty="0" sz="1050" spc="140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in.</a:t>
            </a:r>
            <a:r>
              <a:rPr dirty="0" sz="1050" spc="15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70" b="1">
                <a:solidFill>
                  <a:srgbClr val="5D5D5D"/>
                </a:solidFill>
                <a:latin typeface="Times New Roman"/>
                <a:cs typeface="Times New Roman"/>
              </a:rPr>
              <a:t>Demography  </a:t>
            </a:r>
            <a:r>
              <a:rPr dirty="0" sz="1050" spc="305" b="1">
                <a:solidFill>
                  <a:srgbClr val="6E6E6E"/>
                </a:solidFill>
                <a:latin typeface="Times New Roman"/>
                <a:cs typeface="Times New Roman"/>
              </a:rPr>
              <a:t>(offered</a:t>
            </a:r>
            <a:r>
              <a:rPr dirty="0" sz="1050" spc="5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 b="1">
                <a:solidFill>
                  <a:srgbClr val="6E6E6E"/>
                </a:solidFill>
                <a:latin typeface="Times New Roman"/>
                <a:cs typeface="Times New Roman"/>
              </a:rPr>
              <a:t>every</a:t>
            </a:r>
            <a:r>
              <a:rPr dirty="0" sz="1050" spc="3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 b="1">
                <a:solidFill>
                  <a:srgbClr val="6E6E6E"/>
                </a:solidFill>
                <a:latin typeface="Times New Roman"/>
                <a:cs typeface="Times New Roman"/>
              </a:rPr>
              <a:t>year).</a:t>
            </a:r>
            <a:r>
              <a:rPr dirty="0" sz="1050" spc="3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This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course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introduces</a:t>
            </a:r>
            <a:r>
              <a:rPr dirty="0" sz="1050" spc="1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D5D5D"/>
                </a:solidFill>
                <a:latin typeface="Times New Roman"/>
                <a:cs typeface="Times New Roman"/>
              </a:rPr>
              <a:t>basic 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measures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10">
                <a:solidFill>
                  <a:srgbClr val="5D5D5D"/>
                </a:solidFill>
                <a:latin typeface="Times New Roman"/>
                <a:cs typeface="Times New Roman"/>
              </a:rPr>
              <a:t>n,.odels </a:t>
            </a:r>
            <a:r>
              <a:rPr dirty="0" sz="1050" spc="5">
                <a:solidFill>
                  <a:srgbClr val="494949"/>
                </a:solidFill>
                <a:latin typeface="Times New Roman"/>
                <a:cs typeface="Times New Roman"/>
              </a:rPr>
              <a:t>u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s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ed </a:t>
            </a:r>
            <a:r>
              <a:rPr dirty="0" sz="1050" spc="210">
                <a:solidFill>
                  <a:srgbClr val="5D5D5D"/>
                </a:solidFill>
                <a:latin typeface="Times New Roman"/>
                <a:cs typeface="Times New Roman"/>
              </a:rPr>
              <a:t>in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d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em 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ogr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ap</a:t>
            </a:r>
            <a:r>
              <a:rPr dirty="0" sz="1050" spc="170">
                <a:solidFill>
                  <a:srgbClr val="494949"/>
                </a:solidFill>
                <a:latin typeface="Times New Roman"/>
                <a:cs typeface="Times New Roman"/>
              </a:rPr>
              <a:t>h </a:t>
            </a:r>
            <a:r>
              <a:rPr dirty="0" sz="1050" spc="110">
                <a:solidFill>
                  <a:srgbClr val="494949"/>
                </a:solidFill>
                <a:latin typeface="Times New Roman"/>
                <a:cs typeface="Times New Roman"/>
              </a:rPr>
              <a:t>i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dirty="0" sz="1050" spc="110">
                <a:solidFill>
                  <a:srgbClr val="494949"/>
                </a:solidFill>
                <a:latin typeface="Times New Roman"/>
                <a:cs typeface="Times New Roman"/>
              </a:rPr>
              <a:t>r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esearch</a:t>
            </a:r>
            <a:r>
              <a:rPr dirty="0" sz="1050" spc="-1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60325" marR="56515" indent="3175">
              <a:lnSpc>
                <a:spcPts val="1180"/>
              </a:lnSpc>
              <a:spcBef>
                <a:spcPts val="75"/>
              </a:spcBef>
            </a:pP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Attention.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is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also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given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to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sources 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quality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of  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den:1ography</a:t>
            </a:r>
            <a:r>
              <a:rPr dirty="0" sz="1050" spc="13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data.</a:t>
            </a:r>
            <a:r>
              <a:rPr dirty="0" sz="1050" spc="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D5D5D"/>
                </a:solidFill>
                <a:latin typeface="Times New Roman"/>
                <a:cs typeface="Times New Roman"/>
              </a:rPr>
              <a:t>purpose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is</a:t>
            </a:r>
            <a:r>
              <a:rPr dirty="0" sz="1050" spc="1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to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prepare</a:t>
            </a:r>
            <a:r>
              <a:rPr dirty="0" sz="1050" spc="14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students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to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0356" y="5896149"/>
            <a:ext cx="47129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7554" algn="l"/>
                <a:tab pos="3965575" algn="l"/>
              </a:tabLst>
            </a:pP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conduct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:</a:t>
            </a:r>
            <a:r>
              <a:rPr dirty="0" sz="1050" spc="-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research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150">
                <a:solidFill>
                  <a:srgbClr val="5D5D5D"/>
                </a:solidFill>
                <a:latin typeface="Times New Roman"/>
                <a:cs typeface="Times New Roman"/>
              </a:rPr>
              <a:t>i.</a:t>
            </a:r>
            <a:r>
              <a:rPr dirty="0" sz="1000" spc="300">
                <a:solidFill>
                  <a:srgbClr val="5D5D5D"/>
                </a:solidFill>
                <a:latin typeface="Times New Roman"/>
                <a:cs typeface="Times New Roman"/>
              </a:rPr>
              <a:t>n</a:t>
            </a:r>
            <a:r>
              <a:rPr dirty="0" sz="1000" spc="-1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5D5D5D"/>
                </a:solidFill>
                <a:latin typeface="Times New Roman"/>
                <a:cs typeface="Times New Roman"/>
              </a:rPr>
              <a:t>demogra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p</a:t>
            </a:r>
            <a:r>
              <a:rPr dirty="0" sz="1050" spc="-325">
                <a:solidFill>
                  <a:srgbClr val="5D5D5D"/>
                </a:solidFill>
                <a:latin typeface="Times New Roman"/>
                <a:cs typeface="Times New Roman"/>
              </a:rPr>
              <a:t>h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y</a:t>
            </a:r>
            <a:r>
              <a:rPr dirty="0" sz="1050" spc="-10">
                <a:solidFill>
                  <a:srgbClr val="8C8C8C"/>
                </a:solidFill>
                <a:latin typeface="Times New Roman"/>
                <a:cs typeface="Times New Roman"/>
              </a:rPr>
              <a:t>..</a:t>
            </a:r>
            <a:r>
              <a:rPr dirty="0" sz="1050">
                <a:solidFill>
                  <a:srgbClr val="8C8C8C"/>
                </a:solidFill>
                <a:latin typeface="Times New Roman"/>
                <a:cs typeface="Times New Roman"/>
              </a:rPr>
              <a:t>   </a:t>
            </a:r>
            <a:r>
              <a:rPr dirty="0" sz="1050" spc="-95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d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	</a:t>
            </a:r>
            <a:r>
              <a:rPr dirty="0" sz="1050" spc="-15">
                <a:solidFill>
                  <a:srgbClr val="494949"/>
                </a:solidFill>
                <a:latin typeface="Times New Roman"/>
                <a:cs typeface="Times New Roman"/>
              </a:rPr>
              <a:t>h.</a:t>
            </a:r>
            <a:r>
              <a:rPr dirty="0" sz="1050" spc="-9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494949"/>
                </a:solidFill>
                <a:latin typeface="Times New Roman"/>
                <a:cs typeface="Times New Roman"/>
              </a:rPr>
              <a:t>u.</a:t>
            </a:r>
            <a:r>
              <a:rPr dirty="0" sz="1050" spc="-10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rn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-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	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ecology.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2764" y="6046626"/>
            <a:ext cx="4990465" cy="118427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5875" marR="80010" indent="-3810">
              <a:lnSpc>
                <a:spcPct val="95300"/>
              </a:lnSpc>
              <a:spcBef>
                <a:spcPts val="165"/>
              </a:spcBef>
            </a:pP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Basic topics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include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rate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constr</a:t>
            </a:r>
            <a:r>
              <a:rPr dirty="0" sz="1050" spc="265">
                <a:solidFill>
                  <a:srgbClr val="494949"/>
                </a:solidFill>
                <a:latin typeface="Times New Roman"/>
                <a:cs typeface="Times New Roman"/>
              </a:rPr>
              <a:t>u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ction,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standardization, 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the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life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table,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sta</a:t>
            </a:r>
            <a:r>
              <a:rPr dirty="0" sz="1050" spc="180">
                <a:solidFill>
                  <a:srgbClr val="494949"/>
                </a:solidFill>
                <a:latin typeface="Times New Roman"/>
                <a:cs typeface="Times New Roman"/>
              </a:rPr>
              <a:t>b </a:t>
            </a:r>
            <a:r>
              <a:rPr dirty="0" sz="1050" spc="250">
                <a:solidFill>
                  <a:srgbClr val="494949"/>
                </a:solidFill>
                <a:latin typeface="Times New Roman"/>
                <a:cs typeface="Times New Roman"/>
              </a:rPr>
              <a:t>le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population, </a:t>
            </a:r>
            <a:r>
              <a:rPr dirty="0" sz="1050" spc="340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320">
                <a:solidFill>
                  <a:srgbClr val="494949"/>
                </a:solidFill>
                <a:latin typeface="Times New Roman"/>
                <a:cs typeface="Times New Roman"/>
              </a:rPr>
              <a:t>m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od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els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migra­  </a:t>
            </a:r>
            <a:r>
              <a:rPr dirty="0" sz="1050" spc="170">
                <a:solidFill>
                  <a:srgbClr val="5D5D5D"/>
                </a:solidFill>
                <a:latin typeface="Times New Roman"/>
                <a:cs typeface="Times New Roman"/>
              </a:rPr>
              <a:t>tion..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pr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actic</a:t>
            </a:r>
            <a:r>
              <a:rPr dirty="0" sz="1050" spc="210">
                <a:solidFill>
                  <a:srgbClr val="494949"/>
                </a:solidFill>
                <a:latin typeface="Times New Roman"/>
                <a:cs typeface="Times New Roman"/>
              </a:rPr>
              <a:t>al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problems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300">
                <a:solidFill>
                  <a:srgbClr val="5D5D5D"/>
                </a:solidFill>
                <a:latin typeface="Times New Roman"/>
                <a:cs typeface="Times New Roman"/>
              </a:rPr>
              <a:t>population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estin:i.ation.  </a:t>
            </a:r>
            <a:r>
              <a:rPr dirty="0" sz="1050" spc="204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projection,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305">
                <a:solidFill>
                  <a:srgbClr val="5D5D5D"/>
                </a:solidFill>
                <a:latin typeface="Times New Roman"/>
                <a:cs typeface="Times New Roman"/>
              </a:rPr>
              <a:t>measuring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conce</a:t>
            </a:r>
            <a:r>
              <a:rPr dirty="0" sz="1050" spc="285">
                <a:solidFill>
                  <a:srgbClr val="494949"/>
                </a:solidFill>
                <a:latin typeface="Times New Roman"/>
                <a:cs typeface="Times New Roman"/>
              </a:rPr>
              <a:t>ntr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atio</a:t>
            </a:r>
            <a:r>
              <a:rPr dirty="0" sz="1050" spc="285">
                <a:solidFill>
                  <a:srgbClr val="494949"/>
                </a:solidFill>
                <a:latin typeface="Times New Roman"/>
                <a:cs typeface="Times New Roman"/>
              </a:rPr>
              <a:t>n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dis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er</a:t>
            </a:r>
            <a:r>
              <a:rPr dirty="0" sz="1050" spc="254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dirty="0" sz="1050" spc="235">
                <a:solidFill>
                  <a:srgbClr val="494949"/>
                </a:solidFill>
                <a:latin typeface="Times New Roman"/>
                <a:cs typeface="Times New Roman"/>
              </a:rPr>
              <a:t>i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on,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dirty="0" sz="1050" spc="235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dirty="0" sz="1050" spc="150">
                <a:solidFill>
                  <a:srgbClr val="5D5D5D"/>
                </a:solidFill>
                <a:latin typeface="Times New Roman"/>
                <a:cs typeface="Times New Roman"/>
              </a:rPr>
              <a:t>rneasuru'.l.g</a:t>
            </a:r>
            <a:r>
              <a:rPr dirty="0" sz="1050" spc="1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marriage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divorce</a:t>
            </a:r>
            <a:r>
              <a:rPr dirty="0" sz="1050" spc="13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D5D5D"/>
                </a:solidFill>
                <a:latin typeface="Times New Roman"/>
                <a:cs typeface="Times New Roman"/>
              </a:rPr>
              <a:t>are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treated.</a:t>
            </a:r>
            <a:endParaRPr sz="1050">
              <a:latin typeface="Times New Roman"/>
              <a:cs typeface="Times New Roman"/>
            </a:endParaRPr>
          </a:p>
          <a:p>
            <a:pPr marL="22860" marR="5080" indent="-7620">
              <a:lnSpc>
                <a:spcPts val="1250"/>
              </a:lnSpc>
              <a:spcBef>
                <a:spcPts val="595"/>
              </a:spcBef>
            </a:pPr>
            <a:r>
              <a:rPr dirty="0" sz="1050" spc="325" b="1">
                <a:solidFill>
                  <a:srgbClr val="5D5D5D"/>
                </a:solidFill>
                <a:latin typeface="Times New Roman"/>
                <a:cs typeface="Times New Roman"/>
              </a:rPr>
              <a:t>Sociology</a:t>
            </a:r>
            <a:r>
              <a:rPr dirty="0" sz="1050" spc="15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400" b="1">
                <a:solidFill>
                  <a:srgbClr val="6E6E6E"/>
                </a:solidFill>
                <a:latin typeface="Times New Roman"/>
                <a:cs typeface="Times New Roman"/>
              </a:rPr>
              <a:t>434:</a:t>
            </a:r>
            <a:r>
              <a:rPr dirty="0" sz="1050" spc="7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5" b="1">
                <a:solidFill>
                  <a:srgbClr val="5D5D5D"/>
                </a:solidFill>
                <a:latin typeface="Times New Roman"/>
                <a:cs typeface="Times New Roman"/>
              </a:rPr>
              <a:t>Demographic</a:t>
            </a:r>
            <a:r>
              <a:rPr dirty="0" sz="1050" spc="8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00" b="1">
                <a:solidFill>
                  <a:srgbClr val="5D5D5D"/>
                </a:solidFill>
                <a:latin typeface="Times New Roman"/>
                <a:cs typeface="Times New Roman"/>
              </a:rPr>
              <a:t>Issues</a:t>
            </a:r>
            <a:r>
              <a:rPr dirty="0" sz="1050" spc="114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00" spc="280">
                <a:solidFill>
                  <a:srgbClr val="5D5D5D"/>
                </a:solidFill>
                <a:latin typeface="Times New Roman"/>
                <a:cs typeface="Times New Roman"/>
              </a:rPr>
              <a:t>in.</a:t>
            </a:r>
            <a:r>
              <a:rPr dirty="0" sz="1050" spc="280" b="1">
                <a:solidFill>
                  <a:srgbClr val="5D5D5D"/>
                </a:solidFill>
                <a:latin typeface="Times New Roman"/>
                <a:cs typeface="Times New Roman"/>
              </a:rPr>
              <a:t>Asia.</a:t>
            </a:r>
            <a:r>
              <a:rPr dirty="0" sz="1050" spc="15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Contem</a:t>
            </a:r>
            <a:r>
              <a:rPr dirty="0" sz="1050" spc="365">
                <a:solidFill>
                  <a:srgbClr val="8C8C8C"/>
                </a:solidFill>
                <a:latin typeface="Times New Roman"/>
                <a:cs typeface="Times New Roman"/>
              </a:rPr>
              <a:t>­ 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porary</a:t>
            </a:r>
            <a:r>
              <a:rPr dirty="0" sz="1050" spc="-4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As</a:t>
            </a:r>
            <a:r>
              <a:rPr dirty="0" sz="1050" spc="285">
                <a:solidFill>
                  <a:srgbClr val="494949"/>
                </a:solidFill>
                <a:latin typeface="Times New Roman"/>
                <a:cs typeface="Times New Roman"/>
              </a:rPr>
              <a:t>i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countries</a:t>
            </a:r>
            <a:r>
              <a:rPr dirty="0" sz="1050" spc="-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face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6E6E6E"/>
                </a:solidFill>
                <a:latin typeface="Times New Roman"/>
                <a:cs typeface="Times New Roman"/>
              </a:rPr>
              <a:t>number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D5D5D"/>
                </a:solidFill>
                <a:latin typeface="Times New Roman"/>
                <a:cs typeface="Times New Roman"/>
              </a:rPr>
              <a:t>of</a:t>
            </a:r>
            <a:r>
              <a:rPr dirty="0" sz="1050" spc="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is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494949"/>
                </a:solidFill>
                <a:latin typeface="Times New Roman"/>
                <a:cs typeface="Times New Roman"/>
              </a:rPr>
              <a:t>u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es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-with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86858" y="7194999"/>
            <a:ext cx="48056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5">
                <a:solidFill>
                  <a:srgbClr val="494949"/>
                </a:solidFill>
                <a:latin typeface="Times New Roman"/>
                <a:cs typeface="Times New Roman"/>
              </a:rPr>
              <a:t>d</a:t>
            </a:r>
            <a:r>
              <a:rPr dirty="0" sz="1050" spc="254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em</a:t>
            </a:r>
            <a:r>
              <a:rPr dirty="0" sz="1050" spc="-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gr</a:t>
            </a:r>
            <a:r>
              <a:rPr dirty="0" sz="1050" spc="-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ap</a:t>
            </a:r>
            <a:r>
              <a:rPr dirty="0" sz="1050" spc="-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hi</a:t>
            </a:r>
            <a:r>
              <a:rPr dirty="0" sz="1050" spc="-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co</a:t>
            </a:r>
            <a:r>
              <a:rPr dirty="0" sz="1050" spc="-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494949"/>
                </a:solidFill>
                <a:latin typeface="Times New Roman"/>
                <a:cs typeface="Times New Roman"/>
              </a:rPr>
              <a:t>m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p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en</a:t>
            </a:r>
            <a:r>
              <a:rPr dirty="0" sz="1050" spc="-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ts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including</a:t>
            </a:r>
            <a:r>
              <a:rPr dirty="0" sz="1050" spc="11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135">
                <a:solidFill>
                  <a:srgbClr val="494949"/>
                </a:solidFill>
                <a:latin typeface="Times New Roman"/>
                <a:cs typeface="Times New Roman"/>
              </a:rPr>
              <a:t>nviron.n:i.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-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dirty="0" sz="1050" spc="-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al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5D5D5D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2008" y="7345477"/>
            <a:ext cx="484060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6510" marR="5080" indent="-4445">
              <a:lnSpc>
                <a:spcPts val="1250"/>
              </a:lnSpc>
              <a:spcBef>
                <a:spcPts val="155"/>
              </a:spcBef>
            </a:pPr>
            <a:r>
              <a:rPr dirty="0" sz="1050" spc="285">
                <a:solidFill>
                  <a:srgbClr val="5D5D5D"/>
                </a:solidFill>
                <a:latin typeface="Times New Roman"/>
                <a:cs typeface="Times New Roman"/>
              </a:rPr>
              <a:t>resource</a:t>
            </a:r>
            <a:r>
              <a:rPr dirty="0" sz="1050" spc="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issues,</a:t>
            </a:r>
            <a:r>
              <a:rPr dirty="0" sz="1050" spc="10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ethnic</a:t>
            </a:r>
            <a:r>
              <a:rPr dirty="0" sz="105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rivalries,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5D5D5D"/>
                </a:solidFill>
                <a:latin typeface="Times New Roman"/>
                <a:cs typeface="Times New Roman"/>
              </a:rPr>
              <a:t>intern.ationaJ</a:t>
            </a:r>
            <a:r>
              <a:rPr dirty="0" sz="1050" spc="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.migration, 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and</a:t>
            </a:r>
            <a:r>
              <a:rPr dirty="0" sz="1050" spc="29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public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health.</a:t>
            </a:r>
            <a:r>
              <a:rPr dirty="0" sz="1050" spc="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5D5D5D"/>
                </a:solidFill>
                <a:latin typeface="Times New Roman"/>
                <a:cs typeface="Times New Roman"/>
              </a:rPr>
              <a:t>Th.is</a:t>
            </a:r>
            <a:r>
              <a:rPr dirty="0" sz="1050" spc="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sen'.l.inar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addresses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set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these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6838" y="7654349"/>
            <a:ext cx="49237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0835" algn="l"/>
                <a:tab pos="1896745" algn="l"/>
              </a:tabLst>
            </a:pPr>
            <a:r>
              <a:rPr dirty="0" sz="1050" spc="229">
                <a:solidFill>
                  <a:srgbClr val="5D5D5D"/>
                </a:solidFill>
                <a:latin typeface="Times New Roman"/>
                <a:cs typeface="Times New Roman"/>
              </a:rPr>
              <a:t>issues</a:t>
            </a:r>
            <a:r>
              <a:rPr dirty="0" sz="1050" spc="9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by</a:t>
            </a:r>
            <a:r>
              <a:rPr dirty="0" sz="1050" spc="18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£ocusu-g</a:t>
            </a:r>
            <a:r>
              <a:rPr dirty="0" sz="1050" spc="55">
                <a:solidFill>
                  <a:srgbClr val="494949"/>
                </a:solidFill>
                <a:latin typeface="Times New Roman"/>
                <a:cs typeface="Times New Roman"/>
              </a:rPr>
              <a:t>1	</a:t>
            </a:r>
            <a:r>
              <a:rPr dirty="0" sz="1050" spc="50">
                <a:solidFill>
                  <a:srgbClr val="5D5D5D"/>
                </a:solidFill>
                <a:latin typeface="Times New Roman"/>
                <a:cs typeface="Times New Roman"/>
              </a:rPr>
              <a:t>on	</a:t>
            </a:r>
            <a:r>
              <a:rPr dirty="0" sz="1050" spc="-2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dirty="0" sz="1050" spc="-20">
                <a:solidFill>
                  <a:srgbClr val="494949"/>
                </a:solidFill>
                <a:latin typeface="Times New Roman"/>
                <a:cs typeface="Times New Roman"/>
              </a:rPr>
              <a:t>h 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335">
                <a:solidFill>
                  <a:srgbClr val="5D5D5D"/>
                </a:solidFill>
                <a:latin typeface="Times New Roman"/>
                <a:cs typeface="Times New Roman"/>
              </a:rPr>
              <a:t>demography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of </a:t>
            </a:r>
            <a:r>
              <a:rPr dirty="0" sz="1050" spc="325">
                <a:solidFill>
                  <a:srgbClr val="5D5D5D"/>
                </a:solidFill>
                <a:latin typeface="Times New Roman"/>
                <a:cs typeface="Times New Roman"/>
              </a:rPr>
              <a:t>one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country</a:t>
            </a:r>
            <a:r>
              <a:rPr dirty="0" sz="1050" spc="-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6170" y="7804827"/>
            <a:ext cx="484060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250"/>
              </a:lnSpc>
              <a:spcBef>
                <a:spcPts val="155"/>
              </a:spcBef>
              <a:tabLst>
                <a:tab pos="360045" algn="l"/>
                <a:tab pos="755650" algn="l"/>
                <a:tab pos="2126615" algn="l"/>
              </a:tabLst>
            </a:pP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su</a:t>
            </a:r>
            <a:r>
              <a:rPr dirty="0" sz="1050" spc="170">
                <a:solidFill>
                  <a:srgbClr val="494949"/>
                </a:solidFill>
                <a:latin typeface="Times New Roman"/>
                <a:cs typeface="Times New Roman"/>
              </a:rPr>
              <a:t>b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-70">
                <a:solidFill>
                  <a:srgbClr val="6E6E6E"/>
                </a:solidFill>
                <a:latin typeface="Times New Roman"/>
                <a:cs typeface="Times New Roman"/>
              </a:rPr>
              <a:t>et	</a:t>
            </a:r>
            <a:r>
              <a:rPr dirty="0" sz="1050" spc="25">
                <a:solidFill>
                  <a:srgbClr val="5D5D5D"/>
                </a:solidFill>
                <a:latin typeface="Times New Roman"/>
                <a:cs typeface="Times New Roman"/>
              </a:rPr>
              <a:t>of   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c 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o </a:t>
            </a:r>
            <a:r>
              <a:rPr dirty="0" sz="1050" spc="30">
                <a:solidFill>
                  <a:srgbClr val="494949"/>
                </a:solidFill>
                <a:latin typeface="Times New Roman"/>
                <a:cs typeface="Times New Roman"/>
              </a:rPr>
              <a:t>u n  </a:t>
            </a:r>
            <a:r>
              <a:rPr dirty="0" sz="1050" spc="15">
                <a:solidFill>
                  <a:srgbClr val="494949"/>
                </a:solidFill>
                <a:latin typeface="Times New Roman"/>
                <a:cs typeface="Times New Roman"/>
              </a:rPr>
              <a:t>tri</a:t>
            </a:r>
            <a:r>
              <a:rPr dirty="0" sz="1050" spc="12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es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on	</a:t>
            </a:r>
            <a:r>
              <a:rPr dirty="0" sz="1050" spc="-30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dirty="0" sz="1050" spc="-30">
                <a:solidFill>
                  <a:srgbClr val="494949"/>
                </a:solidFill>
                <a:latin typeface="Times New Roman"/>
                <a:cs typeface="Times New Roman"/>
              </a:rPr>
              <a:t>h 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.e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Asian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subcontinent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(gener­  </a:t>
            </a:r>
            <a:r>
              <a:rPr dirty="0" sz="1050" spc="-5">
                <a:solidFill>
                  <a:srgbClr val="494949"/>
                </a:solidFill>
                <a:latin typeface="Times New Roman"/>
                <a:cs typeface="Times New Roman"/>
              </a:rPr>
              <a:t>al</a:t>
            </a:r>
            <a:r>
              <a:rPr dirty="0" sz="1050" spc="-5">
                <a:solidFill>
                  <a:srgbClr val="6E6E6E"/>
                </a:solidFill>
                <a:latin typeface="Times New Roman"/>
                <a:cs typeface="Times New Roman"/>
              </a:rPr>
              <a:t>y</a:t>
            </a:r>
            <a:r>
              <a:rPr dirty="0" sz="1050" spc="-5">
                <a:solidFill>
                  <a:srgbClr val="494949"/>
                </a:solidFill>
                <a:latin typeface="Times New Roman"/>
                <a:cs typeface="Times New Roman"/>
              </a:rPr>
              <a:t>l	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China,S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250">
                <a:solidFill>
                  <a:srgbClr val="494949"/>
                </a:solidFill>
                <a:latin typeface="Times New Roman"/>
                <a:cs typeface="Times New Roman"/>
              </a:rPr>
              <a:t>uth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east:As</a:t>
            </a:r>
            <a:r>
              <a:rPr dirty="0" sz="1050" spc="250">
                <a:solidFill>
                  <a:srgbClr val="494949"/>
                </a:solidFill>
                <a:latin typeface="Times New Roman"/>
                <a:cs typeface="Times New Roman"/>
              </a:rPr>
              <a:t>ia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, </a:t>
            </a:r>
            <a:r>
              <a:rPr dirty="0" sz="1050" spc="-5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50">
                <a:solidFill>
                  <a:srgbClr val="494949"/>
                </a:solidFill>
                <a:latin typeface="Times New Roman"/>
                <a:cs typeface="Times New Roman"/>
              </a:rPr>
              <a:t>r</a:t>
            </a:r>
            <a:r>
              <a:rPr dirty="0" sz="1050" spc="10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Japan).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3895" y="8192898"/>
            <a:ext cx="4933315" cy="79629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3970" marR="5080" indent="-1905">
              <a:lnSpc>
                <a:spcPct val="95300"/>
              </a:lnSpc>
              <a:spcBef>
                <a:spcPts val="165"/>
              </a:spcBef>
            </a:pPr>
            <a:r>
              <a:rPr dirty="0" sz="1050" spc="330" b="1">
                <a:solidFill>
                  <a:srgbClr val="5D5D5D"/>
                </a:solidFill>
                <a:latin typeface="Times New Roman"/>
                <a:cs typeface="Times New Roman"/>
              </a:rPr>
              <a:t>Sociology </a:t>
            </a:r>
            <a:r>
              <a:rPr dirty="0" sz="1050" spc="390" b="1">
                <a:solidFill>
                  <a:srgbClr val="5D5D5D"/>
                </a:solidFill>
                <a:latin typeface="Times New Roman"/>
                <a:cs typeface="Times New Roman"/>
              </a:rPr>
              <a:t>513: </a:t>
            </a:r>
            <a:r>
              <a:rPr dirty="0" sz="1050" spc="375" b="1">
                <a:solidFill>
                  <a:srgbClr val="5D5D5D"/>
                </a:solidFill>
                <a:latin typeface="Times New Roman"/>
                <a:cs typeface="Times New Roman"/>
              </a:rPr>
              <a:t>Demography </a:t>
            </a:r>
            <a:r>
              <a:rPr dirty="0" sz="1050" spc="365" b="1">
                <a:solidFill>
                  <a:srgbClr val="5D5D5D"/>
                </a:solidFill>
                <a:latin typeface="Times New Roman"/>
                <a:cs typeface="Times New Roman"/>
              </a:rPr>
              <a:t>and </a:t>
            </a:r>
            <a:r>
              <a:rPr dirty="0" sz="1050" spc="345" b="1">
                <a:solidFill>
                  <a:srgbClr val="6E6E6E"/>
                </a:solidFill>
                <a:latin typeface="Times New Roman"/>
                <a:cs typeface="Times New Roman"/>
              </a:rPr>
              <a:t>Ecology </a:t>
            </a:r>
            <a:r>
              <a:rPr dirty="0" sz="1050" spc="300" b="1">
                <a:solidFill>
                  <a:srgbClr val="5D5D5D"/>
                </a:solidFill>
                <a:latin typeface="Times New Roman"/>
                <a:cs typeface="Times New Roman"/>
              </a:rPr>
              <a:t>(offered  </a:t>
            </a:r>
            <a:r>
              <a:rPr dirty="0" sz="1050" spc="295" b="1">
                <a:solidFill>
                  <a:srgbClr val="5D5D5D"/>
                </a:solidFill>
                <a:latin typeface="Times New Roman"/>
                <a:cs typeface="Times New Roman"/>
              </a:rPr>
              <a:t>every</a:t>
            </a:r>
            <a:r>
              <a:rPr dirty="0" sz="1050" spc="-15" b="1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0" b="1">
                <a:solidFill>
                  <a:srgbClr val="6E6E6E"/>
                </a:solidFill>
                <a:latin typeface="Times New Roman"/>
                <a:cs typeface="Times New Roman"/>
              </a:rPr>
              <a:t>year).</a:t>
            </a:r>
            <a:r>
              <a:rPr dirty="0" sz="1050" spc="5" b="1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95">
                <a:solidFill>
                  <a:srgbClr val="5D5D5D"/>
                </a:solidFill>
                <a:latin typeface="Times New Roman"/>
                <a:cs typeface="Times New Roman"/>
              </a:rPr>
              <a:t>An</a:t>
            </a:r>
            <a:r>
              <a:rPr dirty="0" sz="1050" spc="24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494949"/>
                </a:solidFill>
                <a:latin typeface="Times New Roman"/>
                <a:cs typeface="Times New Roman"/>
              </a:rPr>
              <a:t>in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tensive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overvievv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0£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5D5D5D"/>
                </a:solidFill>
                <a:latin typeface="Times New Roman"/>
                <a:cs typeface="Times New Roman"/>
              </a:rPr>
              <a:t>the</a:t>
            </a:r>
            <a:r>
              <a:rPr dirty="0" sz="1050" spc="484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5D5D5D"/>
                </a:solidFill>
                <a:latin typeface="Times New Roman"/>
                <a:cs typeface="Times New Roman"/>
              </a:rPr>
              <a:t>major</a:t>
            </a:r>
            <a:r>
              <a:rPr dirty="0" sz="1050" spc="1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D5D5D"/>
                </a:solidFill>
                <a:latin typeface="Times New Roman"/>
                <a:cs typeface="Times New Roman"/>
              </a:rPr>
              <a:t>theories 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235">
                <a:solidFill>
                  <a:srgbClr val="494949"/>
                </a:solidFill>
                <a:latin typeface="Times New Roman"/>
                <a:cs typeface="Times New Roman"/>
              </a:rPr>
              <a:t>n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.d</a:t>
            </a:r>
            <a:r>
              <a:rPr dirty="0" sz="1050" spc="-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research</a:t>
            </a:r>
            <a:r>
              <a:rPr dirty="0" sz="1050" spc="14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494949"/>
                </a:solidFill>
                <a:latin typeface="Times New Roman"/>
                <a:cs typeface="Times New Roman"/>
              </a:rPr>
              <a:t>literatur</a:t>
            </a:r>
            <a:r>
              <a:rPr dirty="0" sz="1050" spc="-11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200">
                <a:solidFill>
                  <a:srgbClr val="5D5D5D"/>
                </a:solidFill>
                <a:latin typeface="Times New Roman"/>
                <a:cs typeface="Times New Roman"/>
              </a:rPr>
              <a:t>in.</a:t>
            </a:r>
            <a:r>
              <a:rPr dirty="0" sz="1000" spc="-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95">
                <a:solidFill>
                  <a:srgbClr val="5D5D5D"/>
                </a:solidFill>
                <a:latin typeface="Times New Roman"/>
                <a:cs typeface="Times New Roman"/>
              </a:rPr>
              <a:t>tl-ie</a:t>
            </a:r>
            <a:r>
              <a:rPr dirty="0" sz="1050" spc="1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D5D5D"/>
                </a:solidFill>
                <a:latin typeface="Times New Roman"/>
                <a:cs typeface="Times New Roman"/>
              </a:rPr>
              <a:t>fields</a:t>
            </a:r>
            <a:r>
              <a:rPr dirty="0" sz="1050" spc="100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social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5D5D5D"/>
                </a:solidFill>
                <a:latin typeface="Times New Roman"/>
                <a:cs typeface="Times New Roman"/>
              </a:rPr>
              <a:t>demography  </a:t>
            </a:r>
            <a:r>
              <a:rPr dirty="0" sz="1050" spc="355">
                <a:solidFill>
                  <a:srgbClr val="5D5D5D"/>
                </a:solidFill>
                <a:latin typeface="Times New Roman"/>
                <a:cs typeface="Times New Roman"/>
              </a:rPr>
              <a:t>andh </a:t>
            </a: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uman</a:t>
            </a:r>
            <a:r>
              <a:rPr dirty="0" sz="1050" spc="295">
                <a:solidFill>
                  <a:srgbClr val="8C8C8C"/>
                </a:solidFill>
                <a:latin typeface="Times New Roman"/>
                <a:cs typeface="Times New Roman"/>
              </a:rPr>
              <a:t>.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ecology. Studies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off'ertility, </a:t>
            </a:r>
            <a:r>
              <a:rPr dirty="0" sz="1050" spc="260">
                <a:solidFill>
                  <a:srgbClr val="5D5D5D"/>
                </a:solidFill>
                <a:latin typeface="Times New Roman"/>
                <a:cs typeface="Times New Roman"/>
              </a:rPr>
              <a:t>mobility,  </a:t>
            </a:r>
            <a:r>
              <a:rPr dirty="0" sz="1050" spc="300">
                <a:solidFill>
                  <a:srgbClr val="5D5D5D"/>
                </a:solidFill>
                <a:latin typeface="Times New Roman"/>
                <a:cs typeface="Times New Roman"/>
              </a:rPr>
              <a:t>nugration,</a:t>
            </a:r>
            <a:r>
              <a:rPr dirty="0" sz="1050" spc="5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urbanization</a:t>
            </a:r>
            <a:r>
              <a:rPr dirty="0" sz="1050" spc="2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D5D5D"/>
                </a:solidFill>
                <a:latin typeface="Times New Roman"/>
                <a:cs typeface="Times New Roman"/>
              </a:rPr>
              <a:t>are</a:t>
            </a:r>
            <a:r>
              <a:rPr dirty="0" sz="1050" spc="125">
                <a:solidFill>
                  <a:srgbClr val="5D5D5D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examined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5D5D5D"/>
                </a:solidFill>
                <a:latin typeface="Times New Roman"/>
                <a:cs typeface="Times New Roman"/>
              </a:rPr>
              <a:t>tl.l.eir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ci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95">
                <a:solidFill>
                  <a:srgbClr val="494949"/>
                </a:solidFill>
                <a:latin typeface="Times New Roman"/>
                <a:cs typeface="Times New Roman"/>
              </a:rPr>
              <a:t>al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5031" y="1358090"/>
            <a:ext cx="2705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0247" y="1508566"/>
            <a:ext cx="3733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pers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7794" y="1590141"/>
            <a:ext cx="375285" cy="944244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Thi</a:t>
            </a:r>
            <a:endParaRPr sz="1050">
              <a:latin typeface="Times New Roman"/>
              <a:cs typeface="Times New Roman"/>
            </a:endParaRPr>
          </a:p>
          <a:p>
            <a:pPr algn="just" marL="27305" marR="5080" indent="-2540">
              <a:lnSpc>
                <a:spcPct val="95700"/>
              </a:lnSpc>
              <a:spcBef>
                <a:spcPts val="605"/>
              </a:spcBef>
            </a:pPr>
            <a:r>
              <a:rPr dirty="0" sz="1050" spc="280" b="1">
                <a:solidFill>
                  <a:srgbClr val="6E6E6E"/>
                </a:solidFill>
                <a:latin typeface="Times New Roman"/>
                <a:cs typeface="Times New Roman"/>
              </a:rPr>
              <a:t>Soc  </a:t>
            </a:r>
            <a:r>
              <a:rPr dirty="0" sz="1050" spc="165">
                <a:solidFill>
                  <a:srgbClr val="6E6E6E"/>
                </a:solidFill>
                <a:latin typeface="Times New Roman"/>
                <a:cs typeface="Times New Roman"/>
              </a:rPr>
              <a:t>co.n 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pos 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cou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28155" y="2506464"/>
            <a:ext cx="3848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posi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34724" y="2656940"/>
            <a:ext cx="3689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05">
                <a:solidFill>
                  <a:srgbClr val="5D5D5D"/>
                </a:solidFill>
                <a:latin typeface="Times New Roman"/>
                <a:cs typeface="Times New Roman"/>
              </a:rPr>
              <a:t>n'.l.o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0846" y="2807417"/>
            <a:ext cx="3511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'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34190" y="2965813"/>
            <a:ext cx="3765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tuni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0846" y="3116290"/>
            <a:ext cx="3378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coll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2537" y="3266766"/>
            <a:ext cx="4057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focu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8972" y="3425163"/>
            <a:ext cx="3702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soci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34724" y="3575640"/>
            <a:ext cx="3543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nan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66049" y="3734037"/>
            <a:ext cx="3930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51741" y="3884513"/>
            <a:ext cx="3270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beh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6478" y="4114189"/>
            <a:ext cx="3663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65" b="1">
                <a:solidFill>
                  <a:srgbClr val="6E6E6E"/>
                </a:solidFill>
                <a:latin typeface="Times New Roman"/>
                <a:cs typeface="Times New Roman"/>
              </a:rPr>
              <a:t>Soc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41024" y="4264665"/>
            <a:ext cx="3644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 b="1">
                <a:solidFill>
                  <a:srgbClr val="5D5D5D"/>
                </a:solidFill>
                <a:latin typeface="Times New Roman"/>
                <a:cs typeface="Times New Roman"/>
              </a:rPr>
              <a:t>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3968" y="4415142"/>
            <a:ext cx="332740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2540">
              <a:lnSpc>
                <a:spcPct val="96500"/>
              </a:lnSpc>
              <a:spcBef>
                <a:spcPts val="150"/>
              </a:spcBef>
            </a:pP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-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s 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par 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46391" y="4882411"/>
            <a:ext cx="3879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elab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47193" y="5032888"/>
            <a:ext cx="29781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6985">
              <a:lnSpc>
                <a:spcPts val="1180"/>
              </a:lnSpc>
              <a:spcBef>
                <a:spcPts val="210"/>
              </a:spcBef>
            </a:pP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eth  </a:t>
            </a:r>
            <a:r>
              <a:rPr dirty="0" sz="1050" spc="280">
                <a:solidFill>
                  <a:srgbClr val="5D5D5D"/>
                </a:solidFill>
                <a:latin typeface="Times New Roman"/>
                <a:cs typeface="Times New Roman"/>
              </a:rPr>
              <a:t>lab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2291" y="5413040"/>
            <a:ext cx="3625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 b="1">
                <a:solidFill>
                  <a:srgbClr val="6E6E6E"/>
                </a:solidFill>
                <a:latin typeface="Times New Roman"/>
                <a:cs typeface="Times New Roman"/>
              </a:rPr>
              <a:t>Soc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54564" y="5571435"/>
            <a:ext cx="3435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cou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66217" y="5721912"/>
            <a:ext cx="3308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5D5D5D"/>
                </a:solidFill>
                <a:latin typeface="Times New Roman"/>
                <a:cs typeface="Times New Roman"/>
              </a:rPr>
              <a:t>hav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42512" y="5872390"/>
            <a:ext cx="3200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6E6E6E"/>
                </a:solidFill>
                <a:latin typeface="Arial"/>
                <a:cs typeface="Arial"/>
              </a:rPr>
              <a:t>in</a:t>
            </a:r>
            <a:r>
              <a:rPr dirty="0" sz="1050" spc="215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1050" spc="155">
                <a:solidFill>
                  <a:srgbClr val="5D5D5D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50135" y="6030785"/>
            <a:ext cx="321945" cy="6457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765" marR="5080" indent="-12700">
              <a:lnSpc>
                <a:spcPct val="95700"/>
              </a:lnSpc>
              <a:spcBef>
                <a:spcPts val="160"/>
              </a:spcBef>
            </a:pPr>
            <a:r>
              <a:rPr dirty="0" sz="1050" spc="325">
                <a:solidFill>
                  <a:srgbClr val="5D5D5D"/>
                </a:solidFill>
                <a:latin typeface="Times New Roman"/>
                <a:cs typeface="Times New Roman"/>
              </a:rPr>
              <a:t>mo  </a:t>
            </a:r>
            <a:r>
              <a:rPr dirty="0" sz="1050" spc="210">
                <a:solidFill>
                  <a:srgbClr val="5D5D5D"/>
                </a:solidFill>
                <a:latin typeface="Times New Roman"/>
                <a:cs typeface="Times New Roman"/>
              </a:rPr>
              <a:t>pri  </a:t>
            </a:r>
            <a:r>
              <a:rPr dirty="0" sz="1050" spc="245">
                <a:solidFill>
                  <a:srgbClr val="5D5D5D"/>
                </a:solidFill>
                <a:latin typeface="Times New Roman"/>
                <a:cs typeface="Times New Roman"/>
              </a:rPr>
              <a:t>dra  </a:t>
            </a:r>
            <a:r>
              <a:rPr dirty="0" sz="1050" spc="370">
                <a:solidFill>
                  <a:srgbClr val="6E6E6E"/>
                </a:solidFill>
                <a:latin typeface="Times New Roman"/>
                <a:cs typeface="Times New Roman"/>
              </a:rPr>
              <a:t>Ca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58860" y="6648532"/>
            <a:ext cx="3498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S</a:t>
            </a:r>
            <a:r>
              <a:rPr dirty="0" sz="1050" spc="40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68103" y="6870287"/>
            <a:ext cx="3663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65" b="1">
                <a:solidFill>
                  <a:srgbClr val="6E6E6E"/>
                </a:solidFill>
                <a:latin typeface="Times New Roman"/>
                <a:cs typeface="Times New Roman"/>
              </a:rPr>
              <a:t>Soc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63141" y="7028684"/>
            <a:ext cx="313690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9685" marR="5080" indent="-7620">
              <a:lnSpc>
                <a:spcPts val="1180"/>
              </a:lnSpc>
              <a:spcBef>
                <a:spcPts val="210"/>
              </a:spcBef>
            </a:pPr>
            <a:r>
              <a:rPr dirty="0" sz="1050" spc="195">
                <a:solidFill>
                  <a:srgbClr val="5D5D5D"/>
                </a:solidFill>
                <a:latin typeface="Times New Roman"/>
                <a:cs typeface="Times New Roman"/>
              </a:rPr>
              <a:t>init 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ate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66217" y="7329637"/>
            <a:ext cx="3270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revi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70378" y="7488034"/>
            <a:ext cx="3346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c</a:t>
            </a:r>
            <a:r>
              <a:rPr dirty="0" sz="1050" spc="37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70378" y="7638510"/>
            <a:ext cx="3181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5D5D5D"/>
                </a:solidFill>
                <a:latin typeface="Times New Roman"/>
                <a:cs typeface="Times New Roman"/>
              </a:rPr>
              <a:t>cha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73722" y="7788988"/>
            <a:ext cx="2667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5D5D5D"/>
                </a:solidFill>
                <a:latin typeface="Times New Roman"/>
                <a:cs typeface="Times New Roman"/>
              </a:rPr>
              <a:t>tio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97676" y="7947383"/>
            <a:ext cx="4095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75">
                <a:solidFill>
                  <a:srgbClr val="494949"/>
                </a:solidFill>
                <a:latin typeface="Times New Roman"/>
                <a:cs typeface="Times New Roman"/>
              </a:rPr>
              <a:t>r</a:t>
            </a:r>
            <a:r>
              <a:rPr dirty="0" sz="1050" spc="26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215">
                <a:solidFill>
                  <a:srgbClr val="494949"/>
                </a:solidFill>
                <a:latin typeface="Times New Roman"/>
                <a:cs typeface="Times New Roman"/>
              </a:rPr>
              <a:t>la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97676" y="8097860"/>
            <a:ext cx="3898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p</a:t>
            </a:r>
            <a:r>
              <a:rPr dirty="0" sz="1050" spc="280">
                <a:solidFill>
                  <a:srgbClr val="494949"/>
                </a:solidFill>
                <a:latin typeface="Times New Roman"/>
                <a:cs typeface="Times New Roman"/>
              </a:rPr>
              <a:t>r</a:t>
            </a:r>
            <a:r>
              <a:rPr dirty="0" sz="1050" spc="21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494949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78017" y="8248337"/>
            <a:ext cx="3181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exp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78285" y="8406733"/>
            <a:ext cx="26987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3175">
              <a:lnSpc>
                <a:spcPts val="1180"/>
              </a:lnSpc>
              <a:spcBef>
                <a:spcPts val="210"/>
              </a:spcBef>
            </a:pP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t:o  </a:t>
            </a:r>
            <a:r>
              <a:rPr dirty="0" sz="1050" spc="210">
                <a:solidFill>
                  <a:srgbClr val="5D5D5D"/>
                </a:solidFill>
                <a:latin typeface="Times New Roman"/>
                <a:cs typeface="Times New Roman"/>
              </a:rPr>
              <a:t>are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78953" y="8715606"/>
            <a:ext cx="347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5D5D5D"/>
                </a:solidFill>
                <a:latin typeface="Times New Roman"/>
                <a:cs typeface="Times New Roman"/>
              </a:rPr>
              <a:t>inte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99865" y="9474151"/>
            <a:ext cx="28511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395">
                <a:solidFill>
                  <a:srgbClr val="5D5D5D"/>
                </a:solidFill>
                <a:latin typeface="Times New Roman"/>
                <a:cs typeface="Times New Roman"/>
              </a:rPr>
              <a:t>30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45" y="855340"/>
            <a:ext cx="7187565" cy="0"/>
          </a:xfrm>
          <a:custGeom>
            <a:avLst/>
            <a:gdLst/>
            <a:ahLst/>
            <a:cxnLst/>
            <a:rect l="l" t="t" r="r" b="b"/>
            <a:pathLst>
              <a:path w="7187565" h="0">
                <a:moveTo>
                  <a:pt x="0" y="0"/>
                </a:moveTo>
                <a:lnTo>
                  <a:pt x="718715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7805" y="9432509"/>
            <a:ext cx="7235190" cy="0"/>
          </a:xfrm>
          <a:custGeom>
            <a:avLst/>
            <a:gdLst/>
            <a:ahLst/>
            <a:cxnLst/>
            <a:rect l="l" t="t" r="r" b="b"/>
            <a:pathLst>
              <a:path w="7235190" h="0">
                <a:moveTo>
                  <a:pt x="0" y="0"/>
                </a:moveTo>
                <a:lnTo>
                  <a:pt x="723459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93404" y="532888"/>
            <a:ext cx="147574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345">
                <a:solidFill>
                  <a:srgbClr val="757575"/>
                </a:solidFill>
                <a:latin typeface="Times New Roman"/>
                <a:cs typeface="Times New Roman"/>
              </a:rPr>
              <a:t>1990-92</a:t>
            </a:r>
            <a:r>
              <a:rPr dirty="0" sz="1000" spc="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305">
                <a:solidFill>
                  <a:srgbClr val="757575"/>
                </a:solidFill>
                <a:latin typeface="Times New Roman"/>
                <a:cs typeface="Times New Roman"/>
              </a:rPr>
              <a:t>REl'ORT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480" y="1094756"/>
            <a:ext cx="2905125" cy="8038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 sz="1500" spc="509" b="1">
                <a:solidFill>
                  <a:srgbClr val="626262"/>
                </a:solidFill>
                <a:latin typeface="Times New Roman"/>
                <a:cs typeface="Times New Roman"/>
              </a:rPr>
              <a:t>ALUlVINI</a:t>
            </a:r>
            <a:r>
              <a:rPr dirty="0" sz="1500" spc="32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1500" spc="655" b="1">
                <a:solidFill>
                  <a:srgbClr val="626262"/>
                </a:solidFill>
                <a:latin typeface="Times New Roman"/>
                <a:cs typeface="Times New Roman"/>
              </a:rPr>
              <a:t>LIST</a:t>
            </a:r>
            <a:endParaRPr sz="1500">
              <a:latin typeface="Times New Roman"/>
              <a:cs typeface="Times New Roman"/>
            </a:endParaRPr>
          </a:p>
          <a:p>
            <a:pPr marL="75565">
              <a:lnSpc>
                <a:spcPts val="860"/>
              </a:lnSpc>
              <a:spcBef>
                <a:spcPts val="835"/>
              </a:spcBef>
            </a:pP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Walter</a:t>
            </a:r>
            <a:r>
              <a:rPr dirty="0" sz="800" spc="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35">
                <a:solidFill>
                  <a:srgbClr val="757575"/>
                </a:solidFill>
                <a:latin typeface="Times New Roman"/>
                <a:cs typeface="Times New Roman"/>
              </a:rPr>
              <a:t>Abbou</a:t>
            </a:r>
            <a:endParaRPr sz="800">
              <a:latin typeface="Times New Roman"/>
              <a:cs typeface="Times New Roman"/>
            </a:endParaRPr>
          </a:p>
          <a:p>
            <a:pPr marL="74295">
              <a:lnSpc>
                <a:spcPts val="840"/>
              </a:lnSpc>
            </a:pPr>
            <a:r>
              <a:rPr dirty="0" sz="850" spc="155" b="1">
                <a:solidFill>
                  <a:srgbClr val="757575"/>
                </a:solidFill>
                <a:latin typeface="Times New Roman"/>
                <a:cs typeface="Times New Roman"/>
              </a:rPr>
              <a:t>Professor</a:t>
            </a:r>
            <a:endParaRPr sz="850">
              <a:latin typeface="Times New Roman"/>
              <a:cs typeface="Times New Roman"/>
            </a:endParaRPr>
          </a:p>
          <a:p>
            <a:pPr marL="75565">
              <a:lnSpc>
                <a:spcPts val="775"/>
              </a:lnSpc>
            </a:pPr>
            <a:r>
              <a:rPr dirty="0" sz="800" spc="145">
                <a:solidFill>
                  <a:srgbClr val="757575"/>
                </a:solidFill>
                <a:latin typeface="Times New Roman"/>
                <a:cs typeface="Times New Roman"/>
              </a:rPr>
              <a:t>Dcparc:rnen1:</a:t>
            </a:r>
            <a:r>
              <a:rPr dirty="0" sz="800" spc="-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0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So</a:t>
            </a:r>
            <a:r>
              <a:rPr dirty="0" sz="800" spc="-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50">
                <a:solidFill>
                  <a:srgbClr val="757575"/>
                </a:solidFill>
                <a:latin typeface="Times New Roman"/>
                <a:cs typeface="Times New Roman"/>
              </a:rPr>
              <a:t>cio</a:t>
            </a:r>
            <a:r>
              <a:rPr dirty="0" sz="800" spc="-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95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9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70">
                <a:solidFill>
                  <a:srgbClr val="757575"/>
                </a:solidFill>
                <a:latin typeface="Times New Roman"/>
                <a:cs typeface="Times New Roman"/>
              </a:rPr>
              <a:t>gy</a:t>
            </a:r>
            <a:endParaRPr sz="800">
              <a:latin typeface="Times New Roman"/>
              <a:cs typeface="Times New Roman"/>
            </a:endParaRPr>
          </a:p>
          <a:p>
            <a:pPr marL="82550">
              <a:lnSpc>
                <a:spcPts val="785"/>
              </a:lnSpc>
            </a:pPr>
            <a:r>
              <a:rPr dirty="0" sz="800" spc="250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00" spc="-5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00" b="1">
                <a:solidFill>
                  <a:srgbClr val="757575"/>
                </a:solidFill>
                <a:latin typeface="Times New Roman"/>
                <a:cs typeface="Times New Roman"/>
              </a:rPr>
              <a:t>n.ivc.rs</a:t>
            </a:r>
            <a:r>
              <a:rPr dirty="0" sz="800" spc="100" b="1">
                <a:solidFill>
                  <a:srgbClr val="4B4B4B"/>
                </a:solidFill>
                <a:latin typeface="Times New Roman"/>
                <a:cs typeface="Times New Roman"/>
              </a:rPr>
              <a:t>it</a:t>
            </a:r>
            <a:r>
              <a:rPr dirty="0" sz="800" spc="100" b="1">
                <a:solidFill>
                  <a:srgbClr val="757575"/>
                </a:solidFill>
                <a:latin typeface="Times New Roman"/>
                <a:cs typeface="Times New Roman"/>
              </a:rPr>
              <a:t>:yof"Kcnt:uc.ky</a:t>
            </a:r>
            <a:endParaRPr sz="800">
              <a:latin typeface="Times New Roman"/>
              <a:cs typeface="Times New Roman"/>
            </a:endParaRPr>
          </a:p>
          <a:p>
            <a:pPr marL="67310">
              <a:lnSpc>
                <a:spcPts val="950"/>
              </a:lnSpc>
            </a:pP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Lexington,</a:t>
            </a:r>
            <a:r>
              <a:rPr dirty="0" sz="800" spc="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757575"/>
                </a:solidFill>
                <a:latin typeface="Times New Roman"/>
                <a:cs typeface="Times New Roman"/>
              </a:rPr>
              <a:t>KY</a:t>
            </a:r>
            <a:r>
              <a:rPr dirty="0" sz="800" spc="315">
                <a:solidFill>
                  <a:srgbClr val="626262"/>
                </a:solidFill>
                <a:latin typeface="Times New Roman"/>
                <a:cs typeface="Times New Roman"/>
              </a:rPr>
              <a:t>40506-0027</a:t>
            </a:r>
            <a:endParaRPr sz="800">
              <a:latin typeface="Times New Roman"/>
              <a:cs typeface="Times New Roman"/>
            </a:endParaRPr>
          </a:p>
          <a:p>
            <a:pPr marL="73025">
              <a:lnSpc>
                <a:spcPts val="860"/>
              </a:lnSpc>
              <a:spcBef>
                <a:spcPts val="215"/>
              </a:spcBef>
            </a:pP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Gu</a:t>
            </a: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1</a:t>
            </a: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5" b="1">
                <a:solidFill>
                  <a:srgbClr val="757575"/>
                </a:solidFill>
                <a:latin typeface="Times New Roman"/>
                <a:cs typeface="Times New Roman"/>
              </a:rPr>
              <a:t>n </a:t>
            </a:r>
            <a:r>
              <a:rPr dirty="0" sz="800" b="1">
                <a:solidFill>
                  <a:srgbClr val="757575"/>
                </a:solidFill>
                <a:latin typeface="Times New Roman"/>
                <a:cs typeface="Times New Roman"/>
              </a:rPr>
              <a:t>a.r </a:t>
            </a:r>
            <a:r>
              <a:rPr dirty="0" sz="800" b="1">
                <a:solidFill>
                  <a:srgbClr val="626262"/>
                </a:solidFill>
                <a:latin typeface="Times New Roman"/>
                <a:cs typeface="Times New Roman"/>
              </a:rPr>
              <a:t>A.l </a:t>
            </a:r>
            <a:r>
              <a:rPr dirty="0" sz="800" spc="-70" b="1">
                <a:solidFill>
                  <a:srgbClr val="626262"/>
                </a:solidFill>
                <a:latin typeface="Times New Roman"/>
                <a:cs typeface="Times New Roman"/>
              </a:rPr>
              <a:t>m</a:t>
            </a:r>
            <a:r>
              <a:rPr dirty="0" sz="800" spc="-70" b="1">
                <a:solidFill>
                  <a:srgbClr val="757575"/>
                </a:solidFill>
                <a:latin typeface="Times New Roman"/>
                <a:cs typeface="Times New Roman"/>
              </a:rPr>
              <a:t>g</a:t>
            </a:r>
            <a:r>
              <a:rPr dirty="0" sz="800" spc="-70" b="1">
                <a:solidFill>
                  <a:srgbClr val="B3B3B3"/>
                </a:solidFill>
                <a:latin typeface="Times New Roman"/>
                <a:cs typeface="Times New Roman"/>
              </a:rPr>
              <a:t>. </a:t>
            </a:r>
            <a:r>
              <a:rPr dirty="0" sz="800" b="1">
                <a:solidFill>
                  <a:srgbClr val="757575"/>
                </a:solidFill>
                <a:latin typeface="Times New Roman"/>
                <a:cs typeface="Times New Roman"/>
              </a:rPr>
              <a:t>r</a:t>
            </a:r>
            <a:r>
              <a:rPr dirty="0" sz="800" spc="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150" b="1">
                <a:solidFill>
                  <a:srgbClr val="757575"/>
                </a:solidFill>
                <a:latin typeface="Times New Roman"/>
                <a:cs typeface="Times New Roman"/>
              </a:rPr>
              <a:t>&lt;::n</a:t>
            </a:r>
            <a:endParaRPr sz="800">
              <a:latin typeface="Times New Roman"/>
              <a:cs typeface="Times New Roman"/>
            </a:endParaRPr>
          </a:p>
          <a:p>
            <a:pPr marL="62865">
              <a:lnSpc>
                <a:spcPts val="810"/>
              </a:lnSpc>
            </a:pPr>
            <a:r>
              <a:rPr dirty="0" sz="700" spc="65" b="1">
                <a:solidFill>
                  <a:srgbClr val="757575"/>
                </a:solidFill>
                <a:latin typeface="Arial"/>
                <a:cs typeface="Arial"/>
              </a:rPr>
              <a:t>.Assjsca.nt.</a:t>
            </a:r>
            <a:r>
              <a:rPr dirty="0" sz="700" spc="5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50" spc="114" b="1">
                <a:solidFill>
                  <a:srgbClr val="757575"/>
                </a:solidFill>
                <a:latin typeface="Times New Roman"/>
                <a:cs typeface="Times New Roman"/>
              </a:rPr>
              <a:t>P.rotcssor</a:t>
            </a:r>
            <a:endParaRPr sz="850">
              <a:latin typeface="Times New Roman"/>
              <a:cs typeface="Times New Roman"/>
            </a:endParaRPr>
          </a:p>
          <a:p>
            <a:pPr marL="32384">
              <a:lnSpc>
                <a:spcPts val="805"/>
              </a:lnSpc>
            </a:pPr>
            <a:r>
              <a:rPr dirty="0" sz="800" spc="145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800" spc="120">
                <a:solidFill>
                  <a:srgbClr val="757575"/>
                </a:solidFill>
                <a:latin typeface="Times New Roman"/>
                <a:cs typeface="Times New Roman"/>
              </a:rPr>
              <a:t>ch</a:t>
            </a:r>
            <a:r>
              <a:rPr dirty="0" sz="800" spc="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7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18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90">
                <a:solidFill>
                  <a:srgbClr val="757575"/>
                </a:solidFill>
                <a:latin typeface="Times New Roman"/>
                <a:cs typeface="Times New Roman"/>
              </a:rPr>
              <a:t>of'</a:t>
            </a:r>
            <a:r>
              <a:rPr dirty="0" sz="800" spc="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Social</a:t>
            </a:r>
            <a:r>
              <a:rPr dirty="0" sz="800" spc="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95">
                <a:solidFill>
                  <a:srgbClr val="626262"/>
                </a:solidFill>
                <a:latin typeface="Times New Roman"/>
                <a:cs typeface="Times New Roman"/>
              </a:rPr>
              <a:t>Work</a:t>
            </a:r>
            <a:endParaRPr sz="800">
              <a:latin typeface="Times New Roman"/>
              <a:cs typeface="Times New Roman"/>
            </a:endParaRPr>
          </a:p>
          <a:p>
            <a:pPr marL="62865" marR="573405" indent="12065">
              <a:lnSpc>
                <a:spcPct val="78000"/>
              </a:lnSpc>
              <a:spcBef>
                <a:spcPts val="165"/>
              </a:spcBef>
            </a:pP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Director</a:t>
            </a:r>
            <a:r>
              <a:rPr dirty="0" sz="800" spc="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0">
                <a:solidFill>
                  <a:srgbClr val="626262"/>
                </a:solidFill>
                <a:latin typeface="Times New Roman"/>
                <a:cs typeface="Times New Roman"/>
              </a:rPr>
              <a:t>of</a:t>
            </a:r>
            <a:r>
              <a:rPr dirty="0" sz="800" spc="8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Social</a:t>
            </a:r>
            <a:r>
              <a:rPr dirty="0" sz="800" spc="1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Work,</a:t>
            </a:r>
            <a:r>
              <a:rPr dirty="0" sz="800" spc="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440">
                <a:solidFill>
                  <a:srgbClr val="757575"/>
                </a:solidFill>
                <a:latin typeface="Times New Roman"/>
                <a:cs typeface="Times New Roman"/>
              </a:rPr>
              <a:t>UWMC  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Social </a:t>
            </a:r>
            <a:r>
              <a:rPr dirty="0" sz="800" spc="310">
                <a:solidFill>
                  <a:srgbClr val="626262"/>
                </a:solidFill>
                <a:latin typeface="Times New Roman"/>
                <a:cs typeface="Times New Roman"/>
              </a:rPr>
              <a:t>Work</a:t>
            </a:r>
            <a:r>
              <a:rPr dirty="0" sz="800" spc="-7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85">
                <a:solidFill>
                  <a:srgbClr val="757575"/>
                </a:solidFill>
                <a:latin typeface="Times New Roman"/>
                <a:cs typeface="Times New Roman"/>
              </a:rPr>
              <a:t>Dcpart:n,enc, </a:t>
            </a: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R.C-30</a:t>
            </a:r>
            <a:endParaRPr sz="800">
              <a:latin typeface="Times New Roman"/>
              <a:cs typeface="Times New Roman"/>
            </a:endParaRPr>
          </a:p>
          <a:p>
            <a:pPr marL="66675">
              <a:lnSpc>
                <a:spcPts val="735"/>
              </a:lnSpc>
            </a:pPr>
            <a:r>
              <a:rPr dirty="0" sz="800" spc="380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00" spc="-1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nivcst</a:t>
            </a:r>
            <a:r>
              <a:rPr dirty="0" sz="800" spc="25" b="1">
                <a:solidFill>
                  <a:srgbClr val="3A3A3A"/>
                </a:solidFill>
                <a:latin typeface="Times New Roman"/>
                <a:cs typeface="Times New Roman"/>
              </a:rPr>
              <a:t>·</a:t>
            </a:r>
            <a:r>
              <a:rPr dirty="0" sz="800" spc="75" b="1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00" spc="204" b="1">
                <a:solidFill>
                  <a:srgbClr val="757575"/>
                </a:solidFill>
                <a:latin typeface="Times New Roman"/>
                <a:cs typeface="Times New Roman"/>
              </a:rPr>
              <a:t>jtyo£W-ashjngton</a:t>
            </a:r>
            <a:r>
              <a:rPr dirty="0" sz="800" spc="13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10" b="1">
                <a:solidFill>
                  <a:srgbClr val="626262"/>
                </a:solidFill>
                <a:latin typeface="Times New Roman"/>
                <a:cs typeface="Times New Roman"/>
              </a:rPr>
              <a:t>Medical</a:t>
            </a:r>
            <a:r>
              <a:rPr dirty="0" sz="800" spc="10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20" b="1">
                <a:solidFill>
                  <a:srgbClr val="757575"/>
                </a:solidFill>
                <a:latin typeface="Times New Roman"/>
                <a:cs typeface="Times New Roman"/>
              </a:rPr>
              <a:t>Center</a:t>
            </a:r>
            <a:endParaRPr sz="800">
              <a:latin typeface="Times New Roman"/>
              <a:cs typeface="Times New Roman"/>
            </a:endParaRPr>
          </a:p>
          <a:p>
            <a:pPr marL="62865" marR="1177925" indent="10160">
              <a:lnSpc>
                <a:spcPct val="80300"/>
              </a:lnSpc>
              <a:spcBef>
                <a:spcPts val="114"/>
              </a:spcBef>
            </a:pPr>
            <a:r>
              <a:rPr dirty="0" sz="800" spc="315">
                <a:solidFill>
                  <a:srgbClr val="626262"/>
                </a:solidFill>
                <a:latin typeface="Times New Roman"/>
                <a:cs typeface="Times New Roman"/>
              </a:rPr>
              <a:t>1959</a:t>
            </a:r>
            <a:r>
              <a:rPr dirty="0" sz="800" spc="6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60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r>
              <a:rPr dirty="0" sz="800" spc="260">
                <a:solidFill>
                  <a:srgbClr val="8C8C8C"/>
                </a:solidFill>
                <a:latin typeface="Times New Roman"/>
                <a:cs typeface="Times New Roman"/>
              </a:rPr>
              <a:t>.E.</a:t>
            </a:r>
            <a:r>
              <a:rPr dirty="0" sz="800" spc="9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800" spc="170">
                <a:solidFill>
                  <a:srgbClr val="757575"/>
                </a:solidFill>
                <a:latin typeface="Times New Roman"/>
                <a:cs typeface="Times New Roman"/>
              </a:rPr>
              <a:t>Pacific</a:t>
            </a:r>
            <a:r>
              <a:rPr dirty="0" sz="800" spc="-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Streec  </a:t>
            </a:r>
            <a:r>
              <a:rPr dirty="0" sz="800" spc="190">
                <a:solidFill>
                  <a:srgbClr val="757575"/>
                </a:solidFill>
                <a:latin typeface="Times New Roman"/>
                <a:cs typeface="Times New Roman"/>
              </a:rPr>
              <a:t>Seatt</a:t>
            </a:r>
            <a:r>
              <a:rPr dirty="0" sz="800" spc="-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0">
                <a:solidFill>
                  <a:srgbClr val="2A2A2A"/>
                </a:solidFill>
                <a:latin typeface="Times New Roman"/>
                <a:cs typeface="Times New Roman"/>
              </a:rPr>
              <a:t>l</a:t>
            </a:r>
            <a:r>
              <a:rPr dirty="0" sz="800" spc="130">
                <a:solidFill>
                  <a:srgbClr val="757575"/>
                </a:solidFill>
                <a:latin typeface="Times New Roman"/>
                <a:cs typeface="Times New Roman"/>
              </a:rPr>
              <a:t>e,</a:t>
            </a:r>
            <a:r>
              <a:rPr dirty="0" sz="800" spc="114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450">
                <a:solidFill>
                  <a:srgbClr val="626262"/>
                </a:solidFill>
                <a:latin typeface="Arial"/>
                <a:cs typeface="Arial"/>
              </a:rPr>
              <a:t>WA</a:t>
            </a:r>
            <a:r>
              <a:rPr dirty="0" sz="850" spc="-11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800" spc="305">
                <a:solidFill>
                  <a:srgbClr val="626262"/>
                </a:solidFill>
                <a:latin typeface="Times New Roman"/>
                <a:cs typeface="Times New Roman"/>
              </a:rPr>
              <a:t>98195</a:t>
            </a:r>
            <a:endParaRPr sz="800">
              <a:latin typeface="Times New Roman"/>
              <a:cs typeface="Times New Roman"/>
            </a:endParaRPr>
          </a:p>
          <a:p>
            <a:pPr marL="60325" marR="1129030" indent="-2540">
              <a:lnSpc>
                <a:spcPct val="81200"/>
              </a:lnSpc>
              <a:spcBef>
                <a:spcPts val="459"/>
              </a:spcBef>
            </a:pPr>
            <a:r>
              <a:rPr dirty="0" sz="800" spc="265">
                <a:solidFill>
                  <a:srgbClr val="757575"/>
                </a:solidFill>
                <a:latin typeface="Times New Roman"/>
                <a:cs typeface="Times New Roman"/>
              </a:rPr>
              <a:t>Timothy </a:t>
            </a: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Biblarz  </a:t>
            </a:r>
            <a:r>
              <a:rPr dirty="0" sz="800" spc="105" b="1">
                <a:solidFill>
                  <a:srgbClr val="757575"/>
                </a:solidFill>
                <a:latin typeface="Times New Roman"/>
                <a:cs typeface="Times New Roman"/>
              </a:rPr>
              <a:t>Assistan.t. </a:t>
            </a:r>
            <a:r>
              <a:rPr dirty="0" sz="800" spc="180" b="1">
                <a:solidFill>
                  <a:srgbClr val="757575"/>
                </a:solidFill>
                <a:latin typeface="Times New Roman"/>
                <a:cs typeface="Times New Roman"/>
              </a:rPr>
              <a:t>Professor  </a:t>
            </a:r>
            <a:r>
              <a:rPr dirty="0" sz="800" spc="240">
                <a:solidFill>
                  <a:srgbClr val="626262"/>
                </a:solidFill>
                <a:latin typeface="Times New Roman"/>
                <a:cs typeface="Times New Roman"/>
              </a:rPr>
              <a:t>Dcparttnent</a:t>
            </a:r>
            <a:r>
              <a:rPr dirty="0" sz="800" spc="7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04">
                <a:solidFill>
                  <a:srgbClr val="757575"/>
                </a:solidFill>
                <a:latin typeface="Times New Roman"/>
                <a:cs typeface="Times New Roman"/>
              </a:rPr>
              <a:t>of'Sociology</a:t>
            </a:r>
            <a:endParaRPr sz="800">
              <a:latin typeface="Times New Roman"/>
              <a:cs typeface="Times New Roman"/>
            </a:endParaRPr>
          </a:p>
          <a:p>
            <a:pPr marL="66675">
              <a:lnSpc>
                <a:spcPts val="735"/>
              </a:lnSpc>
            </a:pPr>
            <a:r>
              <a:rPr dirty="0" sz="800" spc="360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00" spc="-3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55" b="1">
                <a:solidFill>
                  <a:srgbClr val="757575"/>
                </a:solidFill>
                <a:latin typeface="Times New Roman"/>
                <a:cs typeface="Times New Roman"/>
              </a:rPr>
              <a:t>nive</a:t>
            </a:r>
            <a:r>
              <a:rPr dirty="0" sz="800" spc="155" b="1">
                <a:solidFill>
                  <a:srgbClr val="3A3A3A"/>
                </a:solidFill>
                <a:latin typeface="Times New Roman"/>
                <a:cs typeface="Times New Roman"/>
              </a:rPr>
              <a:t>r</a:t>
            </a:r>
            <a:r>
              <a:rPr dirty="0" sz="800" spc="155" b="1">
                <a:solidFill>
                  <a:srgbClr val="757575"/>
                </a:solidFill>
                <a:latin typeface="Times New Roman"/>
                <a:cs typeface="Times New Roman"/>
              </a:rPr>
              <a:t>sity</a:t>
            </a:r>
            <a:r>
              <a:rPr dirty="0" sz="800" spc="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4" b="1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9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65" b="1">
                <a:solidFill>
                  <a:srgbClr val="757575"/>
                </a:solidFill>
                <a:latin typeface="Arial"/>
                <a:cs typeface="Arial"/>
              </a:rPr>
              <a:t>Soud:l.c1T1.</a:t>
            </a:r>
            <a:r>
              <a:rPr dirty="0" sz="700" spc="8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90" b="1">
                <a:solidFill>
                  <a:srgbClr val="757575"/>
                </a:solidFill>
                <a:latin typeface="Times New Roman"/>
                <a:cs typeface="Times New Roman"/>
              </a:rPr>
              <a:t>Ca.li:fornja</a:t>
            </a:r>
            <a:endParaRPr sz="800">
              <a:latin typeface="Times New Roman"/>
              <a:cs typeface="Times New Roman"/>
            </a:endParaRPr>
          </a:p>
          <a:p>
            <a:pPr marL="67310">
              <a:lnSpc>
                <a:spcPts val="885"/>
              </a:lnSpc>
            </a:pPr>
            <a:r>
              <a:rPr dirty="0" sz="750" spc="135">
                <a:solidFill>
                  <a:srgbClr val="757575"/>
                </a:solidFill>
                <a:latin typeface="Times New Roman"/>
                <a:cs typeface="Times New Roman"/>
              </a:rPr>
              <a:t>Le,,,</a:t>
            </a:r>
            <a:r>
              <a:rPr dirty="0" sz="750" spc="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0">
                <a:solidFill>
                  <a:srgbClr val="757575"/>
                </a:solidFill>
                <a:latin typeface="Times New Roman"/>
                <a:cs typeface="Times New Roman"/>
              </a:rPr>
              <a:t>Angeles,</a:t>
            </a:r>
            <a:r>
              <a:rPr dirty="0" sz="800" spc="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55">
                <a:solidFill>
                  <a:srgbClr val="757575"/>
                </a:solidFill>
                <a:latin typeface="Times New Roman"/>
                <a:cs typeface="Times New Roman"/>
              </a:rPr>
              <a:t>CA</a:t>
            </a:r>
            <a:r>
              <a:rPr dirty="0" sz="800" spc="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90">
                <a:solidFill>
                  <a:srgbClr val="757575"/>
                </a:solidFill>
                <a:latin typeface="Times New Roman"/>
                <a:cs typeface="Times New Roman"/>
              </a:rPr>
              <a:t>90089</a:t>
            </a:r>
            <a:r>
              <a:rPr dirty="0" sz="800" spc="-1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80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800" spc="80">
                <a:solidFill>
                  <a:srgbClr val="757575"/>
                </a:solidFill>
                <a:latin typeface="Times New Roman"/>
                <a:cs typeface="Times New Roman"/>
              </a:rPr>
              <a:t>2</a:t>
            </a:r>
            <a:r>
              <a:rPr dirty="0" sz="800" spc="1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65">
                <a:solidFill>
                  <a:srgbClr val="757575"/>
                </a:solidFill>
                <a:latin typeface="Times New Roman"/>
                <a:cs typeface="Times New Roman"/>
              </a:rPr>
              <a:t>539</a:t>
            </a:r>
            <a:endParaRPr sz="800">
              <a:latin typeface="Times New Roman"/>
              <a:cs typeface="Times New Roman"/>
            </a:endParaRPr>
          </a:p>
          <a:p>
            <a:pPr marL="61594">
              <a:lnSpc>
                <a:spcPts val="885"/>
              </a:lnSpc>
              <a:spcBef>
                <a:spcPts val="225"/>
              </a:spcBef>
            </a:pPr>
            <a:r>
              <a:rPr dirty="0" sz="800" spc="185" b="1">
                <a:solidFill>
                  <a:srgbClr val="757575"/>
                </a:solidFill>
                <a:latin typeface="Arial"/>
                <a:cs typeface="Arial"/>
              </a:rPr>
              <a:t>Karin </a:t>
            </a:r>
            <a:r>
              <a:rPr dirty="0" sz="800" spc="204" b="1">
                <a:solidFill>
                  <a:srgbClr val="626262"/>
                </a:solidFill>
                <a:latin typeface="Times New Roman"/>
                <a:cs typeface="Times New Roman"/>
              </a:rPr>
              <a:t>L</a:t>
            </a:r>
            <a:r>
              <a:rPr dirty="0" sz="800" spc="204" b="1">
                <a:solidFill>
                  <a:srgbClr val="8C8C8C"/>
                </a:solidFill>
                <a:latin typeface="Times New Roman"/>
                <a:cs typeface="Times New Roman"/>
              </a:rPr>
              <a:t>.</a:t>
            </a:r>
            <a:r>
              <a:rPr dirty="0" sz="800" spc="20" b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800" spc="85" b="1">
                <a:solidFill>
                  <a:srgbClr val="757575"/>
                </a:solidFill>
                <a:latin typeface="Times New Roman"/>
                <a:cs typeface="Times New Roman"/>
              </a:rPr>
              <a:t>Brc,vs-c.cr</a:t>
            </a:r>
            <a:endParaRPr sz="800">
              <a:latin typeface="Times New Roman"/>
              <a:cs typeface="Times New Roman"/>
            </a:endParaRPr>
          </a:p>
          <a:p>
            <a:pPr marL="67310">
              <a:lnSpc>
                <a:spcPts val="810"/>
              </a:lnSpc>
            </a:pPr>
            <a:r>
              <a:rPr dirty="0" sz="800" spc="170">
                <a:solidFill>
                  <a:srgbClr val="626262"/>
                </a:solidFill>
                <a:latin typeface="Times New Roman"/>
                <a:cs typeface="Times New Roman"/>
              </a:rPr>
              <a:t>Postdoccora.1</a:t>
            </a:r>
            <a:r>
              <a:rPr dirty="0" sz="800" spc="-2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Fellow</a:t>
            </a:r>
            <a:endParaRPr sz="800">
              <a:latin typeface="Times New Roman"/>
              <a:cs typeface="Times New Roman"/>
            </a:endParaRPr>
          </a:p>
          <a:p>
            <a:pPr marL="64769">
              <a:lnSpc>
                <a:spcPts val="785"/>
              </a:lnSpc>
            </a:pPr>
            <a:r>
              <a:rPr dirty="0" sz="800" spc="50" b="1">
                <a:solidFill>
                  <a:srgbClr val="757575"/>
                </a:solidFill>
                <a:latin typeface="Times New Roman"/>
                <a:cs typeface="Times New Roman"/>
              </a:rPr>
              <a:t>Ca.1-ofu-,a </a:t>
            </a:r>
            <a:r>
              <a:rPr dirty="0" sz="800" spc="185" b="1">
                <a:solidFill>
                  <a:srgbClr val="626262"/>
                </a:solidFill>
                <a:latin typeface="Times New Roman"/>
                <a:cs typeface="Times New Roman"/>
              </a:rPr>
              <a:t>PopuJation</a:t>
            </a:r>
            <a:r>
              <a:rPr dirty="0" sz="800" spc="2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50" b="1">
                <a:solidFill>
                  <a:srgbClr val="757575"/>
                </a:solidFill>
                <a:latin typeface="Times New Roman"/>
                <a:cs typeface="Times New Roman"/>
              </a:rPr>
              <a:t>Ccn.ccr</a:t>
            </a:r>
            <a:endParaRPr sz="800">
              <a:latin typeface="Times New Roman"/>
              <a:cs typeface="Times New Roman"/>
            </a:endParaRPr>
          </a:p>
          <a:p>
            <a:pPr marL="66675">
              <a:lnSpc>
                <a:spcPts val="840"/>
              </a:lnSpc>
            </a:pPr>
            <a:r>
              <a:rPr dirty="0" sz="850" spc="250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50" spc="-4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35" b="1">
                <a:solidFill>
                  <a:srgbClr val="757575"/>
                </a:solidFill>
                <a:latin typeface="Times New Roman"/>
                <a:cs typeface="Times New Roman"/>
              </a:rPr>
              <a:t>nives</a:t>
            </a:r>
            <a:r>
              <a:rPr dirty="0" sz="850" spc="35" b="1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z="850" spc="200" b="1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50" spc="125" b="1">
                <a:solidFill>
                  <a:srgbClr val="757575"/>
                </a:solidFill>
                <a:latin typeface="Times New Roman"/>
                <a:cs typeface="Times New Roman"/>
              </a:rPr>
              <a:t>ity</a:t>
            </a:r>
            <a:r>
              <a:rPr dirty="0" sz="850" spc="114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75" b="1">
                <a:solidFill>
                  <a:srgbClr val="757575"/>
                </a:solidFill>
                <a:latin typeface="Times New Roman"/>
                <a:cs typeface="Times New Roman"/>
              </a:rPr>
              <a:t>ofNorcL,</a:t>
            </a:r>
            <a:r>
              <a:rPr dirty="0" sz="850" spc="12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215" b="1">
                <a:solidFill>
                  <a:srgbClr val="757575"/>
                </a:solidFill>
                <a:latin typeface="Arial"/>
                <a:cs typeface="Arial"/>
              </a:rPr>
              <a:t>C</a:t>
            </a:r>
            <a:r>
              <a:rPr dirty="0" sz="700" spc="-2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 spc="60" b="1">
                <a:solidFill>
                  <a:srgbClr val="757575"/>
                </a:solidFill>
                <a:latin typeface="Arial"/>
                <a:cs typeface="Arial"/>
              </a:rPr>
              <a:t>:l.ro</a:t>
            </a:r>
            <a:r>
              <a:rPr dirty="0" sz="700" spc="-4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 spc="70" b="1">
                <a:solidFill>
                  <a:srgbClr val="4B4B4B"/>
                </a:solidFill>
                <a:latin typeface="Arial"/>
                <a:cs typeface="Arial"/>
              </a:rPr>
              <a:t>ti</a:t>
            </a:r>
            <a:r>
              <a:rPr dirty="0" sz="700" spc="70" b="1">
                <a:solidFill>
                  <a:srgbClr val="757575"/>
                </a:solidFill>
                <a:latin typeface="Arial"/>
                <a:cs typeface="Arial"/>
              </a:rPr>
              <a:t>n</a:t>
            </a:r>
            <a:r>
              <a:rPr dirty="0" sz="700" spc="-4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 spc="165" b="1">
                <a:solidFill>
                  <a:srgbClr val="757575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 marL="55880">
              <a:lnSpc>
                <a:spcPts val="805"/>
              </a:lnSpc>
            </a:pPr>
            <a:r>
              <a:rPr dirty="0" sz="700" spc="-10">
                <a:solidFill>
                  <a:srgbClr val="757575"/>
                </a:solidFill>
                <a:latin typeface="Arial"/>
                <a:cs typeface="Arial"/>
              </a:rPr>
              <a:t>&lt;1c </a:t>
            </a:r>
            <a:r>
              <a:rPr dirty="0" sz="800" spc="-5">
                <a:solidFill>
                  <a:srgbClr val="757575"/>
                </a:solidFill>
                <a:latin typeface="Times New Roman"/>
                <a:cs typeface="Times New Roman"/>
              </a:rPr>
              <a:t>C l </a:t>
            </a:r>
            <a:r>
              <a:rPr dirty="0" sz="800" spc="-10">
                <a:solidFill>
                  <a:srgbClr val="757575"/>
                </a:solidFill>
                <a:latin typeface="Times New Roman"/>
                <a:cs typeface="Times New Roman"/>
              </a:rPr>
              <a:t>ap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5">
                <a:solidFill>
                  <a:srgbClr val="757575"/>
                </a:solidFill>
                <a:latin typeface="Times New Roman"/>
                <a:cs typeface="Times New Roman"/>
              </a:rPr>
              <a:t>e </a:t>
            </a:r>
            <a:r>
              <a:rPr dirty="0" sz="800" spc="-5">
                <a:solidFill>
                  <a:srgbClr val="2A2A2A"/>
                </a:solidFill>
                <a:latin typeface="Times New Roman"/>
                <a:cs typeface="Times New Roman"/>
              </a:rPr>
              <a:t>l </a:t>
            </a:r>
            <a:r>
              <a:rPr dirty="0" sz="800" spc="-5">
                <a:solidFill>
                  <a:srgbClr val="757575"/>
                </a:solidFill>
                <a:latin typeface="Times New Roman"/>
                <a:cs typeface="Times New Roman"/>
              </a:rPr>
              <a:t>H il</a:t>
            </a:r>
            <a:r>
              <a:rPr dirty="0" sz="800" spc="-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5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  <a:p>
            <a:pPr marL="65405" marR="832485">
              <a:lnSpc>
                <a:spcPts val="810"/>
              </a:lnSpc>
              <a:spcBef>
                <a:spcPts val="75"/>
              </a:spcBef>
              <a:tabLst>
                <a:tab pos="859155" algn="l"/>
              </a:tabLst>
            </a:pPr>
            <a:r>
              <a:rPr dirty="0" sz="800" spc="-10">
                <a:solidFill>
                  <a:srgbClr val="8C8C8C"/>
                </a:solidFill>
                <a:latin typeface="Times New Roman"/>
                <a:cs typeface="Times New Roman"/>
              </a:rPr>
              <a:t>CB    </a:t>
            </a:r>
            <a:r>
              <a:rPr dirty="0" sz="800" spc="-5">
                <a:solidFill>
                  <a:srgbClr val="757575"/>
                </a:solidFill>
                <a:latin typeface="Times New Roman"/>
                <a:cs typeface="Times New Roman"/>
              </a:rPr>
              <a:t>#   8</a:t>
            </a:r>
            <a:r>
              <a:rPr dirty="0" sz="800" spc="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5">
                <a:solidFill>
                  <a:srgbClr val="4B4B4B"/>
                </a:solidFill>
                <a:latin typeface="Times New Roman"/>
                <a:cs typeface="Times New Roman"/>
              </a:rPr>
              <a:t>12</a:t>
            </a:r>
            <a:r>
              <a:rPr dirty="0" sz="800" spc="17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-60">
                <a:solidFill>
                  <a:srgbClr val="4B4B4B"/>
                </a:solidFill>
                <a:latin typeface="Times New Roman"/>
                <a:cs typeface="Times New Roman"/>
              </a:rPr>
              <a:t>0</a:t>
            </a:r>
            <a:r>
              <a:rPr dirty="0" sz="800" spc="-60">
                <a:solidFill>
                  <a:srgbClr val="757575"/>
                </a:solidFill>
                <a:latin typeface="Times New Roman"/>
                <a:cs typeface="Times New Roman"/>
              </a:rPr>
              <a:t>,	</a:t>
            </a:r>
            <a:r>
              <a:rPr dirty="0" sz="800" spc="-5">
                <a:solidFill>
                  <a:srgbClr val="757575"/>
                </a:solidFill>
                <a:latin typeface="Times New Roman"/>
                <a:cs typeface="Times New Roman"/>
              </a:rPr>
              <a:t>U n iv e rs </a:t>
            </a:r>
            <a:r>
              <a:rPr dirty="0" sz="800" spc="-5">
                <a:solidFill>
                  <a:srgbClr val="3A3A3A"/>
                </a:solidFill>
                <a:latin typeface="Times New Roman"/>
                <a:cs typeface="Times New Roman"/>
              </a:rPr>
              <a:t>i </a:t>
            </a:r>
            <a:r>
              <a:rPr dirty="0" sz="800" spc="-10">
                <a:solidFill>
                  <a:srgbClr val="757575"/>
                </a:solidFill>
                <a:latin typeface="Times New Roman"/>
                <a:cs typeface="Times New Roman"/>
              </a:rPr>
              <a:t>cy </a:t>
            </a:r>
            <a:r>
              <a:rPr dirty="0" sz="800" spc="245">
                <a:solidFill>
                  <a:srgbClr val="757575"/>
                </a:solidFill>
                <a:latin typeface="Times New Roman"/>
                <a:cs typeface="Times New Roman"/>
              </a:rPr>
              <a:t>Square  Chapel</a:t>
            </a:r>
            <a:r>
              <a:rPr dirty="0" sz="800" spc="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80">
                <a:solidFill>
                  <a:srgbClr val="757575"/>
                </a:solidFill>
                <a:latin typeface="Times New Roman"/>
                <a:cs typeface="Times New Roman"/>
              </a:rPr>
              <a:t>H</a:t>
            </a:r>
            <a:r>
              <a:rPr dirty="0" sz="800" spc="-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5">
                <a:solidFill>
                  <a:srgbClr val="4B4B4B"/>
                </a:solidFill>
                <a:latin typeface="Times New Roman"/>
                <a:cs typeface="Times New Roman"/>
              </a:rPr>
              <a:t>ill,</a:t>
            </a:r>
            <a:r>
              <a:rPr dirty="0" sz="800" spc="6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365">
                <a:solidFill>
                  <a:srgbClr val="757575"/>
                </a:solidFill>
                <a:latin typeface="Times New Roman"/>
                <a:cs typeface="Times New Roman"/>
              </a:rPr>
              <a:t>NC</a:t>
            </a:r>
            <a:r>
              <a:rPr dirty="0" sz="800" spc="2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65">
                <a:solidFill>
                  <a:srgbClr val="626262"/>
                </a:solidFill>
                <a:latin typeface="Times New Roman"/>
                <a:cs typeface="Times New Roman"/>
              </a:rPr>
              <a:t>275</a:t>
            </a:r>
            <a:r>
              <a:rPr dirty="0" sz="800" spc="3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75">
                <a:solidFill>
                  <a:srgbClr val="626262"/>
                </a:solidFill>
                <a:latin typeface="Times New Roman"/>
                <a:cs typeface="Times New Roman"/>
              </a:rPr>
              <a:t>l.6</a:t>
            </a:r>
            <a:endParaRPr sz="800">
              <a:latin typeface="Times New Roman"/>
              <a:cs typeface="Times New Roman"/>
            </a:endParaRPr>
          </a:p>
          <a:p>
            <a:pPr marL="75565">
              <a:lnSpc>
                <a:spcPts val="940"/>
              </a:lnSpc>
              <a:spcBef>
                <a:spcPts val="175"/>
              </a:spcBef>
            </a:pPr>
            <a:r>
              <a:rPr dirty="0" sz="800" spc="229">
                <a:solidFill>
                  <a:srgbClr val="626262"/>
                </a:solidFill>
                <a:latin typeface="Times New Roman"/>
                <a:cs typeface="Times New Roman"/>
              </a:rPr>
              <a:t>Mary </a:t>
            </a:r>
            <a:r>
              <a:rPr dirty="0" sz="850" spc="204">
                <a:solidFill>
                  <a:srgbClr val="757575"/>
                </a:solidFill>
                <a:latin typeface="Times New Roman"/>
                <a:cs typeface="Times New Roman"/>
              </a:rPr>
              <a:t>C.</a:t>
            </a:r>
            <a:r>
              <a:rPr dirty="0" sz="850" spc="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60">
                <a:solidFill>
                  <a:srgbClr val="626262"/>
                </a:solidFill>
                <a:latin typeface="Times New Roman"/>
                <a:cs typeface="Times New Roman"/>
              </a:rPr>
              <a:t>Bicinton</a:t>
            </a:r>
            <a:endParaRPr sz="800">
              <a:latin typeface="Times New Roman"/>
              <a:cs typeface="Times New Roman"/>
            </a:endParaRPr>
          </a:p>
          <a:p>
            <a:pPr marL="27940" marR="664845" indent="31750">
              <a:lnSpc>
                <a:spcPct val="82300"/>
              </a:lnSpc>
              <a:spcBef>
                <a:spcPts val="90"/>
              </a:spcBef>
            </a:pPr>
            <a:r>
              <a:rPr dirty="0" sz="800" spc="190" b="1">
                <a:solidFill>
                  <a:srgbClr val="626262"/>
                </a:solidFill>
                <a:latin typeface="Times New Roman"/>
                <a:cs typeface="Times New Roman"/>
              </a:rPr>
              <a:t>Asso</a:t>
            </a:r>
            <a:r>
              <a:rPr dirty="0" sz="800" spc="-114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50" b="1">
                <a:solidFill>
                  <a:srgbClr val="626262"/>
                </a:solidFill>
                <a:latin typeface="Times New Roman"/>
                <a:cs typeface="Times New Roman"/>
              </a:rPr>
              <a:t>c</a:t>
            </a:r>
            <a:r>
              <a:rPr dirty="0" sz="800" spc="150" b="1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z="800" spc="150" b="1">
                <a:solidFill>
                  <a:srgbClr val="757575"/>
                </a:solidFill>
                <a:latin typeface="Times New Roman"/>
                <a:cs typeface="Times New Roman"/>
              </a:rPr>
              <a:t>ate</a:t>
            </a: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85" b="1">
                <a:solidFill>
                  <a:srgbClr val="626262"/>
                </a:solidFill>
                <a:latin typeface="Times New Roman"/>
                <a:cs typeface="Times New Roman"/>
              </a:rPr>
              <a:t>Professor</a:t>
            </a:r>
            <a:r>
              <a:rPr dirty="0" sz="800" spc="3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10" b="1" i="1">
                <a:solidFill>
                  <a:srgbClr val="757575"/>
                </a:solidFill>
                <a:latin typeface="Times New Roman"/>
                <a:cs typeface="Times New Roman"/>
              </a:rPr>
              <a:t>0£</a:t>
            </a:r>
            <a:r>
              <a:rPr dirty="0" sz="800" spc="-60" b="1" i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0" b="1">
                <a:solidFill>
                  <a:srgbClr val="626262"/>
                </a:solidFill>
                <a:latin typeface="Times New Roman"/>
                <a:cs typeface="Times New Roman"/>
              </a:rPr>
              <a:t>Sociology  </a:t>
            </a:r>
            <a:r>
              <a:rPr dirty="0" sz="800" spc="-6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220" b="1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r>
              <a:rPr dirty="0" sz="800" spc="-220" b="1">
                <a:solidFill>
                  <a:srgbClr val="626262"/>
                </a:solidFill>
                <a:latin typeface="Times New Roman"/>
                <a:cs typeface="Times New Roman"/>
              </a:rPr>
              <a:t>,</a:t>
            </a:r>
            <a:r>
              <a:rPr dirty="0" sz="800" spc="11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14" b="1">
                <a:solidFill>
                  <a:srgbClr val="3A3A3A"/>
                </a:solidFill>
                <a:latin typeface="Times New Roman"/>
                <a:cs typeface="Times New Roman"/>
              </a:rPr>
              <a:t>1</a:t>
            </a:r>
            <a:r>
              <a:rPr dirty="0" sz="800" spc="-114" b="1">
                <a:solidFill>
                  <a:srgbClr val="757575"/>
                </a:solidFill>
                <a:latin typeface="Times New Roman"/>
                <a:cs typeface="Times New Roman"/>
              </a:rPr>
              <a:t>. </a:t>
            </a:r>
            <a:r>
              <a:rPr dirty="0" sz="800" spc="5" b="1">
                <a:solidFill>
                  <a:srgbClr val="626262"/>
                </a:solidFill>
                <a:latin typeface="Times New Roman"/>
                <a:cs typeface="Times New Roman"/>
              </a:rPr>
              <a:t>cl. </a:t>
            </a:r>
            <a:r>
              <a:rPr dirty="0" sz="750" spc="204" b="1">
                <a:solidFill>
                  <a:srgbClr val="757575"/>
                </a:solidFill>
                <a:latin typeface="Arial"/>
                <a:cs typeface="Arial"/>
              </a:rPr>
              <a:t>Director </a:t>
            </a:r>
            <a:r>
              <a:rPr dirty="0" sz="750" spc="130" b="1">
                <a:solidFill>
                  <a:srgbClr val="757575"/>
                </a:solidFill>
                <a:latin typeface="Arial"/>
                <a:cs typeface="Arial"/>
              </a:rPr>
              <a:t>of'l:hc </a:t>
            </a:r>
            <a:r>
              <a:rPr dirty="0" sz="750" spc="170" b="1">
                <a:solidFill>
                  <a:srgbClr val="8C8C8C"/>
                </a:solidFill>
                <a:latin typeface="Arial"/>
                <a:cs typeface="Arial"/>
              </a:rPr>
              <a:t>C </a:t>
            </a:r>
            <a:r>
              <a:rPr dirty="0" sz="750" spc="155" b="1">
                <a:solidFill>
                  <a:srgbClr val="8C8C8C"/>
                </a:solidFill>
                <a:latin typeface="Arial"/>
                <a:cs typeface="Arial"/>
              </a:rPr>
              <a:t>e</a:t>
            </a:r>
            <a:r>
              <a:rPr dirty="0" sz="750" spc="155" b="1">
                <a:solidFill>
                  <a:srgbClr val="4B4B4B"/>
                </a:solidFill>
                <a:latin typeface="Arial"/>
                <a:cs typeface="Arial"/>
              </a:rPr>
              <a:t>n </a:t>
            </a:r>
            <a:r>
              <a:rPr dirty="0" sz="750" spc="-15" b="1">
                <a:solidFill>
                  <a:srgbClr val="757575"/>
                </a:solidFill>
                <a:latin typeface="Arial"/>
                <a:cs typeface="Arial"/>
              </a:rPr>
              <a:t>-rcr for  </a:t>
            </a:r>
            <a:r>
              <a:rPr dirty="0" sz="850" spc="185" b="1">
                <a:solidFill>
                  <a:srgbClr val="757575"/>
                </a:solidFill>
                <a:latin typeface="Times New Roman"/>
                <a:cs typeface="Times New Roman"/>
              </a:rPr>
              <a:t>East </a:t>
            </a:r>
            <a:r>
              <a:rPr dirty="0" sz="850" spc="140" b="1">
                <a:solidFill>
                  <a:srgbClr val="626262"/>
                </a:solidFill>
                <a:latin typeface="Times New Roman"/>
                <a:cs typeface="Times New Roman"/>
              </a:rPr>
              <a:t>Asian</a:t>
            </a:r>
            <a:r>
              <a:rPr dirty="0" sz="850" spc="-4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175" b="1">
                <a:solidFill>
                  <a:srgbClr val="757575"/>
                </a:solidFill>
                <a:latin typeface="Times New Roman"/>
                <a:cs typeface="Times New Roman"/>
              </a:rPr>
              <a:t>Studies</a:t>
            </a:r>
            <a:endParaRPr sz="850">
              <a:latin typeface="Times New Roman"/>
              <a:cs typeface="Times New Roman"/>
            </a:endParaRPr>
          </a:p>
          <a:p>
            <a:pPr marL="59690">
              <a:lnSpc>
                <a:spcPts val="725"/>
              </a:lnSpc>
            </a:pPr>
            <a:r>
              <a:rPr dirty="0" sz="800" spc="215">
                <a:solidFill>
                  <a:srgbClr val="626262"/>
                </a:solidFill>
                <a:latin typeface="Times New Roman"/>
                <a:cs typeface="Times New Roman"/>
              </a:rPr>
              <a:t>Deparcrnenc</a:t>
            </a:r>
            <a:r>
              <a:rPr dirty="0" sz="800" spc="5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45">
                <a:solidFill>
                  <a:srgbClr val="757575"/>
                </a:solidFill>
                <a:latin typeface="Times New Roman"/>
                <a:cs typeface="Times New Roman"/>
              </a:rPr>
              <a:t>So</a:t>
            </a:r>
            <a:r>
              <a:rPr dirty="0" sz="800" spc="-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5">
                <a:solidFill>
                  <a:srgbClr val="757575"/>
                </a:solidFill>
                <a:latin typeface="Times New Roman"/>
                <a:cs typeface="Times New Roman"/>
              </a:rPr>
              <a:t>cio</a:t>
            </a:r>
            <a:r>
              <a:rPr dirty="0" sz="800" spc="145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145">
                <a:solidFill>
                  <a:srgbClr val="757575"/>
                </a:solidFill>
                <a:latin typeface="Times New Roman"/>
                <a:cs typeface="Times New Roman"/>
              </a:rPr>
              <a:t>ogy</a:t>
            </a:r>
            <a:endParaRPr sz="800">
              <a:latin typeface="Times New Roman"/>
              <a:cs typeface="Times New Roman"/>
            </a:endParaRPr>
          </a:p>
          <a:p>
            <a:pPr marL="57150" marR="1355725" indent="1270">
              <a:lnSpc>
                <a:spcPct val="79900"/>
              </a:lnSpc>
              <a:spcBef>
                <a:spcPts val="120"/>
              </a:spcBef>
            </a:pPr>
            <a:r>
              <a:rPr dirty="0" sz="800" spc="340" b="1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800" spc="-50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-50" b="1">
                <a:solidFill>
                  <a:srgbClr val="626262"/>
                </a:solidFill>
                <a:latin typeface="Times New Roman"/>
                <a:cs typeface="Times New Roman"/>
              </a:rPr>
              <a:t>n.iv </a:t>
            </a:r>
            <a:r>
              <a:rPr dirty="0" sz="800" spc="-25" b="1">
                <a:solidFill>
                  <a:srgbClr val="626262"/>
                </a:solidFill>
                <a:latin typeface="Times New Roman"/>
                <a:cs typeface="Times New Roman"/>
              </a:rPr>
              <a:t>e rs </a:t>
            </a:r>
            <a:r>
              <a:rPr dirty="0" sz="800" spc="-30" b="1">
                <a:solidFill>
                  <a:srgbClr val="626262"/>
                </a:solidFill>
                <a:latin typeface="Times New Roman"/>
                <a:cs typeface="Times New Roman"/>
              </a:rPr>
              <a:t>icy </a:t>
            </a:r>
            <a:r>
              <a:rPr dirty="0" sz="800" spc="-20" b="1">
                <a:solidFill>
                  <a:srgbClr val="757575"/>
                </a:solidFill>
                <a:latin typeface="Times New Roman"/>
                <a:cs typeface="Times New Roman"/>
              </a:rPr>
              <a:t>o.f</a:t>
            </a:r>
            <a:r>
              <a:rPr dirty="0" sz="800" spc="6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9" b="1">
                <a:solidFill>
                  <a:srgbClr val="757575"/>
                </a:solidFill>
                <a:latin typeface="Times New Roman"/>
                <a:cs typeface="Times New Roman"/>
              </a:rPr>
              <a:t>Chicago  </a:t>
            </a:r>
            <a:r>
              <a:rPr dirty="0" sz="800" spc="350">
                <a:solidFill>
                  <a:srgbClr val="626262"/>
                </a:solidFill>
                <a:latin typeface="Times New Roman"/>
                <a:cs typeface="Times New Roman"/>
              </a:rPr>
              <a:t>1126</a:t>
            </a:r>
            <a:r>
              <a:rPr dirty="0" sz="800" spc="-8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315">
                <a:solidFill>
                  <a:srgbClr val="757575"/>
                </a:solidFill>
                <a:latin typeface="Times New Roman"/>
                <a:cs typeface="Times New Roman"/>
              </a:rPr>
              <a:t>E.</a:t>
            </a:r>
            <a:r>
              <a:rPr dirty="0" sz="850" spc="-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95">
                <a:solidFill>
                  <a:srgbClr val="757575"/>
                </a:solidFill>
                <a:latin typeface="Times New Roman"/>
                <a:cs typeface="Times New Roman"/>
              </a:rPr>
              <a:t>59th</a:t>
            </a:r>
            <a:r>
              <a:rPr dirty="0" sz="800" spc="-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4">
                <a:solidFill>
                  <a:srgbClr val="626262"/>
                </a:solidFill>
                <a:latin typeface="Times New Roman"/>
                <a:cs typeface="Times New Roman"/>
              </a:rPr>
              <a:t>Screct 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Chicago, </a:t>
            </a:r>
            <a:r>
              <a:rPr dirty="0" sz="850" spc="275">
                <a:solidFill>
                  <a:srgbClr val="626262"/>
                </a:solidFill>
                <a:latin typeface="Times New Roman"/>
                <a:cs typeface="Times New Roman"/>
              </a:rPr>
              <a:t>IL</a:t>
            </a:r>
            <a:r>
              <a:rPr dirty="0" sz="850" spc="-9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10">
                <a:solidFill>
                  <a:srgbClr val="757575"/>
                </a:solidFill>
                <a:latin typeface="Times New Roman"/>
                <a:cs typeface="Times New Roman"/>
              </a:rPr>
              <a:t>60637</a:t>
            </a:r>
            <a:endParaRPr sz="800">
              <a:latin typeface="Times New Roman"/>
              <a:cs typeface="Times New Roman"/>
            </a:endParaRPr>
          </a:p>
          <a:p>
            <a:pPr marL="57150">
              <a:lnSpc>
                <a:spcPts val="885"/>
              </a:lnSpc>
              <a:spcBef>
                <a:spcPts val="215"/>
              </a:spcBef>
            </a:pP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Ch</a:t>
            </a:r>
            <a:r>
              <a:rPr dirty="0" sz="800" spc="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60">
                <a:solidFill>
                  <a:srgbClr val="757575"/>
                </a:solidFill>
                <a:latin typeface="Times New Roman"/>
                <a:cs typeface="Times New Roman"/>
              </a:rPr>
              <a:t>ristop</a:t>
            </a:r>
            <a:r>
              <a:rPr dirty="0" sz="800" spc="160">
                <a:solidFill>
                  <a:srgbClr val="4B4B4B"/>
                </a:solidFill>
                <a:latin typeface="Times New Roman"/>
                <a:cs typeface="Times New Roman"/>
              </a:rPr>
              <a:t>h</a:t>
            </a:r>
            <a:r>
              <a:rPr dirty="0" sz="8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er</a:t>
            </a:r>
            <a:r>
              <a:rPr dirty="0" sz="800" spc="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Cluett</a:t>
            </a:r>
            <a:endParaRPr sz="800">
              <a:latin typeface="Times New Roman"/>
              <a:cs typeface="Times New Roman"/>
            </a:endParaRPr>
          </a:p>
          <a:p>
            <a:pPr marL="55880">
              <a:lnSpc>
                <a:spcPts val="810"/>
              </a:lnSpc>
            </a:pPr>
            <a:r>
              <a:rPr dirty="0" sz="800" spc="135" b="1">
                <a:solidFill>
                  <a:srgbClr val="626262"/>
                </a:solidFill>
                <a:latin typeface="Times New Roman"/>
                <a:cs typeface="Times New Roman"/>
              </a:rPr>
              <a:t>Senior- </a:t>
            </a:r>
            <a:r>
              <a:rPr dirty="0" sz="800" spc="190" b="1">
                <a:solidFill>
                  <a:srgbClr val="626262"/>
                </a:solidFill>
                <a:latin typeface="Times New Roman"/>
                <a:cs typeface="Times New Roman"/>
              </a:rPr>
              <a:t>Research</a:t>
            </a:r>
            <a:r>
              <a:rPr dirty="0" sz="800" spc="2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20" b="1">
                <a:solidFill>
                  <a:srgbClr val="757575"/>
                </a:solidFill>
                <a:latin typeface="Times New Roman"/>
                <a:cs typeface="Times New Roman"/>
              </a:rPr>
              <a:t>Scienci.sc</a:t>
            </a:r>
            <a:endParaRPr sz="800">
              <a:latin typeface="Times New Roman"/>
              <a:cs typeface="Times New Roman"/>
            </a:endParaRPr>
          </a:p>
          <a:p>
            <a:pPr marL="51435" marR="88900" indent="7620">
              <a:lnSpc>
                <a:spcPct val="78000"/>
              </a:lnSpc>
              <a:spcBef>
                <a:spcPts val="135"/>
              </a:spcBef>
            </a:pPr>
            <a:r>
              <a:rPr dirty="0" sz="800" spc="165" b="1">
                <a:solidFill>
                  <a:srgbClr val="626262"/>
                </a:solidFill>
                <a:latin typeface="Times New Roman"/>
                <a:cs typeface="Times New Roman"/>
              </a:rPr>
              <a:t>Battclle </a:t>
            </a:r>
            <a:r>
              <a:rPr dirty="0" sz="800" spc="325" b="1">
                <a:solidFill>
                  <a:srgbClr val="626262"/>
                </a:solidFill>
                <a:latin typeface="Times New Roman"/>
                <a:cs typeface="Times New Roman"/>
              </a:rPr>
              <a:t>H </a:t>
            </a:r>
            <a:r>
              <a:rPr dirty="0" sz="800" spc="-35" b="1">
                <a:solidFill>
                  <a:srgbClr val="626262"/>
                </a:solidFill>
                <a:latin typeface="Times New Roman"/>
                <a:cs typeface="Times New Roman"/>
              </a:rPr>
              <a:t>u</a:t>
            </a:r>
            <a:r>
              <a:rPr dirty="0" sz="800" spc="-35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-35" b="1">
                <a:solidFill>
                  <a:srgbClr val="3A3A3A"/>
                </a:solidFill>
                <a:latin typeface="Times New Roman"/>
                <a:cs typeface="Times New Roman"/>
              </a:rPr>
              <a:t>1</a:t>
            </a:r>
            <a:r>
              <a:rPr dirty="0" sz="800" spc="-35" b="1">
                <a:solidFill>
                  <a:srgbClr val="626262"/>
                </a:solidFill>
                <a:latin typeface="Times New Roman"/>
                <a:cs typeface="Times New Roman"/>
              </a:rPr>
              <a:t>n </a:t>
            </a:r>
            <a:r>
              <a:rPr dirty="0" sz="800" spc="-60" b="1">
                <a:solidFill>
                  <a:srgbClr val="626262"/>
                </a:solidFill>
                <a:latin typeface="Times New Roman"/>
                <a:cs typeface="Times New Roman"/>
              </a:rPr>
              <a:t>a </a:t>
            </a:r>
            <a:r>
              <a:rPr dirty="0" sz="800" spc="-70" b="1">
                <a:solidFill>
                  <a:srgbClr val="626262"/>
                </a:solidFill>
                <a:latin typeface="Times New Roman"/>
                <a:cs typeface="Times New Roman"/>
              </a:rPr>
              <a:t>n </a:t>
            </a:r>
            <a:r>
              <a:rPr dirty="0" sz="800" spc="150" b="1">
                <a:solidFill>
                  <a:srgbClr val="757575"/>
                </a:solidFill>
                <a:latin typeface="Times New Roman"/>
                <a:cs typeface="Times New Roman"/>
              </a:rPr>
              <a:t>Affairs </a:t>
            </a:r>
            <a:r>
              <a:rPr dirty="0" sz="800" spc="150" b="1">
                <a:solidFill>
                  <a:srgbClr val="626262"/>
                </a:solidFill>
                <a:latin typeface="Times New Roman"/>
                <a:cs typeface="Times New Roman"/>
              </a:rPr>
              <a:t>Resear</a:t>
            </a:r>
            <a:r>
              <a:rPr dirty="0" sz="800" spc="150" b="1">
                <a:solidFill>
                  <a:srgbClr val="8C8C8C"/>
                </a:solidFill>
                <a:latin typeface="Times New Roman"/>
                <a:cs typeface="Times New Roman"/>
              </a:rPr>
              <a:t>c</a:t>
            </a:r>
            <a:r>
              <a:rPr dirty="0" sz="800" spc="150" b="1">
                <a:solidFill>
                  <a:srgbClr val="626262"/>
                </a:solidFill>
                <a:latin typeface="Times New Roman"/>
                <a:cs typeface="Times New Roman"/>
              </a:rPr>
              <a:t>h</a:t>
            </a:r>
            <a:r>
              <a:rPr dirty="0" sz="800" spc="12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0" b="1">
                <a:solidFill>
                  <a:srgbClr val="757575"/>
                </a:solidFill>
                <a:latin typeface="Times New Roman"/>
                <a:cs typeface="Times New Roman"/>
              </a:rPr>
              <a:t>CeoteJ..--S  </a:t>
            </a:r>
            <a:r>
              <a:rPr dirty="0" sz="800" spc="195" b="1">
                <a:solidFill>
                  <a:srgbClr val="626262"/>
                </a:solidFill>
                <a:latin typeface="Times New Roman"/>
                <a:cs typeface="Times New Roman"/>
              </a:rPr>
              <a:t>Environmcn£al </a:t>
            </a:r>
            <a:r>
              <a:rPr dirty="0" sz="800" spc="70" b="1">
                <a:solidFill>
                  <a:srgbClr val="626262"/>
                </a:solidFill>
                <a:latin typeface="Times New Roman"/>
                <a:cs typeface="Times New Roman"/>
              </a:rPr>
              <a:t>PJa.i_,</a:t>
            </a:r>
            <a:r>
              <a:rPr dirty="0" sz="800" spc="70" b="1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800" spc="70" b="1">
                <a:solidFill>
                  <a:srgbClr val="757575"/>
                </a:solidFill>
                <a:latin typeface="Times New Roman"/>
                <a:cs typeface="Times New Roman"/>
              </a:rPr>
              <a:t>uiog </a:t>
            </a:r>
            <a:r>
              <a:rPr dirty="0" sz="800" spc="125" b="1">
                <a:solidFill>
                  <a:srgbClr val="626262"/>
                </a:solidFill>
                <a:latin typeface="Times New Roman"/>
                <a:cs typeface="Times New Roman"/>
              </a:rPr>
              <a:t>and</a:t>
            </a:r>
            <a:r>
              <a:rPr dirty="0" sz="800" spc="-114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220" b="1">
                <a:solidFill>
                  <a:srgbClr val="C6C6C6"/>
                </a:solidFill>
                <a:latin typeface="Times New Roman"/>
                <a:cs typeface="Times New Roman"/>
              </a:rPr>
              <a:t>_</a:t>
            </a:r>
            <a:r>
              <a:rPr dirty="0" sz="800" spc="20" b="1">
                <a:solidFill>
                  <a:srgbClr val="C6C6C6"/>
                </a:solidFill>
                <a:latin typeface="Times New Roman"/>
                <a:cs typeface="Times New Roman"/>
              </a:rPr>
              <a:t> </a:t>
            </a:r>
            <a:r>
              <a:rPr dirty="0" sz="750" spc="165" b="1">
                <a:solidFill>
                  <a:srgbClr val="626262"/>
                </a:solidFill>
                <a:latin typeface="Arial"/>
                <a:cs typeface="Arial"/>
              </a:rPr>
              <a:t>Social</a:t>
            </a:r>
            <a:endParaRPr sz="750">
              <a:latin typeface="Arial"/>
              <a:cs typeface="Arial"/>
            </a:endParaRPr>
          </a:p>
          <a:p>
            <a:pPr marL="59055">
              <a:lnSpc>
                <a:spcPts val="735"/>
              </a:lnSpc>
            </a:pPr>
            <a:r>
              <a:rPr dirty="0" sz="800" spc="100" b="1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z="800" spc="100" b="1">
                <a:solidFill>
                  <a:srgbClr val="757575"/>
                </a:solidFill>
                <a:latin typeface="Times New Roman"/>
                <a:cs typeface="Times New Roman"/>
              </a:rPr>
              <a:t>csc-arch</a:t>
            </a:r>
            <a:r>
              <a:rPr dirty="0" sz="800" spc="15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10" b="1">
                <a:solidFill>
                  <a:srgbClr val="757575"/>
                </a:solidFill>
                <a:latin typeface="Times New Roman"/>
                <a:cs typeface="Times New Roman"/>
              </a:rPr>
              <a:t>Centex</a:t>
            </a:r>
            <a:endParaRPr sz="800">
              <a:latin typeface="Times New Roman"/>
              <a:cs typeface="Times New Roman"/>
            </a:endParaRPr>
          </a:p>
          <a:p>
            <a:pPr marL="16510">
              <a:lnSpc>
                <a:spcPts val="810"/>
              </a:lnSpc>
            </a:pP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40</a:t>
            </a:r>
            <a:r>
              <a:rPr dirty="0" sz="800" spc="2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0</a:t>
            </a:r>
            <a:r>
              <a:rPr dirty="0" sz="800" spc="250">
                <a:solidFill>
                  <a:srgbClr val="4B4B4B"/>
                </a:solidFill>
                <a:latin typeface="Times New Roman"/>
                <a:cs typeface="Times New Roman"/>
              </a:rPr>
              <a:t>0</a:t>
            </a:r>
            <a:r>
              <a:rPr dirty="0" sz="800" spc="21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310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r>
              <a:rPr dirty="0" sz="800" spc="-4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60">
                <a:solidFill>
                  <a:srgbClr val="757575"/>
                </a:solidFill>
                <a:latin typeface="Times New Roman"/>
                <a:cs typeface="Times New Roman"/>
              </a:rPr>
              <a:t>.E.</a:t>
            </a:r>
            <a:r>
              <a:rPr dirty="0" sz="800" spc="2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40">
                <a:solidFill>
                  <a:srgbClr val="626262"/>
                </a:solidFill>
                <a:latin typeface="Times New Roman"/>
                <a:cs typeface="Times New Roman"/>
              </a:rPr>
              <a:t>41st</a:t>
            </a:r>
            <a:r>
              <a:rPr dirty="0" sz="800" spc="7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10">
                <a:solidFill>
                  <a:srgbClr val="757575"/>
                </a:solidFill>
                <a:latin typeface="Times New Roman"/>
                <a:cs typeface="Times New Roman"/>
              </a:rPr>
              <a:t>Street</a:t>
            </a:r>
            <a:endParaRPr sz="800">
              <a:latin typeface="Times New Roman"/>
              <a:cs typeface="Times New Roman"/>
            </a:endParaRPr>
          </a:p>
          <a:p>
            <a:pPr marL="46990">
              <a:lnSpc>
                <a:spcPts val="885"/>
              </a:lnSpc>
            </a:pP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Seattle,</a:t>
            </a:r>
            <a:r>
              <a:rPr dirty="0" sz="800" spc="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445">
                <a:solidFill>
                  <a:srgbClr val="626262"/>
                </a:solidFill>
                <a:latin typeface="Times New Roman"/>
                <a:cs typeface="Times New Roman"/>
              </a:rPr>
              <a:t>WA</a:t>
            </a:r>
            <a:r>
              <a:rPr dirty="0" sz="800" spc="-2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05">
                <a:solidFill>
                  <a:srgbClr val="757575"/>
                </a:solidFill>
                <a:latin typeface="Times New Roman"/>
                <a:cs typeface="Times New Roman"/>
              </a:rPr>
              <a:t>98105</a:t>
            </a:r>
            <a:endParaRPr sz="800">
              <a:latin typeface="Times New Roman"/>
              <a:cs typeface="Times New Roman"/>
            </a:endParaRPr>
          </a:p>
          <a:p>
            <a:pPr marL="51435">
              <a:lnSpc>
                <a:spcPts val="940"/>
              </a:lnSpc>
              <a:spcBef>
                <a:spcPts val="235"/>
              </a:spcBef>
            </a:pPr>
            <a:r>
              <a:rPr dirty="0" sz="800" spc="185">
                <a:solidFill>
                  <a:srgbClr val="626262"/>
                </a:solidFill>
                <a:latin typeface="Times New Roman"/>
                <a:cs typeface="Times New Roman"/>
              </a:rPr>
              <a:t>Jerald</a:t>
            </a:r>
            <a:r>
              <a:rPr dirty="0" sz="800" spc="17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626262"/>
                </a:solidFill>
                <a:latin typeface="Times New Roman"/>
                <a:cs typeface="Times New Roman"/>
              </a:rPr>
              <a:t>R.</a:t>
            </a:r>
            <a:r>
              <a:rPr dirty="0" sz="850" spc="16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40">
                <a:solidFill>
                  <a:srgbClr val="4B4B4B"/>
                </a:solidFill>
                <a:latin typeface="Times New Roman"/>
                <a:cs typeface="Times New Roman"/>
              </a:rPr>
              <a:t>H</a:t>
            </a:r>
            <a:r>
              <a:rPr dirty="0" sz="800" spc="-8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er</a:t>
            </a:r>
            <a:r>
              <a:rPr dirty="0" sz="800" spc="-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90">
                <a:solidFill>
                  <a:srgbClr val="757575"/>
                </a:solidFill>
                <a:latin typeface="Times New Roman"/>
                <a:cs typeface="Times New Roman"/>
              </a:rPr>
              <a:t>ting</a:t>
            </a:r>
            <a:endParaRPr sz="800">
              <a:latin typeface="Times New Roman"/>
              <a:cs typeface="Times New Roman"/>
            </a:endParaRPr>
          </a:p>
          <a:p>
            <a:pPr marL="48260" marR="704850" indent="-3810">
              <a:lnSpc>
                <a:spcPct val="81200"/>
              </a:lnSpc>
              <a:spcBef>
                <a:spcPts val="100"/>
              </a:spcBef>
            </a:pP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Assiscant:</a:t>
            </a:r>
            <a:r>
              <a:rPr dirty="0" sz="800" spc="-1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5" b="1">
                <a:solidFill>
                  <a:srgbClr val="626262"/>
                </a:solidFill>
                <a:latin typeface="Times New Roman"/>
                <a:cs typeface="Times New Roman"/>
              </a:rPr>
              <a:t>Professor</a:t>
            </a:r>
            <a:r>
              <a:rPr dirty="0" sz="800" spc="3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80" b="1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10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0" b="1">
                <a:solidFill>
                  <a:srgbClr val="626262"/>
                </a:solidFill>
                <a:latin typeface="Times New Roman"/>
                <a:cs typeface="Times New Roman"/>
              </a:rPr>
              <a:t>Sociology  </a:t>
            </a:r>
            <a:r>
              <a:rPr dirty="0" sz="800" spc="235">
                <a:solidFill>
                  <a:srgbClr val="626262"/>
                </a:solidFill>
                <a:latin typeface="Times New Roman"/>
                <a:cs typeface="Times New Roman"/>
              </a:rPr>
              <a:t>Departn,ent </a:t>
            </a:r>
            <a:r>
              <a:rPr dirty="0" sz="800" spc="235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800" spc="225">
                <a:solidFill>
                  <a:srgbClr val="757575"/>
                </a:solidFill>
                <a:latin typeface="Times New Roman"/>
                <a:cs typeface="Times New Roman"/>
              </a:rPr>
              <a:t>Sociology  </a:t>
            </a:r>
            <a:r>
              <a:rPr dirty="0" sz="800" spc="180" b="1">
                <a:solidFill>
                  <a:srgbClr val="757575"/>
                </a:solidFill>
                <a:latin typeface="Times New Roman"/>
                <a:cs typeface="Times New Roman"/>
              </a:rPr>
              <a:t>Stanford</a:t>
            </a:r>
            <a:r>
              <a:rPr dirty="0" sz="800" spc="2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5" b="1">
                <a:solidFill>
                  <a:srgbClr val="626262"/>
                </a:solidFill>
                <a:latin typeface="Times New Roman"/>
                <a:cs typeface="Times New Roman"/>
              </a:rPr>
              <a:t>Uo.iversjcy</a:t>
            </a:r>
            <a:endParaRPr sz="800">
              <a:latin typeface="Times New Roman"/>
              <a:cs typeface="Times New Roman"/>
            </a:endParaRPr>
          </a:p>
          <a:p>
            <a:pPr marL="38735">
              <a:lnSpc>
                <a:spcPts val="710"/>
              </a:lnSpc>
            </a:pPr>
            <a:r>
              <a:rPr dirty="0" sz="800" spc="220">
                <a:solidFill>
                  <a:srgbClr val="757575"/>
                </a:solidFill>
                <a:latin typeface="Times New Roman"/>
                <a:cs typeface="Times New Roman"/>
              </a:rPr>
              <a:t>Stanford,</a:t>
            </a:r>
            <a:r>
              <a:rPr dirty="0" sz="800" spc="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80">
                <a:solidFill>
                  <a:srgbClr val="757575"/>
                </a:solidFill>
                <a:latin typeface="Times New Roman"/>
                <a:cs typeface="Times New Roman"/>
              </a:rPr>
              <a:t>CA</a:t>
            </a:r>
            <a:r>
              <a:rPr dirty="0" sz="800" spc="-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30">
                <a:solidFill>
                  <a:srgbClr val="626262"/>
                </a:solidFill>
                <a:latin typeface="Times New Roman"/>
                <a:cs typeface="Times New Roman"/>
              </a:rPr>
              <a:t>94305</a:t>
            </a:r>
            <a:endParaRPr sz="800">
              <a:latin typeface="Times New Roman"/>
              <a:cs typeface="Times New Roman"/>
            </a:endParaRPr>
          </a:p>
          <a:p>
            <a:pPr marL="50800">
              <a:lnSpc>
                <a:spcPts val="919"/>
              </a:lnSpc>
            </a:pPr>
            <a:r>
              <a:rPr dirty="0" sz="850" spc="220">
                <a:solidFill>
                  <a:srgbClr val="757575"/>
                </a:solidFill>
                <a:latin typeface="Times New Roman"/>
                <a:cs typeface="Times New Roman"/>
              </a:rPr>
              <a:t>Emai</a:t>
            </a:r>
            <a:r>
              <a:rPr dirty="0" sz="850" spc="-114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0">
                <a:solidFill>
                  <a:srgbClr val="3A3A3A"/>
                </a:solidFill>
                <a:latin typeface="Times New Roman"/>
                <a:cs typeface="Times New Roman"/>
              </a:rPr>
              <a:t>I:</a:t>
            </a:r>
            <a:r>
              <a:rPr dirty="0" sz="800" spc="6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00" spc="290">
                <a:solidFill>
                  <a:srgbClr val="757575"/>
                </a:solidFill>
                <a:latin typeface="Times New Roman"/>
                <a:cs typeface="Times New Roman"/>
              </a:rPr>
              <a:t>H</a:t>
            </a:r>
            <a:r>
              <a:rPr dirty="0" sz="800" spc="-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50">
                <a:solidFill>
                  <a:srgbClr val="757575"/>
                </a:solidFill>
                <a:latin typeface="Times New Roman"/>
                <a:cs typeface="Times New Roman"/>
              </a:rPr>
              <a:t>cr</a:t>
            </a:r>
            <a:r>
              <a:rPr dirty="0" sz="800" spc="-6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0">
                <a:solidFill>
                  <a:srgbClr val="757575"/>
                </a:solidFill>
                <a:latin typeface="Times New Roman"/>
                <a:cs typeface="Times New Roman"/>
              </a:rPr>
              <a:t>ting@Lc</a:t>
            </a:r>
            <a:r>
              <a:rPr dirty="0" sz="800" spc="-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5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145">
                <a:solidFill>
                  <a:srgbClr val="757575"/>
                </a:solidFill>
                <a:latin typeface="Times New Roman"/>
                <a:cs typeface="Times New Roman"/>
              </a:rPr>
              <a:t>and</a:t>
            </a:r>
            <a:r>
              <a:rPr dirty="0" sz="800" spc="1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10">
                <a:solidFill>
                  <a:srgbClr val="757575"/>
                </a:solidFill>
                <a:latin typeface="Times New Roman"/>
                <a:cs typeface="Times New Roman"/>
              </a:rPr>
              <a:t>.Stan..fodr</a:t>
            </a:r>
            <a:r>
              <a:rPr dirty="0" sz="800" spc="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.Ed</a:t>
            </a:r>
            <a:r>
              <a:rPr dirty="0" sz="800" spc="-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endParaRPr sz="800">
              <a:latin typeface="Times New Roman"/>
              <a:cs typeface="Times New Roman"/>
            </a:endParaRPr>
          </a:p>
          <a:p>
            <a:pPr marL="49530" marR="1139190" indent="-5715">
              <a:lnSpc>
                <a:spcPct val="84400"/>
              </a:lnSpc>
              <a:spcBef>
                <a:spcPts val="365"/>
              </a:spcBef>
            </a:pPr>
            <a:r>
              <a:rPr dirty="0" sz="800" spc="245">
                <a:solidFill>
                  <a:srgbClr val="626262"/>
                </a:solidFill>
                <a:latin typeface="Times New Roman"/>
                <a:cs typeface="Times New Roman"/>
              </a:rPr>
              <a:t>Warren </a:t>
            </a:r>
            <a:r>
              <a:rPr dirty="0" sz="800" spc="210">
                <a:solidFill>
                  <a:srgbClr val="626262"/>
                </a:solidFill>
                <a:latin typeface="Times New Roman"/>
                <a:cs typeface="Times New Roman"/>
              </a:rPr>
              <a:t>E. </a:t>
            </a:r>
            <a:r>
              <a:rPr dirty="0" sz="800" spc="215">
                <a:solidFill>
                  <a:srgbClr val="626262"/>
                </a:solidFill>
                <a:latin typeface="Times New Roman"/>
                <a:cs typeface="Times New Roman"/>
              </a:rPr>
              <a:t>Kalbach  </a:t>
            </a:r>
            <a:r>
              <a:rPr dirty="0" sz="800" spc="220">
                <a:solidFill>
                  <a:srgbClr val="626262"/>
                </a:solidFill>
                <a:latin typeface="Times New Roman"/>
                <a:cs typeface="Times New Roman"/>
              </a:rPr>
              <a:t>Population Research </a:t>
            </a: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Lab  </a:t>
            </a:r>
            <a:r>
              <a:rPr dirty="0" sz="700" spc="114" b="1">
                <a:solidFill>
                  <a:srgbClr val="626262"/>
                </a:solidFill>
                <a:latin typeface="Arial"/>
                <a:cs typeface="Arial"/>
              </a:rPr>
              <a:t>OepartJT1en.c </a:t>
            </a:r>
            <a:r>
              <a:rPr dirty="0" sz="700" spc="165" b="1">
                <a:solidFill>
                  <a:srgbClr val="757575"/>
                </a:solidFill>
                <a:latin typeface="Arial"/>
                <a:cs typeface="Arial"/>
              </a:rPr>
              <a:t>of."</a:t>
            </a:r>
            <a:r>
              <a:rPr dirty="0" sz="800" spc="165" b="1">
                <a:solidFill>
                  <a:srgbClr val="757575"/>
                </a:solidFill>
                <a:latin typeface="Times New Roman"/>
                <a:cs typeface="Times New Roman"/>
              </a:rPr>
              <a:t>Sociology  </a:t>
            </a:r>
            <a:r>
              <a:rPr dirty="0" sz="800" spc="90">
                <a:solidFill>
                  <a:srgbClr val="626262"/>
                </a:solidFill>
                <a:latin typeface="Times New Roman"/>
                <a:cs typeface="Times New Roman"/>
              </a:rPr>
              <a:t>l</a:t>
            </a:r>
            <a:r>
              <a:rPr dirty="0" sz="800" spc="90">
                <a:solidFill>
                  <a:srgbClr val="B3B3B3"/>
                </a:solidFill>
                <a:latin typeface="Times New Roman"/>
                <a:cs typeface="Times New Roman"/>
              </a:rPr>
              <a:t>: </a:t>
            </a:r>
            <a:r>
              <a:rPr dirty="0" sz="800" spc="30">
                <a:solidFill>
                  <a:srgbClr val="757575"/>
                </a:solidFill>
                <a:latin typeface="Times New Roman"/>
                <a:cs typeface="Times New Roman"/>
              </a:rPr>
              <a:t>iL&gt;da </a:t>
            </a:r>
            <a:r>
              <a:rPr dirty="0" sz="800">
                <a:solidFill>
                  <a:srgbClr val="757575"/>
                </a:solidFill>
                <a:latin typeface="Times New Roman"/>
                <a:cs typeface="Times New Roman"/>
              </a:rPr>
              <a:t>le</a:t>
            </a:r>
            <a:r>
              <a:rPr dirty="0" sz="800" spc="1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College</a:t>
            </a:r>
            <a:endParaRPr sz="800">
              <a:latin typeface="Times New Roman"/>
              <a:cs typeface="Times New Roman"/>
            </a:endParaRPr>
          </a:p>
          <a:p>
            <a:pPr marL="50800">
              <a:lnSpc>
                <a:spcPts val="710"/>
              </a:lnSpc>
            </a:pP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Un</a:t>
            </a:r>
            <a:r>
              <a:rPr dirty="0" sz="800" spc="200" b="1">
                <a:solidFill>
                  <a:srgbClr val="4B4B4B"/>
                </a:solidFill>
                <a:latin typeface="Times New Roman"/>
                <a:cs typeface="Times New Roman"/>
              </a:rPr>
              <a:t>iv</a:t>
            </a: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800" spc="200" b="1">
                <a:solidFill>
                  <a:srgbClr val="4B4B4B"/>
                </a:solidFill>
                <a:latin typeface="Times New Roman"/>
                <a:cs typeface="Times New Roman"/>
              </a:rPr>
              <a:t>rsity</a:t>
            </a:r>
            <a:r>
              <a:rPr dirty="0" sz="800" spc="-105" b="1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265" b="1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-3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50" b="1">
                <a:solidFill>
                  <a:srgbClr val="757575"/>
                </a:solidFill>
                <a:latin typeface="Times New Roman"/>
                <a:cs typeface="Times New Roman"/>
              </a:rPr>
              <a:t>To.ro</a:t>
            </a:r>
            <a:r>
              <a:rPr dirty="0" sz="800" spc="-4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5" b="1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r>
              <a:rPr dirty="0" sz="800" spc="15" b="1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to</a:t>
            </a:r>
            <a:endParaRPr sz="800">
              <a:latin typeface="Times New Roman"/>
              <a:cs typeface="Times New Roman"/>
            </a:endParaRPr>
          </a:p>
          <a:p>
            <a:pPr marL="43180">
              <a:lnSpc>
                <a:spcPts val="919"/>
              </a:lnSpc>
            </a:pPr>
            <a:r>
              <a:rPr dirty="0" sz="800" spc="60" b="1">
                <a:solidFill>
                  <a:srgbClr val="757575"/>
                </a:solidFill>
                <a:latin typeface="Times New Roman"/>
                <a:cs typeface="Times New Roman"/>
              </a:rPr>
              <a:t>M </a:t>
            </a:r>
            <a:r>
              <a:rPr dirty="0" sz="800" spc="15" b="1">
                <a:solidFill>
                  <a:srgbClr val="757575"/>
                </a:solidFill>
                <a:latin typeface="Times New Roman"/>
                <a:cs typeface="Times New Roman"/>
              </a:rPr>
              <a:t>is </a:t>
            </a: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800" spc="15" b="1">
                <a:solidFill>
                  <a:srgbClr val="4B4B4B"/>
                </a:solidFill>
                <a:latin typeface="Times New Roman"/>
                <a:cs typeface="Times New Roman"/>
              </a:rPr>
              <a:t>is </a:t>
            </a: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800" spc="30" b="1">
                <a:solidFill>
                  <a:srgbClr val="757575"/>
                </a:solidFill>
                <a:latin typeface="Times New Roman"/>
                <a:cs typeface="Times New Roman"/>
              </a:rPr>
              <a:t>a </a:t>
            </a:r>
            <a:r>
              <a:rPr dirty="0" sz="800" spc="-90" b="1">
                <a:solidFill>
                  <a:srgbClr val="4B4B4B"/>
                </a:solidFill>
                <a:latin typeface="Times New Roman"/>
                <a:cs typeface="Times New Roman"/>
              </a:rPr>
              <a:t>u</a:t>
            </a:r>
            <a:r>
              <a:rPr dirty="0" sz="800" spc="-90" b="1">
                <a:solidFill>
                  <a:srgbClr val="757575"/>
                </a:solidFill>
                <a:latin typeface="Times New Roman"/>
                <a:cs typeface="Times New Roman"/>
              </a:rPr>
              <a:t>g </a:t>
            </a:r>
            <a:r>
              <a:rPr dirty="0" sz="800" spc="20" b="1">
                <a:solidFill>
                  <a:srgbClr val="757575"/>
                </a:solidFill>
                <a:latin typeface="Times New Roman"/>
                <a:cs typeface="Times New Roman"/>
              </a:rPr>
              <a:t>a., </a:t>
            </a:r>
            <a:r>
              <a:rPr dirty="0" sz="850" spc="55" b="1">
                <a:solidFill>
                  <a:srgbClr val="757575"/>
                </a:solidFill>
                <a:latin typeface="Times New Roman"/>
                <a:cs typeface="Times New Roman"/>
              </a:rPr>
              <a:t>O </a:t>
            </a:r>
            <a:r>
              <a:rPr dirty="0" sz="850" spc="-40" b="1">
                <a:solidFill>
                  <a:srgbClr val="4B4B4B"/>
                </a:solidFill>
                <a:latin typeface="Times New Roman"/>
                <a:cs typeface="Times New Roman"/>
              </a:rPr>
              <a:t>rir.</a:t>
            </a:r>
            <a:r>
              <a:rPr dirty="0" sz="850" spc="-40" b="1">
                <a:solidFill>
                  <a:srgbClr val="757575"/>
                </a:solidFill>
                <a:latin typeface="Times New Roman"/>
                <a:cs typeface="Times New Roman"/>
              </a:rPr>
              <a:t>a </a:t>
            </a:r>
            <a:r>
              <a:rPr dirty="0" sz="850" spc="-25" b="1">
                <a:solidFill>
                  <a:srgbClr val="757575"/>
                </a:solidFill>
                <a:latin typeface="Times New Roman"/>
                <a:cs typeface="Times New Roman"/>
              </a:rPr>
              <a:t>ri </a:t>
            </a:r>
            <a:r>
              <a:rPr dirty="0" sz="850" spc="-30" b="1">
                <a:solidFill>
                  <a:srgbClr val="757575"/>
                </a:solidFill>
                <a:latin typeface="Times New Roman"/>
                <a:cs typeface="Times New Roman"/>
              </a:rPr>
              <a:t>o </a:t>
            </a:r>
            <a:r>
              <a:rPr dirty="0" sz="850" spc="-15" b="1">
                <a:solidFill>
                  <a:srgbClr val="757575"/>
                </a:solidFill>
                <a:latin typeface="Times New Roman"/>
                <a:cs typeface="Times New Roman"/>
              </a:rPr>
              <a:t>, </a:t>
            </a:r>
            <a:r>
              <a:rPr dirty="0" sz="850" spc="200" b="1">
                <a:solidFill>
                  <a:srgbClr val="757575"/>
                </a:solidFill>
                <a:latin typeface="Times New Roman"/>
                <a:cs typeface="Times New Roman"/>
              </a:rPr>
              <a:t>Canada </a:t>
            </a:r>
            <a:r>
              <a:rPr dirty="0" sz="850" spc="220" b="1">
                <a:solidFill>
                  <a:srgbClr val="757575"/>
                </a:solidFill>
                <a:latin typeface="Times New Roman"/>
                <a:cs typeface="Times New Roman"/>
              </a:rPr>
              <a:t>L5L</a:t>
            </a:r>
            <a:r>
              <a:rPr dirty="0" sz="850" spc="38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10" b="1">
                <a:solidFill>
                  <a:srgbClr val="626262"/>
                </a:solidFill>
                <a:latin typeface="Times New Roman"/>
                <a:cs typeface="Times New Roman"/>
              </a:rPr>
              <a:t>1C6</a:t>
            </a:r>
            <a:endParaRPr sz="850">
              <a:latin typeface="Times New Roman"/>
              <a:cs typeface="Times New Roman"/>
            </a:endParaRPr>
          </a:p>
          <a:p>
            <a:pPr marL="43815">
              <a:lnSpc>
                <a:spcPts val="940"/>
              </a:lnSpc>
              <a:spcBef>
                <a:spcPts val="165"/>
              </a:spcBef>
            </a:pPr>
            <a:r>
              <a:rPr dirty="0" sz="800" spc="220">
                <a:solidFill>
                  <a:srgbClr val="626262"/>
                </a:solidFill>
                <a:latin typeface="Times New Roman"/>
                <a:cs typeface="Times New Roman"/>
              </a:rPr>
              <a:t>Daniel </a:t>
            </a:r>
            <a:r>
              <a:rPr dirty="0" sz="850" spc="254">
                <a:solidFill>
                  <a:srgbClr val="757575"/>
                </a:solidFill>
                <a:latin typeface="Times New Roman"/>
                <a:cs typeface="Times New Roman"/>
              </a:rPr>
              <a:t>H.</a:t>
            </a:r>
            <a:r>
              <a:rPr dirty="0" sz="850" spc="114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0">
                <a:solidFill>
                  <a:srgbClr val="626262"/>
                </a:solidFill>
                <a:latin typeface="Times New Roman"/>
                <a:cs typeface="Times New Roman"/>
              </a:rPr>
              <a:t>I&lt;lepingcr</a:t>
            </a:r>
            <a:endParaRPr sz="800">
              <a:latin typeface="Times New Roman"/>
              <a:cs typeface="Times New Roman"/>
            </a:endParaRPr>
          </a:p>
          <a:p>
            <a:pPr marL="43180">
              <a:lnSpc>
                <a:spcPts val="805"/>
              </a:lnSpc>
            </a:pPr>
            <a:r>
              <a:rPr dirty="0" sz="800" spc="114" b="1">
                <a:solidFill>
                  <a:srgbClr val="626262"/>
                </a:solidFill>
                <a:latin typeface="Times New Roman"/>
                <a:cs typeface="Times New Roman"/>
              </a:rPr>
              <a:t>Res</a:t>
            </a:r>
            <a:r>
              <a:rPr dirty="0" sz="800" spc="114" b="1">
                <a:solidFill>
                  <a:srgbClr val="757575"/>
                </a:solidFill>
                <a:latin typeface="Times New Roman"/>
                <a:cs typeface="Times New Roman"/>
              </a:rPr>
              <a:t>ear.ch.S </a:t>
            </a:r>
            <a:r>
              <a:rPr dirty="0" sz="800" spc="90" b="1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800" spc="85" b="1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z="800" spc="85" b="1">
                <a:solidFill>
                  <a:srgbClr val="757575"/>
                </a:solidFill>
                <a:latin typeface="Times New Roman"/>
                <a:cs typeface="Times New Roman"/>
              </a:rPr>
              <a:t>en</a:t>
            </a:r>
            <a:r>
              <a:rPr dirty="0" sz="800" spc="1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45" b="1">
                <a:solidFill>
                  <a:srgbClr val="626262"/>
                </a:solidFill>
                <a:latin typeface="Arial"/>
                <a:cs typeface="Arial"/>
              </a:rPr>
              <a:t>ci</a:t>
            </a:r>
            <a:r>
              <a:rPr dirty="0" sz="800" spc="45" b="1">
                <a:solidFill>
                  <a:srgbClr val="757575"/>
                </a:solidFill>
                <a:latin typeface="Times New Roman"/>
                <a:cs typeface="Times New Roman"/>
              </a:rPr>
              <a:t>st</a:t>
            </a:r>
            <a:endParaRPr sz="800">
              <a:latin typeface="Times New Roman"/>
              <a:cs typeface="Times New Roman"/>
            </a:endParaRPr>
          </a:p>
          <a:p>
            <a:pPr marL="43815" marR="443865" indent="-5715">
              <a:lnSpc>
                <a:spcPct val="76500"/>
              </a:lnSpc>
              <a:spcBef>
                <a:spcPts val="155"/>
              </a:spcBef>
            </a:pPr>
            <a:r>
              <a:rPr dirty="0" sz="800" spc="90">
                <a:solidFill>
                  <a:srgbClr val="626262"/>
                </a:solidFill>
                <a:latin typeface="Times New Roman"/>
                <a:cs typeface="Times New Roman"/>
              </a:rPr>
              <a:t>.Ba </a:t>
            </a:r>
            <a:r>
              <a:rPr dirty="0" sz="800">
                <a:solidFill>
                  <a:srgbClr val="626262"/>
                </a:solidFill>
                <a:latin typeface="Times New Roman"/>
                <a:cs typeface="Times New Roman"/>
              </a:rPr>
              <a:t>t e " e </a:t>
            </a:r>
            <a:r>
              <a:rPr dirty="0" sz="800">
                <a:solidFill>
                  <a:srgbClr val="B3B3B3"/>
                </a:solidFill>
                <a:latin typeface="Times New Roman"/>
                <a:cs typeface="Times New Roman"/>
              </a:rPr>
              <a:t>- </a:t>
            </a:r>
            <a:r>
              <a:rPr dirty="0" sz="800" spc="5">
                <a:solidFill>
                  <a:srgbClr val="757575"/>
                </a:solidFill>
                <a:latin typeface="Times New Roman"/>
                <a:cs typeface="Times New Roman"/>
              </a:rPr>
              <a:t>H </a:t>
            </a:r>
            <a:r>
              <a:rPr dirty="0" sz="800" spc="5">
                <a:solidFill>
                  <a:srgbClr val="4B4B4B"/>
                </a:solidFill>
                <a:latin typeface="Times New Roman"/>
                <a:cs typeface="Times New Roman"/>
              </a:rPr>
              <a:t>u m </a:t>
            </a:r>
            <a:r>
              <a:rPr dirty="0" sz="800">
                <a:solidFill>
                  <a:srgbClr val="4B4B4B"/>
                </a:solidFill>
                <a:latin typeface="Times New Roman"/>
                <a:cs typeface="Times New Roman"/>
              </a:rPr>
              <a:t>an </a:t>
            </a:r>
            <a:r>
              <a:rPr dirty="0" sz="800" spc="5">
                <a:solidFill>
                  <a:srgbClr val="626262"/>
                </a:solidFill>
                <a:latin typeface="Times New Roman"/>
                <a:cs typeface="Times New Roman"/>
              </a:rPr>
              <a:t>A </a:t>
            </a:r>
            <a:r>
              <a:rPr dirty="0" sz="800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>
                <a:solidFill>
                  <a:srgbClr val="757575"/>
                </a:solidFill>
                <a:latin typeface="Times New Roman"/>
                <a:cs typeface="Times New Roman"/>
              </a:rPr>
              <a:t>ffi&gt;.irs </a:t>
            </a:r>
            <a:r>
              <a:rPr dirty="0" sz="800" spc="125">
                <a:solidFill>
                  <a:srgbClr val="626262"/>
                </a:solidFill>
                <a:latin typeface="Times New Roman"/>
                <a:cs typeface="Times New Roman"/>
              </a:rPr>
              <a:t>l\.cs. </a:t>
            </a: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Center  </a:t>
            </a:r>
            <a:r>
              <a:rPr dirty="0" sz="800" spc="310">
                <a:solidFill>
                  <a:srgbClr val="757575"/>
                </a:solidFill>
                <a:latin typeface="Times New Roman"/>
                <a:cs typeface="Times New Roman"/>
              </a:rPr>
              <a:t>4000</a:t>
            </a:r>
            <a:r>
              <a:rPr dirty="0" sz="800" spc="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65">
                <a:solidFill>
                  <a:srgbClr val="757575"/>
                </a:solidFill>
                <a:latin typeface="Arial"/>
                <a:cs typeface="Arial"/>
              </a:rPr>
              <a:t>N</a:t>
            </a:r>
            <a:r>
              <a:rPr dirty="0" sz="900" spc="165">
                <a:solidFill>
                  <a:srgbClr val="3A3A3A"/>
                </a:solidFill>
                <a:latin typeface="Arial"/>
                <a:cs typeface="Arial"/>
              </a:rPr>
              <a:t>.</a:t>
            </a:r>
            <a:r>
              <a:rPr dirty="0" sz="900" spc="165">
                <a:solidFill>
                  <a:srgbClr val="757575"/>
                </a:solidFill>
                <a:latin typeface="Arial"/>
                <a:cs typeface="Arial"/>
              </a:rPr>
              <a:t>E.</a:t>
            </a:r>
            <a:r>
              <a:rPr dirty="0" sz="900" spc="-5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800" spc="210">
                <a:solidFill>
                  <a:srgbClr val="757575"/>
                </a:solidFill>
                <a:latin typeface="Times New Roman"/>
                <a:cs typeface="Times New Roman"/>
              </a:rPr>
              <a:t>41stSt</a:t>
            </a:r>
            <a:r>
              <a:rPr dirty="0" sz="800" spc="2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80">
                <a:solidFill>
                  <a:srgbClr val="4B4B4B"/>
                </a:solidFill>
                <a:latin typeface="Times New Roman"/>
                <a:cs typeface="Times New Roman"/>
              </a:rPr>
              <a:t>,</a:t>
            </a:r>
            <a:r>
              <a:rPr dirty="0" sz="800" spc="80">
                <a:solidFill>
                  <a:srgbClr val="757575"/>
                </a:solidFill>
                <a:latin typeface="Times New Roman"/>
                <a:cs typeface="Times New Roman"/>
              </a:rPr>
              <a:t>eet</a:t>
            </a:r>
            <a:endParaRPr sz="800">
              <a:latin typeface="Times New Roman"/>
              <a:cs typeface="Times New Roman"/>
            </a:endParaRPr>
          </a:p>
          <a:p>
            <a:pPr marL="38735">
              <a:lnSpc>
                <a:spcPts val="715"/>
              </a:lnSpc>
            </a:pPr>
            <a:r>
              <a:rPr dirty="0" sz="800" spc="195">
                <a:solidFill>
                  <a:srgbClr val="626262"/>
                </a:solidFill>
                <a:latin typeface="Times New Roman"/>
                <a:cs typeface="Times New Roman"/>
              </a:rPr>
              <a:t>Seattle,</a:t>
            </a:r>
            <a:r>
              <a:rPr dirty="0" sz="800" spc="-4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445">
                <a:solidFill>
                  <a:srgbClr val="626262"/>
                </a:solidFill>
                <a:latin typeface="Times New Roman"/>
                <a:cs typeface="Times New Roman"/>
              </a:rPr>
              <a:t>WA</a:t>
            </a:r>
            <a:r>
              <a:rPr dirty="0" sz="800" spc="-2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25">
                <a:solidFill>
                  <a:srgbClr val="626262"/>
                </a:solidFill>
                <a:latin typeface="Times New Roman"/>
                <a:cs typeface="Times New Roman"/>
              </a:rPr>
              <a:t>98103</a:t>
            </a:r>
            <a:endParaRPr sz="800">
              <a:latin typeface="Times New Roman"/>
              <a:cs typeface="Times New Roman"/>
            </a:endParaRPr>
          </a:p>
          <a:p>
            <a:pPr marL="41275">
              <a:lnSpc>
                <a:spcPts val="780"/>
              </a:lnSpc>
            </a:pPr>
            <a:r>
              <a:rPr dirty="0" sz="800" spc="315">
                <a:solidFill>
                  <a:srgbClr val="757575"/>
                </a:solidFill>
                <a:latin typeface="Times New Roman"/>
                <a:cs typeface="Times New Roman"/>
              </a:rPr>
              <a:t>(206)528-3124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780"/>
              </a:lnSpc>
            </a:pPr>
            <a:r>
              <a:rPr dirty="0" sz="800" spc="325">
                <a:solidFill>
                  <a:srgbClr val="626262"/>
                </a:solidFill>
                <a:latin typeface="Arial"/>
                <a:cs typeface="Arial"/>
              </a:rPr>
              <a:t>FAX</a:t>
            </a:r>
            <a:r>
              <a:rPr dirty="0" sz="800" spc="325">
                <a:solidFill>
                  <a:srgbClr val="8C8C8C"/>
                </a:solidFill>
                <a:latin typeface="Arial"/>
                <a:cs typeface="Arial"/>
              </a:rPr>
              <a:t>:</a:t>
            </a:r>
            <a:r>
              <a:rPr dirty="0" sz="800" spc="2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(2</a:t>
            </a:r>
            <a:r>
              <a:rPr dirty="0" sz="800" spc="200">
                <a:solidFill>
                  <a:srgbClr val="4B4B4B"/>
                </a:solidFill>
                <a:latin typeface="Times New Roman"/>
                <a:cs typeface="Times New Roman"/>
              </a:rPr>
              <a:t>06</a:t>
            </a:r>
            <a:r>
              <a:rPr dirty="0" sz="800" spc="14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225">
                <a:solidFill>
                  <a:srgbClr val="4B4B4B"/>
                </a:solidFill>
                <a:latin typeface="Times New Roman"/>
                <a:cs typeface="Times New Roman"/>
              </a:rPr>
              <a:t>)</a:t>
            </a:r>
            <a:r>
              <a:rPr dirty="0" sz="800" spc="9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305">
                <a:solidFill>
                  <a:srgbClr val="757575"/>
                </a:solidFill>
                <a:latin typeface="Times New Roman"/>
                <a:cs typeface="Times New Roman"/>
              </a:rPr>
              <a:t>528-3550</a:t>
            </a:r>
            <a:endParaRPr sz="800">
              <a:latin typeface="Times New Roman"/>
              <a:cs typeface="Times New Roman"/>
            </a:endParaRPr>
          </a:p>
          <a:p>
            <a:pPr marL="43180">
              <a:lnSpc>
                <a:spcPts val="885"/>
              </a:lnSpc>
            </a:pPr>
            <a:r>
              <a:rPr dirty="0" sz="800" spc="215">
                <a:solidFill>
                  <a:srgbClr val="626262"/>
                </a:solidFill>
                <a:latin typeface="Times New Roman"/>
                <a:cs typeface="Times New Roman"/>
              </a:rPr>
              <a:t>Email:</a:t>
            </a:r>
            <a:r>
              <a:rPr dirty="0" sz="800" spc="7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60">
                <a:solidFill>
                  <a:srgbClr val="626262"/>
                </a:solidFill>
                <a:latin typeface="Times New Roman"/>
                <a:cs typeface="Times New Roman"/>
              </a:rPr>
              <a:t>D</a:t>
            </a:r>
            <a:r>
              <a:rPr dirty="0" sz="800" spc="-8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00">
                <a:solidFill>
                  <a:srgbClr val="626262"/>
                </a:solidFill>
                <a:latin typeface="Times New Roman"/>
                <a:cs typeface="Times New Roman"/>
              </a:rPr>
              <a:t>H</a:t>
            </a:r>
            <a:r>
              <a:rPr dirty="0" sz="800" spc="200">
                <a:solidFill>
                  <a:srgbClr val="B3B3B3"/>
                </a:solidFill>
                <a:latin typeface="Times New Roman"/>
                <a:cs typeface="Times New Roman"/>
              </a:rPr>
              <a:t>_</a:t>
            </a:r>
            <a:r>
              <a:rPr dirty="0" sz="800" spc="200">
                <a:solidFill>
                  <a:srgbClr val="626262"/>
                </a:solidFill>
                <a:latin typeface="Times New Roman"/>
                <a:cs typeface="Times New Roman"/>
              </a:rPr>
              <a:t>Klepingei-®Pnl.</a:t>
            </a:r>
            <a:r>
              <a:rPr dirty="0" sz="800" spc="-8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00">
                <a:solidFill>
                  <a:srgbClr val="626262"/>
                </a:solidFill>
                <a:latin typeface="Times New Roman"/>
                <a:cs typeface="Times New Roman"/>
              </a:rPr>
              <a:t>Gov</a:t>
            </a:r>
            <a:r>
              <a:rPr dirty="0" sz="800" spc="114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70">
                <a:solidFill>
                  <a:srgbClr val="757575"/>
                </a:solidFill>
                <a:latin typeface="Times New Roman"/>
                <a:cs typeface="Times New Roman"/>
              </a:rPr>
              <a:t>(bit:net)</a:t>
            </a:r>
            <a:endParaRPr sz="800">
              <a:latin typeface="Times New Roman"/>
              <a:cs typeface="Times New Roman"/>
            </a:endParaRPr>
          </a:p>
          <a:p>
            <a:pPr marL="34290">
              <a:lnSpc>
                <a:spcPts val="745"/>
              </a:lnSpc>
              <a:spcBef>
                <a:spcPts val="385"/>
              </a:spcBef>
            </a:pPr>
            <a:r>
              <a:rPr dirty="0" sz="700" spc="100" b="1">
                <a:solidFill>
                  <a:srgbClr val="757575"/>
                </a:solidFill>
                <a:latin typeface="Arial"/>
                <a:cs typeface="Arial"/>
              </a:rPr>
              <a:t>Sa-co.mi </a:t>
            </a:r>
            <a:r>
              <a:rPr dirty="0" sz="600" spc="85" b="1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600" spc="85" b="1">
                <a:solidFill>
                  <a:srgbClr val="757575"/>
                </a:solidFill>
                <a:latin typeface="Times New Roman"/>
                <a:cs typeface="Times New Roman"/>
              </a:rPr>
              <a:t>&lt; </a:t>
            </a:r>
            <a:r>
              <a:rPr dirty="0" sz="600" spc="-35" b="1">
                <a:solidFill>
                  <a:srgbClr val="757575"/>
                </a:solidFill>
                <a:latin typeface="Times New Roman"/>
                <a:cs typeface="Times New Roman"/>
              </a:rPr>
              <a:t>1..L</a:t>
            </a:r>
            <a:r>
              <a:rPr dirty="0" sz="600" spc="-35" b="1">
                <a:solidFill>
                  <a:srgbClr val="4B4B4B"/>
                </a:solidFill>
                <a:latin typeface="Times New Roman"/>
                <a:cs typeface="Times New Roman"/>
              </a:rPr>
              <a:t>t'</a:t>
            </a:r>
            <a:r>
              <a:rPr dirty="0" sz="600" spc="-35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600" spc="-3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600" spc="-5" b="1">
                <a:solidFill>
                  <a:srgbClr val="757575"/>
                </a:solidFill>
                <a:latin typeface="Times New Roman"/>
                <a:cs typeface="Times New Roman"/>
              </a:rPr>
              <a:t>$ U</a:t>
            </a:r>
            <a:endParaRPr sz="600">
              <a:latin typeface="Times New Roman"/>
              <a:cs typeface="Times New Roman"/>
            </a:endParaRPr>
          </a:p>
          <a:p>
            <a:pPr marL="43180">
              <a:lnSpc>
                <a:spcPts val="795"/>
              </a:lnSpc>
            </a:pPr>
            <a:r>
              <a:rPr dirty="0" sz="800" spc="170" b="1">
                <a:solidFill>
                  <a:srgbClr val="626262"/>
                </a:solidFill>
                <a:latin typeface="Times New Roman"/>
                <a:cs typeface="Times New Roman"/>
              </a:rPr>
              <a:t>International </a:t>
            </a:r>
            <a:r>
              <a:rPr dirty="0" sz="800" spc="55" b="1">
                <a:solidFill>
                  <a:srgbClr val="626262"/>
                </a:solidFill>
                <a:latin typeface="Times New Roman"/>
                <a:cs typeface="Times New Roman"/>
              </a:rPr>
              <a:t>R.eseat</a:t>
            </a:r>
            <a:r>
              <a:rPr dirty="0" sz="800" spc="55" b="1">
                <a:solidFill>
                  <a:srgbClr val="8C8C8C"/>
                </a:solidFill>
                <a:latin typeface="Times New Roman"/>
                <a:cs typeface="Times New Roman"/>
              </a:rPr>
              <a:t>c</a:t>
            </a:r>
            <a:r>
              <a:rPr dirty="0" sz="800" spc="55" b="1">
                <a:solidFill>
                  <a:srgbClr val="626262"/>
                </a:solidFill>
                <a:latin typeface="Times New Roman"/>
                <a:cs typeface="Times New Roman"/>
              </a:rPr>
              <a:t>·h</a:t>
            </a:r>
            <a:r>
              <a:rPr dirty="0" sz="800" spc="13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45" b="1">
                <a:solidFill>
                  <a:srgbClr val="757575"/>
                </a:solidFill>
                <a:latin typeface="Times New Roman"/>
                <a:cs typeface="Times New Roman"/>
              </a:rPr>
              <a:t>Ce.nee</a:t>
            </a:r>
            <a:r>
              <a:rPr dirty="0" sz="800" spc="145" b="1">
                <a:solidFill>
                  <a:srgbClr val="3A3A3A"/>
                </a:solidFill>
                <a:latin typeface="Times New Roman"/>
                <a:cs typeface="Times New Roman"/>
              </a:rPr>
              <a:t>,</a:t>
            </a:r>
            <a:endParaRPr sz="800">
              <a:latin typeface="Times New Roman"/>
              <a:cs typeface="Times New Roman"/>
            </a:endParaRPr>
          </a:p>
          <a:p>
            <a:pPr marL="33655">
              <a:lnSpc>
                <a:spcPts val="840"/>
              </a:lnSpc>
            </a:pPr>
            <a:r>
              <a:rPr dirty="0" sz="850" spc="200" b="1" i="1">
                <a:solidFill>
                  <a:srgbClr val="757575"/>
                </a:solidFill>
                <a:latin typeface="Times New Roman"/>
                <a:cs typeface="Times New Roman"/>
              </a:rPr>
              <a:t>£or</a:t>
            </a:r>
            <a:r>
              <a:rPr dirty="0" sz="850" spc="-10" b="1" i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20" b="1">
                <a:solidFill>
                  <a:srgbClr val="757575"/>
                </a:solidFill>
                <a:latin typeface="Arial"/>
                <a:cs typeface="Arial"/>
              </a:rPr>
              <a:t>Japa.L'l.CSC </a:t>
            </a:r>
            <a:r>
              <a:rPr dirty="0" sz="800" spc="90" b="1">
                <a:solidFill>
                  <a:srgbClr val="626262"/>
                </a:solidFill>
                <a:latin typeface="Times New Roman"/>
                <a:cs typeface="Times New Roman"/>
              </a:rPr>
              <a:t>Sn.a.dies</a:t>
            </a:r>
            <a:endParaRPr sz="800">
              <a:latin typeface="Times New Roman"/>
              <a:cs typeface="Times New Roman"/>
            </a:endParaRPr>
          </a:p>
          <a:p>
            <a:pPr marL="46990" marR="1196975" indent="-5715">
              <a:lnSpc>
                <a:spcPts val="810"/>
              </a:lnSpc>
              <a:spcBef>
                <a:spcPts val="40"/>
              </a:spcBef>
            </a:pPr>
            <a:r>
              <a:rPr dirty="0" sz="800" spc="100">
                <a:solidFill>
                  <a:srgbClr val="757575"/>
                </a:solidFill>
                <a:latin typeface="Times New Roman"/>
                <a:cs typeface="Times New Roman"/>
              </a:rPr>
              <a:t>3-2 </a:t>
            </a:r>
            <a:r>
              <a:rPr dirty="0" sz="800" spc="285">
                <a:solidFill>
                  <a:srgbClr val="626262"/>
                </a:solidFill>
                <a:latin typeface="Times New Roman"/>
                <a:cs typeface="Times New Roman"/>
              </a:rPr>
              <a:t>Ocyama-Cbo </a:t>
            </a:r>
            <a:r>
              <a:rPr dirty="0" sz="800" spc="265">
                <a:solidFill>
                  <a:srgbClr val="757575"/>
                </a:solidFill>
                <a:latin typeface="Times New Roman"/>
                <a:cs typeface="Times New Roman"/>
              </a:rPr>
              <a:t>Goryo  </a:t>
            </a:r>
            <a:r>
              <a:rPr dirty="0" sz="800" spc="-5">
                <a:solidFill>
                  <a:srgbClr val="757575"/>
                </a:solidFill>
                <a:latin typeface="Times New Roman"/>
                <a:cs typeface="Times New Roman"/>
              </a:rPr>
              <a:t>Nishk</a:t>
            </a:r>
            <a:r>
              <a:rPr dirty="0" sz="800" spc="-5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800" spc="15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-Ku</a:t>
            </a:r>
            <a:endParaRPr sz="800">
              <a:latin typeface="Times New Roman"/>
              <a:cs typeface="Times New Roman"/>
            </a:endParaRPr>
          </a:p>
          <a:p>
            <a:pPr marL="35560">
              <a:lnSpc>
                <a:spcPts val="869"/>
              </a:lnSpc>
            </a:pP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Kyoto</a:t>
            </a:r>
            <a:r>
              <a:rPr dirty="0" sz="800" spc="260">
                <a:solidFill>
                  <a:srgbClr val="626262"/>
                </a:solidFill>
                <a:latin typeface="Times New Roman"/>
                <a:cs typeface="Times New Roman"/>
              </a:rPr>
              <a:t>6 </a:t>
            </a:r>
            <a:r>
              <a:rPr dirty="0" sz="800" spc="254">
                <a:solidFill>
                  <a:srgbClr val="626262"/>
                </a:solidFill>
                <a:latin typeface="Times New Roman"/>
                <a:cs typeface="Times New Roman"/>
              </a:rPr>
              <a:t>10</a:t>
            </a:r>
            <a:r>
              <a:rPr dirty="0" sz="800" spc="254">
                <a:solidFill>
                  <a:srgbClr val="8C8C8C"/>
                </a:solidFill>
                <a:latin typeface="Times New Roman"/>
                <a:cs typeface="Times New Roman"/>
              </a:rPr>
              <a:t>-1</a:t>
            </a:r>
            <a:r>
              <a:rPr dirty="0" sz="800" spc="254">
                <a:solidFill>
                  <a:srgbClr val="626262"/>
                </a:solidFill>
                <a:latin typeface="Times New Roman"/>
                <a:cs typeface="Times New Roman"/>
              </a:rPr>
              <a:t>1</a:t>
            </a:r>
            <a:r>
              <a:rPr dirty="0" sz="800" spc="1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Japan</a:t>
            </a:r>
            <a:endParaRPr sz="800">
              <a:latin typeface="Times New Roman"/>
              <a:cs typeface="Times New Roman"/>
            </a:endParaRPr>
          </a:p>
          <a:p>
            <a:pPr marL="23495" marR="1206500" indent="12065">
              <a:lnSpc>
                <a:spcPct val="84400"/>
              </a:lnSpc>
              <a:spcBef>
                <a:spcPts val="315"/>
              </a:spcBef>
            </a:pPr>
            <a:r>
              <a:rPr dirty="0" sz="800" spc="105" b="1">
                <a:solidFill>
                  <a:srgbClr val="757575"/>
                </a:solidFill>
                <a:latin typeface="Times New Roman"/>
                <a:cs typeface="Times New Roman"/>
              </a:rPr>
              <a:t>Hylu1.</a:t>
            </a:r>
            <a:r>
              <a:rPr dirty="0" sz="800" spc="105" b="1">
                <a:solidFill>
                  <a:srgbClr val="4B4B4B"/>
                </a:solidFill>
                <a:latin typeface="Times New Roman"/>
                <a:cs typeface="Times New Roman"/>
              </a:rPr>
              <a:t>j </a:t>
            </a:r>
            <a:r>
              <a:rPr dirty="0" sz="800" spc="-75" b="1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800" spc="-25" b="1">
                <a:solidFill>
                  <a:srgbClr val="757575"/>
                </a:solidFill>
                <a:latin typeface="Times New Roman"/>
                <a:cs typeface="Times New Roman"/>
              </a:rPr>
              <a:t>I&lt;.i..an </a:t>
            </a:r>
            <a:r>
              <a:rPr dirty="0" sz="800" spc="75" b="1">
                <a:solidFill>
                  <a:srgbClr val="626262"/>
                </a:solidFill>
                <a:latin typeface="Times New Roman"/>
                <a:cs typeface="Times New Roman"/>
              </a:rPr>
              <a:t>K\.-von  </a:t>
            </a:r>
            <a:r>
              <a:rPr dirty="0" sz="800" spc="270">
                <a:solidFill>
                  <a:srgbClr val="757575"/>
                </a:solidFill>
                <a:latin typeface="Times New Roman"/>
                <a:cs typeface="Times New Roman"/>
              </a:rPr>
              <a:t>Seochogu</a:t>
            </a:r>
            <a:r>
              <a:rPr dirty="0" sz="800" spc="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75">
                <a:solidFill>
                  <a:srgbClr val="626262"/>
                </a:solidFill>
                <a:latin typeface="Times New Roman"/>
                <a:cs typeface="Times New Roman"/>
              </a:rPr>
              <a:t>Bangbaedong  </a:t>
            </a:r>
            <a:r>
              <a:rPr dirty="0" sz="800" spc="190">
                <a:solidFill>
                  <a:srgbClr val="757575"/>
                </a:solidFill>
                <a:latin typeface="Times New Roman"/>
                <a:cs typeface="Times New Roman"/>
              </a:rPr>
              <a:t>Sarnik </a:t>
            </a: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Apt. </a:t>
            </a:r>
            <a:r>
              <a:rPr dirty="0" sz="800" spc="295">
                <a:solidFill>
                  <a:srgbClr val="757575"/>
                </a:solidFill>
                <a:latin typeface="Times New Roman"/>
                <a:cs typeface="Times New Roman"/>
              </a:rPr>
              <a:t>2-803 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Seoul,</a:t>
            </a:r>
            <a:r>
              <a:rPr dirty="0" sz="800" spc="-1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54">
                <a:solidFill>
                  <a:srgbClr val="757575"/>
                </a:solidFill>
                <a:latin typeface="Times New Roman"/>
                <a:cs typeface="Times New Roman"/>
              </a:rPr>
              <a:t>South </a:t>
            </a:r>
            <a:r>
              <a:rPr dirty="0" sz="800" spc="235">
                <a:solidFill>
                  <a:srgbClr val="757575"/>
                </a:solidFill>
                <a:latin typeface="Times New Roman"/>
                <a:cs typeface="Times New Roman"/>
              </a:rPr>
              <a:t>Korea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0428" y="1089035"/>
            <a:ext cx="2242185" cy="2547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945">
              <a:lnSpc>
                <a:spcPts val="860"/>
              </a:lnSpc>
              <a:spcBef>
                <a:spcPts val="100"/>
              </a:spcBef>
            </a:pP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Nancy </a:t>
            </a: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00" spc="200">
                <a:solidFill>
                  <a:srgbClr val="4B4B4B"/>
                </a:solidFill>
                <a:latin typeface="Times New Roman"/>
                <a:cs typeface="Times New Roman"/>
              </a:rPr>
              <a:t>.</a:t>
            </a:r>
            <a:r>
              <a:rPr dirty="0" sz="800" spc="-5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175">
                <a:solidFill>
                  <a:srgbClr val="757575"/>
                </a:solidFill>
                <a:latin typeface="Times New Roman"/>
                <a:cs typeface="Times New Roman"/>
              </a:rPr>
              <a:t>Land.ale</a:t>
            </a:r>
            <a:endParaRPr sz="800">
              <a:latin typeface="Times New Roman"/>
              <a:cs typeface="Times New Roman"/>
            </a:endParaRPr>
          </a:p>
          <a:p>
            <a:pPr marL="50165">
              <a:lnSpc>
                <a:spcPts val="840"/>
              </a:lnSpc>
            </a:pPr>
            <a:r>
              <a:rPr dirty="0" sz="850" spc="85" b="1">
                <a:solidFill>
                  <a:srgbClr val="757575"/>
                </a:solidFill>
                <a:latin typeface="Times New Roman"/>
                <a:cs typeface="Times New Roman"/>
              </a:rPr>
              <a:t>Assoc.ia.ce </a:t>
            </a:r>
            <a:r>
              <a:rPr dirty="0" sz="850" spc="135" b="1">
                <a:solidFill>
                  <a:srgbClr val="757575"/>
                </a:solidFill>
                <a:latin typeface="Times New Roman"/>
                <a:cs typeface="Times New Roman"/>
              </a:rPr>
              <a:t>Prof'es o• </a:t>
            </a:r>
            <a:r>
              <a:rPr dirty="0" sz="850" spc="210" b="1" i="1">
                <a:solidFill>
                  <a:srgbClr val="757575"/>
                </a:solidFill>
                <a:latin typeface="Arial"/>
                <a:cs typeface="Arial"/>
              </a:rPr>
              <a:t>oF</a:t>
            </a:r>
            <a:r>
              <a:rPr dirty="0" sz="800" spc="210" b="1">
                <a:solidFill>
                  <a:srgbClr val="757575"/>
                </a:solidFill>
                <a:latin typeface="Times New Roman"/>
                <a:cs typeface="Times New Roman"/>
              </a:rPr>
              <a:t>Sociology</a:t>
            </a:r>
            <a:endParaRPr sz="800">
              <a:latin typeface="Times New Roman"/>
              <a:cs typeface="Times New Roman"/>
            </a:endParaRPr>
          </a:p>
          <a:p>
            <a:pPr marL="54610">
              <a:lnSpc>
                <a:spcPts val="805"/>
              </a:lnSpc>
            </a:pPr>
            <a:r>
              <a:rPr dirty="0" sz="800" spc="140" b="1">
                <a:solidFill>
                  <a:srgbClr val="757575"/>
                </a:solidFill>
                <a:latin typeface="Times New Roman"/>
                <a:cs typeface="Times New Roman"/>
              </a:rPr>
              <a:t>.PopuJacion </a:t>
            </a:r>
            <a:r>
              <a:rPr dirty="0" sz="800" spc="185" b="1">
                <a:solidFill>
                  <a:srgbClr val="757575"/>
                </a:solidFill>
                <a:latin typeface="Times New Roman"/>
                <a:cs typeface="Times New Roman"/>
              </a:rPr>
              <a:t>Research</a:t>
            </a:r>
            <a:r>
              <a:rPr dirty="0" sz="800" spc="-10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65" b="1">
                <a:solidFill>
                  <a:srgbClr val="757575"/>
                </a:solidFill>
                <a:latin typeface="Times New Roman"/>
                <a:cs typeface="Times New Roman"/>
              </a:rPr>
              <a:t>1nsticute</a:t>
            </a:r>
            <a:endParaRPr sz="800">
              <a:latin typeface="Times New Roman"/>
              <a:cs typeface="Times New Roman"/>
            </a:endParaRPr>
          </a:p>
          <a:p>
            <a:pPr marL="48895">
              <a:lnSpc>
                <a:spcPts val="810"/>
              </a:lnSpc>
            </a:pP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22 </a:t>
            </a:r>
            <a:r>
              <a:rPr dirty="0" sz="800" spc="260">
                <a:solidFill>
                  <a:srgbClr val="626262"/>
                </a:solidFill>
                <a:latin typeface="Times New Roman"/>
                <a:cs typeface="Times New Roman"/>
              </a:rPr>
              <a:t>B </a:t>
            </a:r>
            <a:r>
              <a:rPr dirty="0" sz="800" spc="160">
                <a:solidFill>
                  <a:srgbClr val="626262"/>
                </a:solidFill>
                <a:latin typeface="Times New Roman"/>
                <a:cs typeface="Times New Roman"/>
              </a:rPr>
              <a:t>u</a:t>
            </a:r>
            <a:r>
              <a:rPr dirty="0" sz="800" spc="160">
                <a:solidFill>
                  <a:srgbClr val="8C8C8C"/>
                </a:solidFill>
                <a:latin typeface="Times New Roman"/>
                <a:cs typeface="Times New Roman"/>
              </a:rPr>
              <a:t>r</a:t>
            </a:r>
            <a:r>
              <a:rPr dirty="0" sz="800" spc="16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800" spc="240">
                <a:solidFill>
                  <a:srgbClr val="8C8C8C"/>
                </a:solidFill>
                <a:latin typeface="Times New Roman"/>
                <a:cs typeface="Times New Roman"/>
              </a:rPr>
              <a:t>owes</a:t>
            </a:r>
            <a:r>
              <a:rPr dirty="0" sz="800" spc="8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800" spc="125">
                <a:solidFill>
                  <a:srgbClr val="757575"/>
                </a:solidFill>
                <a:latin typeface="Times New Roman"/>
                <a:cs typeface="Times New Roman"/>
              </a:rPr>
              <a:t>.Bld.g.</a:t>
            </a:r>
            <a:endParaRPr sz="800">
              <a:latin typeface="Times New Roman"/>
              <a:cs typeface="Times New Roman"/>
            </a:endParaRPr>
          </a:p>
          <a:p>
            <a:pPr marL="49530">
              <a:lnSpc>
                <a:spcPts val="810"/>
              </a:lnSpc>
            </a:pPr>
            <a:r>
              <a:rPr dirty="0" sz="800" spc="20" b="1">
                <a:solidFill>
                  <a:srgbClr val="626262"/>
                </a:solidFill>
                <a:latin typeface="Times New Roman"/>
                <a:cs typeface="Times New Roman"/>
              </a:rPr>
              <a:t>J?e </a:t>
            </a:r>
            <a:r>
              <a:rPr dirty="0" sz="800" spc="25" b="1">
                <a:solidFill>
                  <a:srgbClr val="626262"/>
                </a:solidFill>
                <a:latin typeface="Times New Roman"/>
                <a:cs typeface="Times New Roman"/>
              </a:rPr>
              <a:t>n </a:t>
            </a:r>
            <a:r>
              <a:rPr dirty="0" sz="800" spc="-125" b="1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r>
              <a:rPr dirty="0" sz="800" spc="-125" b="1">
                <a:solidFill>
                  <a:srgbClr val="8C8C8C"/>
                </a:solidFill>
                <a:latin typeface="Times New Roman"/>
                <a:cs typeface="Times New Roman"/>
              </a:rPr>
              <a:t>s </a:t>
            </a:r>
            <a:r>
              <a:rPr dirty="0" sz="800" spc="25" b="1">
                <a:solidFill>
                  <a:srgbClr val="8C8C8C"/>
                </a:solidFill>
                <a:latin typeface="Times New Roman"/>
                <a:cs typeface="Times New Roman"/>
              </a:rPr>
              <a:t>y </a:t>
            </a:r>
            <a:r>
              <a:rPr dirty="0" sz="800" spc="25" b="1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v an </a:t>
            </a:r>
            <a:r>
              <a:rPr dirty="0" sz="800" spc="15" b="1">
                <a:solidFill>
                  <a:srgbClr val="757575"/>
                </a:solidFill>
                <a:latin typeface="Times New Roman"/>
                <a:cs typeface="Times New Roman"/>
              </a:rPr>
              <a:t>.ia </a:t>
            </a:r>
            <a:r>
              <a:rPr dirty="0" sz="800" spc="170" b="1">
                <a:solidFill>
                  <a:srgbClr val="757575"/>
                </a:solidFill>
                <a:latin typeface="Times New Roman"/>
                <a:cs typeface="Times New Roman"/>
              </a:rPr>
              <a:t>Scace </a:t>
            </a:r>
            <a:r>
              <a:rPr dirty="0" sz="800" spc="265" b="1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800" spc="65" b="1">
                <a:solidFill>
                  <a:srgbClr val="757575"/>
                </a:solidFill>
                <a:latin typeface="Times New Roman"/>
                <a:cs typeface="Times New Roman"/>
              </a:rPr>
              <a:t>nive</a:t>
            </a:r>
            <a:r>
              <a:rPr dirty="0" sz="800" spc="65" b="1">
                <a:solidFill>
                  <a:srgbClr val="4B4B4B"/>
                </a:solidFill>
                <a:latin typeface="Times New Roman"/>
                <a:cs typeface="Times New Roman"/>
              </a:rPr>
              <a:t>1;</a:t>
            </a:r>
            <a:r>
              <a:rPr dirty="0" sz="800" spc="65" b="1">
                <a:solidFill>
                  <a:srgbClr val="757575"/>
                </a:solidFill>
                <a:latin typeface="Times New Roman"/>
                <a:cs typeface="Times New Roman"/>
              </a:rPr>
              <a:t>s </a:t>
            </a:r>
            <a:r>
              <a:rPr dirty="0" sz="800" spc="-35" b="1">
                <a:solidFill>
                  <a:srgbClr val="757575"/>
                </a:solidFill>
                <a:latin typeface="Times New Roman"/>
                <a:cs typeface="Times New Roman"/>
              </a:rPr>
              <a:t>i</a:t>
            </a:r>
            <a:r>
              <a:rPr dirty="0" sz="800" spc="-16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b="1">
                <a:solidFill>
                  <a:srgbClr val="757575"/>
                </a:solidFill>
                <a:latin typeface="Times New Roman"/>
                <a:cs typeface="Times New Roman"/>
              </a:rPr>
              <a:t>t:y</a:t>
            </a:r>
            <a:endParaRPr sz="800">
              <a:latin typeface="Times New Roman"/>
              <a:cs typeface="Times New Roman"/>
            </a:endParaRPr>
          </a:p>
          <a:p>
            <a:pPr marL="50165">
              <a:lnSpc>
                <a:spcPts val="885"/>
              </a:lnSpc>
            </a:pP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University</a:t>
            </a:r>
            <a:r>
              <a:rPr dirty="0" sz="800" spc="1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Park,</a:t>
            </a:r>
            <a:r>
              <a:rPr dirty="0" sz="800" spc="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60">
                <a:solidFill>
                  <a:srgbClr val="757575"/>
                </a:solidFill>
                <a:latin typeface="Times New Roman"/>
                <a:cs typeface="Times New Roman"/>
              </a:rPr>
              <a:t>PA</a:t>
            </a:r>
            <a:r>
              <a:rPr dirty="0" sz="800" spc="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10">
                <a:solidFill>
                  <a:srgbClr val="626262"/>
                </a:solidFill>
                <a:latin typeface="Times New Roman"/>
                <a:cs typeface="Times New Roman"/>
              </a:rPr>
              <a:t>16802</a:t>
            </a:r>
            <a:endParaRPr sz="800">
              <a:latin typeface="Times New Roman"/>
              <a:cs typeface="Times New Roman"/>
            </a:endParaRPr>
          </a:p>
          <a:p>
            <a:pPr marL="48895">
              <a:lnSpc>
                <a:spcPts val="885"/>
              </a:lnSpc>
              <a:spcBef>
                <a:spcPts val="225"/>
              </a:spcBef>
            </a:pP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Barry</a:t>
            </a:r>
            <a:r>
              <a:rPr dirty="0" sz="800" spc="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35">
                <a:solidFill>
                  <a:srgbClr val="757575"/>
                </a:solidFill>
                <a:latin typeface="Times New Roman"/>
                <a:cs typeface="Times New Roman"/>
              </a:rPr>
              <a:t>Lee</a:t>
            </a:r>
            <a:endParaRPr sz="800">
              <a:latin typeface="Times New Roman"/>
              <a:cs typeface="Times New Roman"/>
            </a:endParaRPr>
          </a:p>
          <a:p>
            <a:pPr marL="50165">
              <a:lnSpc>
                <a:spcPts val="810"/>
              </a:lnSpc>
            </a:pPr>
            <a:r>
              <a:rPr dirty="0" sz="800" spc="95" b="1">
                <a:solidFill>
                  <a:srgbClr val="757575"/>
                </a:solidFill>
                <a:latin typeface="Times New Roman"/>
                <a:cs typeface="Times New Roman"/>
              </a:rPr>
              <a:t>Associa.r:e</a:t>
            </a:r>
            <a:r>
              <a:rPr dirty="0" sz="800" spc="114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5" b="1">
                <a:solidFill>
                  <a:srgbClr val="757575"/>
                </a:solidFill>
                <a:latin typeface="Times New Roman"/>
                <a:cs typeface="Times New Roman"/>
              </a:rPr>
              <a:t>Prof'essor</a:t>
            </a:r>
            <a:r>
              <a:rPr dirty="0" sz="800" spc="5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0" b="1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26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Socio</a:t>
            </a:r>
            <a:r>
              <a:rPr dirty="0" sz="800" spc="-10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0" b="1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120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3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70" b="1">
                <a:solidFill>
                  <a:srgbClr val="757575"/>
                </a:solidFill>
                <a:latin typeface="Times New Roman"/>
                <a:cs typeface="Times New Roman"/>
              </a:rPr>
              <a:t>gy</a:t>
            </a:r>
            <a:endParaRPr sz="800">
              <a:latin typeface="Times New Roman"/>
              <a:cs typeface="Times New Roman"/>
            </a:endParaRPr>
          </a:p>
          <a:p>
            <a:pPr marL="48895">
              <a:lnSpc>
                <a:spcPts val="810"/>
              </a:lnSpc>
            </a:pPr>
            <a:r>
              <a:rPr dirty="0" sz="800" spc="185">
                <a:solidFill>
                  <a:srgbClr val="757575"/>
                </a:solidFill>
                <a:latin typeface="Times New Roman"/>
                <a:cs typeface="Times New Roman"/>
              </a:rPr>
              <a:t>Deparc:rnent 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800" spc="15">
                <a:solidFill>
                  <a:srgbClr val="757575"/>
                </a:solidFill>
                <a:latin typeface="Times New Roman"/>
                <a:cs typeface="Times New Roman"/>
              </a:rPr>
              <a:t>Soci</a:t>
            </a:r>
            <a:r>
              <a:rPr dirty="0" sz="800" spc="15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15">
                <a:solidFill>
                  <a:srgbClr val="757575"/>
                </a:solidFill>
                <a:latin typeface="Times New Roman"/>
                <a:cs typeface="Times New Roman"/>
              </a:rPr>
              <a:t>&lt;:S</a:t>
            </a:r>
            <a:r>
              <a:rPr dirty="0" sz="800" spc="15">
                <a:solidFill>
                  <a:srgbClr val="4B4B4B"/>
                </a:solidFill>
                <a:latin typeface="Times New Roman"/>
                <a:cs typeface="Times New Roman"/>
              </a:rPr>
              <a:t>l </a:t>
            </a:r>
            <a:r>
              <a:rPr dirty="0" sz="800" spc="-13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130">
                <a:solidFill>
                  <a:srgbClr val="757575"/>
                </a:solidFill>
                <a:latin typeface="Times New Roman"/>
                <a:cs typeface="Times New Roman"/>
              </a:rPr>
              <a:t>gy</a:t>
            </a:r>
            <a:endParaRPr sz="800">
              <a:latin typeface="Times New Roman"/>
              <a:cs typeface="Times New Roman"/>
            </a:endParaRPr>
          </a:p>
          <a:p>
            <a:pPr marL="48260" marR="209550">
              <a:lnSpc>
                <a:spcPct val="78700"/>
              </a:lnSpc>
              <a:spcBef>
                <a:spcPts val="130"/>
              </a:spcBef>
              <a:tabLst>
                <a:tab pos="363220" algn="l"/>
              </a:tabLst>
            </a:pPr>
            <a:r>
              <a:rPr dirty="0" sz="800" spc="-130">
                <a:solidFill>
                  <a:srgbClr val="757575"/>
                </a:solidFill>
                <a:latin typeface="Times New Roman"/>
                <a:cs typeface="Times New Roman"/>
              </a:rPr>
              <a:t>211	</a:t>
            </a: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Oswald </a:t>
            </a:r>
            <a:r>
              <a:rPr dirty="0" sz="800" spc="150">
                <a:solidFill>
                  <a:srgbClr val="757575"/>
                </a:solidFill>
                <a:latin typeface="Times New Roman"/>
                <a:cs typeface="Times New Roman"/>
              </a:rPr>
              <a:t>To\.Ver  </a:t>
            </a:r>
            <a:r>
              <a:rPr dirty="0" sz="850" spc="160" b="1">
                <a:solidFill>
                  <a:srgbClr val="757575"/>
                </a:solidFill>
                <a:latin typeface="Times New Roman"/>
                <a:cs typeface="Times New Roman"/>
              </a:rPr>
              <a:t>Pennsylvania</a:t>
            </a:r>
            <a:r>
              <a:rPr dirty="0" sz="850" spc="4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0" b="1">
                <a:solidFill>
                  <a:srgbClr val="757575"/>
                </a:solidFill>
                <a:latin typeface="Times New Roman"/>
                <a:cs typeface="Times New Roman"/>
              </a:rPr>
              <a:t>Stace</a:t>
            </a:r>
            <a:r>
              <a:rPr dirty="0" sz="800" spc="4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270" b="1">
                <a:solidFill>
                  <a:srgbClr val="757575"/>
                </a:solidFill>
                <a:latin typeface="Arial"/>
                <a:cs typeface="Arial"/>
              </a:rPr>
              <a:t>U</a:t>
            </a:r>
            <a:r>
              <a:rPr dirty="0" sz="700" spc="75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 spc="45" b="1">
                <a:solidFill>
                  <a:srgbClr val="757575"/>
                </a:solidFill>
                <a:latin typeface="Arial"/>
                <a:cs typeface="Arial"/>
              </a:rPr>
              <a:t>ni.ve.</a:t>
            </a:r>
            <a:r>
              <a:rPr dirty="0" sz="700" spc="45" b="1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dirty="0" sz="700" spc="45" b="1">
                <a:solidFill>
                  <a:srgbClr val="757575"/>
                </a:solidFill>
                <a:latin typeface="Arial"/>
                <a:cs typeface="Arial"/>
              </a:rPr>
              <a:t>-siry  </a:t>
            </a: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University</a:t>
            </a:r>
            <a:r>
              <a:rPr dirty="0" sz="800" spc="1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9">
                <a:solidFill>
                  <a:srgbClr val="626262"/>
                </a:solidFill>
                <a:latin typeface="Times New Roman"/>
                <a:cs typeface="Times New Roman"/>
              </a:rPr>
              <a:t>Park,</a:t>
            </a:r>
            <a:r>
              <a:rPr dirty="0" sz="800" spc="-1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60">
                <a:solidFill>
                  <a:srgbClr val="757575"/>
                </a:solidFill>
                <a:latin typeface="Times New Roman"/>
                <a:cs typeface="Times New Roman"/>
              </a:rPr>
              <a:t>PA</a:t>
            </a:r>
            <a:r>
              <a:rPr dirty="0" sz="800" spc="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20">
                <a:solidFill>
                  <a:srgbClr val="626262"/>
                </a:solidFill>
                <a:latin typeface="Times New Roman"/>
                <a:cs typeface="Times New Roman"/>
              </a:rPr>
              <a:t>16802</a:t>
            </a:r>
            <a:endParaRPr sz="800">
              <a:latin typeface="Times New Roman"/>
              <a:cs typeface="Times New Roman"/>
            </a:endParaRPr>
          </a:p>
          <a:p>
            <a:pPr marL="46990" marR="692150" indent="-2540">
              <a:lnSpc>
                <a:spcPct val="80400"/>
              </a:lnSpc>
              <a:spcBef>
                <a:spcPts val="400"/>
              </a:spcBef>
            </a:pPr>
            <a:r>
              <a:rPr dirty="0" sz="800" spc="270">
                <a:solidFill>
                  <a:srgbClr val="757575"/>
                </a:solidFill>
                <a:latin typeface="Times New Roman"/>
                <a:cs typeface="Times New Roman"/>
              </a:rPr>
              <a:t>Susan</a:t>
            </a:r>
            <a:r>
              <a:rPr dirty="0" sz="850" spc="270">
                <a:solidFill>
                  <a:srgbClr val="757575"/>
                </a:solidFill>
                <a:latin typeface="Arial"/>
                <a:cs typeface="Arial"/>
              </a:rPr>
              <a:t>B </a:t>
            </a:r>
            <a:r>
              <a:rPr dirty="0" sz="850" spc="150">
                <a:solidFill>
                  <a:srgbClr val="2A2A2A"/>
                </a:solidFill>
                <a:latin typeface="Arial"/>
                <a:cs typeface="Arial"/>
              </a:rPr>
              <a:t>. </a:t>
            </a:r>
            <a:r>
              <a:rPr dirty="0" sz="900" spc="170">
                <a:solidFill>
                  <a:srgbClr val="757575"/>
                </a:solidFill>
                <a:latin typeface="Times New Roman"/>
                <a:cs typeface="Times New Roman"/>
              </a:rPr>
              <a:t>Lo.ng  </a:t>
            </a:r>
            <a:r>
              <a:rPr dirty="0" sz="800" spc="110" b="1">
                <a:solidFill>
                  <a:srgbClr val="757575"/>
                </a:solidFill>
                <a:latin typeface="Times New Roman"/>
                <a:cs typeface="Times New Roman"/>
              </a:rPr>
              <a:t>A.ssoci.ace </a:t>
            </a:r>
            <a:r>
              <a:rPr dirty="0" sz="800" spc="165" b="1">
                <a:solidFill>
                  <a:srgbClr val="757575"/>
                </a:solidFill>
                <a:latin typeface="Times New Roman"/>
                <a:cs typeface="Times New Roman"/>
              </a:rPr>
              <a:t>Pro </a:t>
            </a:r>
            <a:r>
              <a:rPr dirty="0" sz="800" spc="145" b="1">
                <a:solidFill>
                  <a:srgbClr val="757575"/>
                </a:solidFill>
                <a:latin typeface="Times New Roman"/>
                <a:cs typeface="Times New Roman"/>
              </a:rPr>
              <a:t>fesso </a:t>
            </a:r>
            <a:r>
              <a:rPr dirty="0" sz="800" spc="-130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-130" b="1">
                <a:solidFill>
                  <a:srgbClr val="626262"/>
                </a:solidFill>
                <a:latin typeface="Times New Roman"/>
                <a:cs typeface="Times New Roman"/>
              </a:rPr>
              <a:t>r"  </a:t>
            </a:r>
            <a:r>
              <a:rPr dirty="0" sz="800" spc="-105" b="1">
                <a:solidFill>
                  <a:srgbClr val="757575"/>
                </a:solidFill>
                <a:latin typeface="Times New Roman"/>
                <a:cs typeface="Times New Roman"/>
              </a:rPr>
              <a:t>of  </a:t>
            </a: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Quancitacivc</a:t>
            </a:r>
            <a:r>
              <a:rPr dirty="0" sz="800" spc="8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5" b="1">
                <a:solidFill>
                  <a:srgbClr val="757575"/>
                </a:solidFill>
                <a:latin typeface="Times New Roman"/>
                <a:cs typeface="Times New Roman"/>
              </a:rPr>
              <a:t>Mcd.1od.s</a:t>
            </a:r>
            <a:endParaRPr sz="800">
              <a:latin typeface="Times New Roman"/>
              <a:cs typeface="Times New Roman"/>
            </a:endParaRPr>
          </a:p>
          <a:p>
            <a:pPr marL="37465" marR="598805" indent="-25400">
              <a:lnSpc>
                <a:spcPts val="810"/>
              </a:lnSpc>
              <a:spcBef>
                <a:spcPts val="5"/>
              </a:spcBef>
            </a:pPr>
            <a:r>
              <a:rPr dirty="0" sz="800" spc="160" b="1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00" spc="7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r>
              <a:rPr dirty="0" sz="800" spc="-6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0" b="1">
                <a:solidFill>
                  <a:srgbClr val="757575"/>
                </a:solidFill>
                <a:latin typeface="Times New Roman"/>
                <a:cs typeface="Times New Roman"/>
              </a:rPr>
              <a:t>ho</a:t>
            </a:r>
            <a:r>
              <a:rPr dirty="0" sz="800" spc="-6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5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1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80" b="1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800" spc="100" b="1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dirty="0" sz="800" spc="120" b="1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32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70" b="1">
                <a:solidFill>
                  <a:srgbClr val="757575"/>
                </a:solidFill>
                <a:latin typeface="Times New Roman"/>
                <a:cs typeface="Times New Roman"/>
              </a:rPr>
              <a:t>M</a:t>
            </a:r>
            <a:r>
              <a:rPr dirty="0" sz="800" spc="-7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ana.gem</a:t>
            </a:r>
            <a:r>
              <a:rPr dirty="0" sz="800" spc="125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r>
              <a:rPr dirty="0" sz="800" spc="-6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80" b="1">
                <a:solidFill>
                  <a:srgbClr val="757575"/>
                </a:solidFill>
                <a:latin typeface="Times New Roman"/>
                <a:cs typeface="Times New Roman"/>
              </a:rPr>
              <a:t>nc  </a:t>
            </a:r>
            <a:r>
              <a:rPr dirty="0" sz="800" spc="190" b="1">
                <a:solidFill>
                  <a:srgbClr val="757575"/>
                </a:solidFill>
                <a:latin typeface="Times New Roman"/>
                <a:cs typeface="Times New Roman"/>
              </a:rPr>
              <a:t>Syracuse</a:t>
            </a:r>
            <a:r>
              <a:rPr dirty="0" sz="800" spc="8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70" b="1">
                <a:solidFill>
                  <a:srgbClr val="757575"/>
                </a:solidFill>
                <a:latin typeface="Times New Roman"/>
                <a:cs typeface="Times New Roman"/>
              </a:rPr>
              <a:t>Univcrsjcy</a:t>
            </a:r>
            <a:endParaRPr sz="800">
              <a:latin typeface="Times New Roman"/>
              <a:cs typeface="Times New Roman"/>
            </a:endParaRPr>
          </a:p>
          <a:p>
            <a:pPr marL="44450">
              <a:lnSpc>
                <a:spcPts val="869"/>
              </a:lnSpc>
            </a:pP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Syracuse, </a:t>
            </a:r>
            <a:r>
              <a:rPr dirty="0" sz="800" spc="345">
                <a:solidFill>
                  <a:srgbClr val="757575"/>
                </a:solidFill>
                <a:latin typeface="Times New Roman"/>
                <a:cs typeface="Times New Roman"/>
              </a:rPr>
              <a:t>NY</a:t>
            </a:r>
            <a:r>
              <a:rPr dirty="0" sz="800" spc="-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20">
                <a:solidFill>
                  <a:srgbClr val="757575"/>
                </a:solidFill>
                <a:latin typeface="Times New Roman"/>
                <a:cs typeface="Times New Roman"/>
              </a:rPr>
              <a:t>13244</a:t>
            </a:r>
            <a:endParaRPr sz="800">
              <a:latin typeface="Times New Roman"/>
              <a:cs typeface="Times New Roman"/>
            </a:endParaRPr>
          </a:p>
          <a:p>
            <a:pPr marL="46990">
              <a:lnSpc>
                <a:spcPts val="855"/>
              </a:lnSpc>
              <a:spcBef>
                <a:spcPts val="225"/>
              </a:spcBef>
            </a:pPr>
            <a:r>
              <a:rPr dirty="0" sz="800" spc="235">
                <a:solidFill>
                  <a:srgbClr val="757575"/>
                </a:solidFill>
                <a:latin typeface="Times New Roman"/>
                <a:cs typeface="Times New Roman"/>
              </a:rPr>
              <a:t>Ch</a:t>
            </a:r>
            <a:r>
              <a:rPr dirty="0" sz="800" spc="-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ar</a:t>
            </a:r>
            <a:r>
              <a:rPr dirty="0" sz="800" spc="18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es </a:t>
            </a:r>
            <a:r>
              <a:rPr dirty="0" sz="800" spc="250">
                <a:solidFill>
                  <a:srgbClr val="626262"/>
                </a:solidFill>
                <a:latin typeface="Times New Roman"/>
                <a:cs typeface="Times New Roman"/>
              </a:rPr>
              <a:t>Maynard</a:t>
            </a:r>
            <a:endParaRPr sz="800">
              <a:latin typeface="Times New Roman"/>
              <a:cs typeface="Times New Roman"/>
            </a:endParaRPr>
          </a:p>
          <a:p>
            <a:pPr marL="48895">
              <a:lnSpc>
                <a:spcPts val="780"/>
              </a:lnSpc>
            </a:pPr>
            <a:r>
              <a:rPr dirty="0" sz="800" spc="135" b="1">
                <a:solidFill>
                  <a:srgbClr val="626262"/>
                </a:solidFill>
                <a:latin typeface="Times New Roman"/>
                <a:cs typeface="Times New Roman"/>
              </a:rPr>
              <a:t>l </a:t>
            </a:r>
            <a:r>
              <a:rPr dirty="0" sz="800" spc="155" b="1">
                <a:solidFill>
                  <a:srgbClr val="626262"/>
                </a:solidFill>
                <a:latin typeface="Times New Roman"/>
                <a:cs typeface="Times New Roman"/>
              </a:rPr>
              <a:t>cscarch</a:t>
            </a:r>
            <a:r>
              <a:rPr dirty="0" sz="800" spc="155" b="1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800" spc="55" b="1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dirty="0" sz="800" spc="114" b="1">
                <a:solidFill>
                  <a:srgbClr val="757575"/>
                </a:solidFill>
                <a:latin typeface="Times New Roman"/>
                <a:cs typeface="Times New Roman"/>
              </a:rPr>
              <a:t>Scicn.cisr</a:t>
            </a:r>
            <a:endParaRPr sz="800">
              <a:latin typeface="Times New Roman"/>
              <a:cs typeface="Times New Roman"/>
            </a:endParaRPr>
          </a:p>
          <a:p>
            <a:pPr marL="48260" marR="426720" indent="635">
              <a:lnSpc>
                <a:spcPts val="810"/>
              </a:lnSpc>
              <a:spcBef>
                <a:spcPts val="75"/>
              </a:spcBef>
              <a:tabLst>
                <a:tab pos="1597025" algn="l"/>
              </a:tabLst>
            </a:pPr>
            <a:r>
              <a:rPr dirty="0" sz="800" spc="215" b="1">
                <a:solidFill>
                  <a:srgbClr val="757575"/>
                </a:solidFill>
                <a:latin typeface="Times New Roman"/>
                <a:cs typeface="Times New Roman"/>
              </a:rPr>
              <a:t>D </a:t>
            </a:r>
            <a:r>
              <a:rPr dirty="0" sz="800" spc="65" b="1">
                <a:solidFill>
                  <a:srgbClr val="757575"/>
                </a:solidFill>
                <a:latin typeface="Times New Roman"/>
                <a:cs typeface="Times New Roman"/>
              </a:rPr>
              <a:t>ivisio</a:t>
            </a:r>
            <a:r>
              <a:rPr dirty="0" sz="800" spc="65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65" b="1">
                <a:solidFill>
                  <a:srgbClr val="757575"/>
                </a:solidFill>
                <a:latin typeface="Times New Roman"/>
                <a:cs typeface="Times New Roman"/>
              </a:rPr>
              <a:t>n. </a:t>
            </a:r>
            <a:r>
              <a:rPr dirty="0" sz="800" spc="-25" b="1">
                <a:solidFill>
                  <a:srgbClr val="757575"/>
                </a:solidFill>
                <a:latin typeface="Times New Roman"/>
                <a:cs typeface="Times New Roman"/>
              </a:rPr>
              <a:t>of </a:t>
            </a: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Cardiology  </a:t>
            </a:r>
            <a:r>
              <a:rPr dirty="0" sz="800" spc="95" b="1">
                <a:solidFill>
                  <a:srgbClr val="757575"/>
                </a:solidFill>
                <a:latin typeface="Times New Roman"/>
                <a:cs typeface="Times New Roman"/>
              </a:rPr>
              <a:t>Depa.rt.n'l.ent </a:t>
            </a:r>
            <a:r>
              <a:rPr dirty="0" sz="800" spc="130" b="1">
                <a:solidFill>
                  <a:srgbClr val="757575"/>
                </a:solidFill>
                <a:latin typeface="Times New Roman"/>
                <a:cs typeface="Times New Roman"/>
              </a:rPr>
              <a:t>o:FMccLicinc  </a:t>
            </a:r>
            <a:r>
              <a:rPr dirty="0" sz="800" spc="135" b="1">
                <a:solidFill>
                  <a:srgbClr val="757575"/>
                </a:solidFill>
                <a:latin typeface="Times New Roman"/>
                <a:cs typeface="Times New Roman"/>
              </a:rPr>
              <a:t>Univct-sjcy </a:t>
            </a:r>
            <a:r>
              <a:rPr dirty="0" sz="800" spc="165" b="1">
                <a:solidFill>
                  <a:srgbClr val="626262"/>
                </a:solidFill>
                <a:latin typeface="Times New Roman"/>
                <a:cs typeface="Times New Roman"/>
              </a:rPr>
              <a:t>of</a:t>
            </a:r>
            <a:r>
              <a:rPr dirty="0" sz="800" spc="22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10" b="1">
                <a:solidFill>
                  <a:srgbClr val="626262"/>
                </a:solidFill>
                <a:latin typeface="Times New Roman"/>
                <a:cs typeface="Times New Roman"/>
              </a:rPr>
              <a:t>Wash</a:t>
            </a:r>
            <a:r>
              <a:rPr dirty="0" sz="800" spc="14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45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45" b="1">
                <a:solidFill>
                  <a:srgbClr val="757575"/>
                </a:solidFill>
                <a:latin typeface="Times New Roman"/>
                <a:cs typeface="Times New Roman"/>
              </a:rPr>
              <a:t>in	</a:t>
            </a:r>
            <a:r>
              <a:rPr dirty="0" sz="800" spc="160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10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n.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4690" y="3591700"/>
            <a:ext cx="1979930" cy="71183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12065">
              <a:lnSpc>
                <a:spcPct val="77600"/>
              </a:lnSpc>
              <a:spcBef>
                <a:spcPts val="315"/>
              </a:spcBef>
            </a:pPr>
            <a:r>
              <a:rPr dirty="0" sz="800" spc="160">
                <a:solidFill>
                  <a:srgbClr val="757575"/>
                </a:solidFill>
                <a:latin typeface="Times New Roman"/>
                <a:cs typeface="Times New Roman"/>
              </a:rPr>
              <a:t>424 Unive.-sity </a:t>
            </a: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District </a:t>
            </a:r>
            <a:r>
              <a:rPr dirty="0" sz="800" spc="-55">
                <a:solidFill>
                  <a:srgbClr val="757575"/>
                </a:solidFill>
                <a:latin typeface="Times New Roman"/>
                <a:cs typeface="Times New Roman"/>
              </a:rPr>
              <a:t>B</a:t>
            </a:r>
            <a:r>
              <a:rPr dirty="0" sz="800" spc="-55">
                <a:solidFill>
                  <a:srgbClr val="626262"/>
                </a:solidFill>
                <a:latin typeface="Times New Roman"/>
                <a:cs typeface="Times New Roman"/>
              </a:rPr>
              <a:t>d</a:t>
            </a:r>
            <a:r>
              <a:rPr dirty="0" sz="800" spc="-55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-55">
                <a:solidFill>
                  <a:srgbClr val="C6C6C6"/>
                </a:solidFill>
                <a:latin typeface="Times New Roman"/>
                <a:cs typeface="Times New Roman"/>
              </a:rPr>
              <a:t>. </a:t>
            </a:r>
            <a:r>
              <a:rPr dirty="0" sz="800" spc="5">
                <a:solidFill>
                  <a:srgbClr val="626262"/>
                </a:solidFill>
                <a:latin typeface="Times New Roman"/>
                <a:cs typeface="Times New Roman"/>
              </a:rPr>
              <a:t>g </a:t>
            </a:r>
            <a:r>
              <a:rPr dirty="0" sz="800">
                <a:solidFill>
                  <a:srgbClr val="626262"/>
                </a:solidFill>
                <a:latin typeface="Times New Roman"/>
                <a:cs typeface="Times New Roman"/>
              </a:rPr>
              <a:t>. </a:t>
            </a:r>
            <a:r>
              <a:rPr dirty="0" sz="80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315">
                <a:solidFill>
                  <a:srgbClr val="4B4B4B"/>
                </a:solidFill>
                <a:latin typeface="Times New Roman"/>
                <a:cs typeface="Times New Roman"/>
              </a:rPr>
              <a:t>1107</a:t>
            </a:r>
            <a:r>
              <a:rPr dirty="0" sz="800" spc="1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900" spc="229">
                <a:solidFill>
                  <a:srgbClr val="757575"/>
                </a:solidFill>
                <a:latin typeface="Times New Roman"/>
                <a:cs typeface="Times New Roman"/>
              </a:rPr>
              <a:t>N.E.</a:t>
            </a:r>
            <a:r>
              <a:rPr dirty="0" sz="900" spc="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45th,</a:t>
            </a:r>
            <a:r>
              <a:rPr dirty="0" sz="800" spc="1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30">
                <a:solidFill>
                  <a:srgbClr val="757575"/>
                </a:solidFill>
                <a:latin typeface="Times New Roman"/>
                <a:cs typeface="Times New Roman"/>
              </a:rPr>
              <a:t>Room</a:t>
            </a:r>
            <a:r>
              <a:rPr dirty="0" sz="800" spc="1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70">
                <a:solidFill>
                  <a:srgbClr val="626262"/>
                </a:solidFill>
                <a:latin typeface="Times New Roman"/>
                <a:cs typeface="Times New Roman"/>
              </a:rPr>
              <a:t>424 </a:t>
            </a:r>
            <a:r>
              <a:rPr dirty="0" sz="800" spc="27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85">
                <a:solidFill>
                  <a:srgbClr val="757575"/>
                </a:solidFill>
                <a:latin typeface="Times New Roman"/>
                <a:cs typeface="Times New Roman"/>
              </a:rPr>
              <a:t>Seaetle,</a:t>
            </a:r>
            <a:r>
              <a:rPr dirty="0" sz="800" spc="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285">
                <a:solidFill>
                  <a:srgbClr val="626262"/>
                </a:solidFill>
                <a:latin typeface="Times New Roman"/>
                <a:cs typeface="Times New Roman"/>
              </a:rPr>
              <a:t>WA</a:t>
            </a:r>
            <a:r>
              <a:rPr dirty="0" sz="800" spc="285">
                <a:solidFill>
                  <a:srgbClr val="757575"/>
                </a:solidFill>
                <a:latin typeface="Times New Roman"/>
                <a:cs typeface="Times New Roman"/>
              </a:rPr>
              <a:t>981.95</a:t>
            </a:r>
            <a:endParaRPr sz="800">
              <a:latin typeface="Times New Roman"/>
              <a:cs typeface="Times New Roman"/>
            </a:endParaRPr>
          </a:p>
          <a:p>
            <a:pPr marL="22225">
              <a:lnSpc>
                <a:spcPts val="800"/>
              </a:lnSpc>
            </a:pPr>
            <a:r>
              <a:rPr dirty="0" sz="800" spc="275">
                <a:solidFill>
                  <a:srgbClr val="757575"/>
                </a:solidFill>
                <a:latin typeface="Times New Roman"/>
                <a:cs typeface="Times New Roman"/>
              </a:rPr>
              <a:t>(206)</a:t>
            </a:r>
            <a:r>
              <a:rPr dirty="0" sz="800" spc="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65">
                <a:solidFill>
                  <a:srgbClr val="757575"/>
                </a:solidFill>
                <a:latin typeface="Times New Roman"/>
                <a:cs typeface="Times New Roman"/>
              </a:rPr>
              <a:t>543</a:t>
            </a:r>
            <a:r>
              <a:rPr dirty="0" sz="800" spc="265">
                <a:solidFill>
                  <a:srgbClr val="B3B3B3"/>
                </a:solidFill>
                <a:latin typeface="Times New Roman"/>
                <a:cs typeface="Times New Roman"/>
              </a:rPr>
              <a:t>-</a:t>
            </a:r>
            <a:r>
              <a:rPr dirty="0" sz="800" spc="-60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800" spc="275">
                <a:solidFill>
                  <a:srgbClr val="757575"/>
                </a:solidFill>
                <a:latin typeface="Times New Roman"/>
                <a:cs typeface="Times New Roman"/>
              </a:rPr>
              <a:t>1351.</a:t>
            </a:r>
            <a:endParaRPr sz="800">
              <a:latin typeface="Times New Roman"/>
              <a:cs typeface="Times New Roman"/>
            </a:endParaRPr>
          </a:p>
          <a:p>
            <a:pPr marL="22225">
              <a:lnSpc>
                <a:spcPts val="860"/>
              </a:lnSpc>
              <a:spcBef>
                <a:spcPts val="225"/>
              </a:spcBef>
            </a:pPr>
            <a:r>
              <a:rPr dirty="0" sz="800" spc="135" b="1">
                <a:solidFill>
                  <a:srgbClr val="757575"/>
                </a:solidFill>
                <a:latin typeface="Times New Roman"/>
                <a:cs typeface="Times New Roman"/>
              </a:rPr>
              <a:t>.Peter</a:t>
            </a:r>
            <a:r>
              <a:rPr dirty="0" sz="800" spc="9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5" b="1">
                <a:solidFill>
                  <a:srgbClr val="757575"/>
                </a:solidFill>
                <a:latin typeface="Times New Roman"/>
                <a:cs typeface="Times New Roman"/>
              </a:rPr>
              <a:t>Mazur</a:t>
            </a:r>
            <a:endParaRPr sz="800">
              <a:latin typeface="Times New Roman"/>
              <a:cs typeface="Times New Roman"/>
            </a:endParaRPr>
          </a:p>
          <a:p>
            <a:pPr marL="24130">
              <a:lnSpc>
                <a:spcPts val="919"/>
              </a:lnSpc>
            </a:pPr>
            <a:r>
              <a:rPr dirty="0" sz="850" spc="130" b="1">
                <a:solidFill>
                  <a:srgbClr val="757575"/>
                </a:solidFill>
                <a:latin typeface="Times New Roman"/>
                <a:cs typeface="Times New Roman"/>
              </a:rPr>
              <a:t>ProFessor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0711" y="4256964"/>
            <a:ext cx="3021330" cy="28543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38735" marR="835660">
              <a:lnSpc>
                <a:spcPts val="810"/>
              </a:lnSpc>
              <a:spcBef>
                <a:spcPts val="254"/>
              </a:spcBef>
            </a:pPr>
            <a:r>
              <a:rPr dirty="0" sz="800" spc="165">
                <a:solidFill>
                  <a:srgbClr val="757575"/>
                </a:solidFill>
                <a:latin typeface="Times New Roman"/>
                <a:cs typeface="Times New Roman"/>
              </a:rPr>
              <a:t>Departnae,,.c </a:t>
            </a:r>
            <a:r>
              <a:rPr dirty="0" sz="800" spc="130">
                <a:solidFill>
                  <a:srgbClr val="757575"/>
                </a:solidFill>
                <a:latin typeface="Times New Roman"/>
                <a:cs typeface="Times New Roman"/>
              </a:rPr>
              <a:t>ot' </a:t>
            </a:r>
            <a:r>
              <a:rPr dirty="0" sz="800" spc="220">
                <a:solidFill>
                  <a:srgbClr val="757575"/>
                </a:solidFill>
                <a:latin typeface="Times New Roman"/>
                <a:cs typeface="Times New Roman"/>
              </a:rPr>
              <a:t>Sociology  </a:t>
            </a:r>
            <a:r>
              <a:rPr dirty="0" sz="800" spc="195" b="1">
                <a:solidFill>
                  <a:srgbClr val="757575"/>
                </a:solidFill>
                <a:latin typeface="Times New Roman"/>
                <a:cs typeface="Times New Roman"/>
              </a:rPr>
              <a:t>Western</a:t>
            </a:r>
            <a:r>
              <a:rPr dirty="0" sz="800" spc="15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5" b="1">
                <a:solidFill>
                  <a:srgbClr val="626262"/>
                </a:solidFill>
                <a:latin typeface="Times New Roman"/>
                <a:cs typeface="Times New Roman"/>
              </a:rPr>
              <a:t>Washiogt</a:t>
            </a:r>
            <a:r>
              <a:rPr dirty="0" sz="800" spc="-8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55" b="1">
                <a:solidFill>
                  <a:srgbClr val="626262"/>
                </a:solidFill>
                <a:latin typeface="Times New Roman"/>
                <a:cs typeface="Times New Roman"/>
              </a:rPr>
              <a:t>o</a:t>
            </a:r>
            <a:r>
              <a:rPr dirty="0" sz="800" spc="55" b="1">
                <a:solidFill>
                  <a:srgbClr val="A1A1A1"/>
                </a:solidFill>
                <a:latin typeface="Times New Roman"/>
                <a:cs typeface="Times New Roman"/>
              </a:rPr>
              <a:t>:</a:t>
            </a:r>
            <a:r>
              <a:rPr dirty="0" sz="800" spc="55" b="1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r>
              <a:rPr dirty="0" sz="800" spc="55" b="1">
                <a:solidFill>
                  <a:srgbClr val="8C8C8C"/>
                </a:solidFill>
                <a:latin typeface="Times New Roman"/>
                <a:cs typeface="Times New Roman"/>
              </a:rPr>
              <a:t>.</a:t>
            </a:r>
            <a:r>
              <a:rPr dirty="0" sz="800" b="1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dirty="0" sz="800" spc="180" b="1">
                <a:solidFill>
                  <a:srgbClr val="757575"/>
                </a:solidFill>
                <a:latin typeface="Times New Roman"/>
                <a:cs typeface="Times New Roman"/>
              </a:rPr>
              <a:t>Univcrsjty  </a:t>
            </a:r>
            <a:r>
              <a:rPr dirty="0" sz="800" spc="140">
                <a:solidFill>
                  <a:srgbClr val="626262"/>
                </a:solidFill>
                <a:latin typeface="Times New Roman"/>
                <a:cs typeface="Times New Roman"/>
              </a:rPr>
              <a:t>BcUingha..:n, </a:t>
            </a:r>
            <a:r>
              <a:rPr dirty="0" sz="800" spc="225">
                <a:solidFill>
                  <a:srgbClr val="757575"/>
                </a:solidFill>
                <a:latin typeface="Times New Roman"/>
                <a:cs typeface="Times New Roman"/>
              </a:rPr>
              <a:t>-WA</a:t>
            </a:r>
            <a:r>
              <a:rPr dirty="0" sz="800" spc="-11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15">
                <a:solidFill>
                  <a:srgbClr val="757575"/>
                </a:solidFill>
                <a:latin typeface="Times New Roman"/>
                <a:cs typeface="Times New Roman"/>
              </a:rPr>
              <a:t>98225</a:t>
            </a:r>
            <a:endParaRPr sz="800">
              <a:latin typeface="Times New Roman"/>
              <a:cs typeface="Times New Roman"/>
            </a:endParaRPr>
          </a:p>
          <a:p>
            <a:pPr marL="36830">
              <a:lnSpc>
                <a:spcPts val="885"/>
              </a:lnSpc>
              <a:spcBef>
                <a:spcPts val="225"/>
              </a:spcBef>
            </a:pPr>
            <a:r>
              <a:rPr dirty="0" sz="800" spc="275">
                <a:solidFill>
                  <a:srgbClr val="757575"/>
                </a:solidFill>
                <a:latin typeface="Times New Roman"/>
                <a:cs typeface="Times New Roman"/>
              </a:rPr>
              <a:t>George</a:t>
            </a:r>
            <a:r>
              <a:rPr dirty="0" sz="800" spc="-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54">
                <a:solidFill>
                  <a:srgbClr val="757575"/>
                </a:solidFill>
                <a:latin typeface="Times New Roman"/>
                <a:cs typeface="Times New Roman"/>
              </a:rPr>
              <a:t>C. </a:t>
            </a:r>
            <a:r>
              <a:rPr dirty="0" sz="800" spc="250">
                <a:solidFill>
                  <a:srgbClr val="626262"/>
                </a:solidFill>
                <a:latin typeface="Times New Roman"/>
                <a:cs typeface="Times New Roman"/>
              </a:rPr>
              <a:t>Myers</a:t>
            </a:r>
            <a:endParaRPr sz="800">
              <a:latin typeface="Times New Roman"/>
              <a:cs typeface="Times New Roman"/>
            </a:endParaRPr>
          </a:p>
          <a:p>
            <a:pPr marL="31115">
              <a:lnSpc>
                <a:spcPts val="810"/>
              </a:lnSpc>
            </a:pPr>
            <a:r>
              <a:rPr dirty="0" sz="800" spc="130" b="1">
                <a:solidFill>
                  <a:srgbClr val="757575"/>
                </a:solidFill>
                <a:latin typeface="Times New Roman"/>
                <a:cs typeface="Times New Roman"/>
              </a:rPr>
              <a:t>Dii;ecto.r</a:t>
            </a:r>
            <a:endParaRPr sz="800">
              <a:latin typeface="Times New Roman"/>
              <a:cs typeface="Times New Roman"/>
            </a:endParaRPr>
          </a:p>
          <a:p>
            <a:pPr marL="36830">
              <a:lnSpc>
                <a:spcPts val="810"/>
              </a:lnSpc>
            </a:pPr>
            <a:r>
              <a:rPr dirty="0" sz="800" spc="210">
                <a:solidFill>
                  <a:srgbClr val="757575"/>
                </a:solidFill>
                <a:latin typeface="Times New Roman"/>
                <a:cs typeface="Times New Roman"/>
              </a:rPr>
              <a:t>Cen.</a:t>
            </a:r>
            <a:r>
              <a:rPr dirty="0" sz="800" spc="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75">
                <a:solidFill>
                  <a:srgbClr val="757575"/>
                </a:solidFill>
                <a:latin typeface="Times New Roman"/>
                <a:cs typeface="Times New Roman"/>
              </a:rPr>
              <a:t>cr</a:t>
            </a:r>
            <a:r>
              <a:rPr dirty="0" sz="800" spc="1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80">
                <a:solidFill>
                  <a:srgbClr val="757575"/>
                </a:solidFill>
                <a:latin typeface="Times New Roman"/>
                <a:cs typeface="Times New Roman"/>
              </a:rPr>
              <a:t>for</a:t>
            </a:r>
            <a:r>
              <a:rPr dirty="0" sz="800" spc="1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10">
                <a:solidFill>
                  <a:srgbClr val="757575"/>
                </a:solidFill>
                <a:latin typeface="Times New Roman"/>
                <a:cs typeface="Times New Roman"/>
              </a:rPr>
              <a:t>.Demograph</a:t>
            </a:r>
            <a:r>
              <a:rPr dirty="0" sz="800" spc="10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5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800" spc="145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800" spc="150">
                <a:solidFill>
                  <a:srgbClr val="757575"/>
                </a:solidFill>
                <a:latin typeface="Times New Roman"/>
                <a:cs typeface="Times New Roman"/>
              </a:rPr>
              <a:t>Seu.dies</a:t>
            </a:r>
            <a:endParaRPr sz="800">
              <a:latin typeface="Times New Roman"/>
              <a:cs typeface="Times New Roman"/>
            </a:endParaRPr>
          </a:p>
          <a:p>
            <a:pPr marL="39370">
              <a:lnSpc>
                <a:spcPts val="810"/>
              </a:lnSpc>
            </a:pPr>
            <a:r>
              <a:rPr dirty="0" sz="800" spc="275" b="1">
                <a:solidFill>
                  <a:srgbClr val="757575"/>
                </a:solidFill>
                <a:latin typeface="Times New Roman"/>
                <a:cs typeface="Times New Roman"/>
              </a:rPr>
              <a:t>Duke</a:t>
            </a:r>
            <a:r>
              <a:rPr dirty="0" sz="800" spc="8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55" b="1">
                <a:solidFill>
                  <a:srgbClr val="626262"/>
                </a:solidFill>
                <a:latin typeface="Times New Roman"/>
                <a:cs typeface="Times New Roman"/>
              </a:rPr>
              <a:t>U</a:t>
            </a:r>
            <a:r>
              <a:rPr dirty="0" sz="800" spc="-11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00" b="1">
                <a:solidFill>
                  <a:srgbClr val="2A2A2A"/>
                </a:solidFill>
                <a:latin typeface="Times New Roman"/>
                <a:cs typeface="Times New Roman"/>
              </a:rPr>
              <a:t>1</a:t>
            </a:r>
            <a:r>
              <a:rPr dirty="0" sz="800" spc="-100" b="1">
                <a:solidFill>
                  <a:srgbClr val="757575"/>
                </a:solidFill>
                <a:latin typeface="Times New Roman"/>
                <a:cs typeface="Times New Roman"/>
              </a:rPr>
              <a:t>'l</a:t>
            </a:r>
            <a:r>
              <a:rPr dirty="0" sz="800" spc="-4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60" b="1">
                <a:solidFill>
                  <a:srgbClr val="4B4B4B"/>
                </a:solidFill>
                <a:latin typeface="Times New Roman"/>
                <a:cs typeface="Times New Roman"/>
              </a:rPr>
              <a:t>i.</a:t>
            </a:r>
            <a:r>
              <a:rPr dirty="0" sz="800" spc="-60" b="1">
                <a:solidFill>
                  <a:srgbClr val="757575"/>
                </a:solidFill>
                <a:latin typeface="Times New Roman"/>
                <a:cs typeface="Times New Roman"/>
              </a:rPr>
              <a:t>v</a:t>
            </a:r>
            <a:r>
              <a:rPr dirty="0" sz="800" spc="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75" b="1">
                <a:solidFill>
                  <a:srgbClr val="757575"/>
                </a:solidFill>
                <a:latin typeface="Times New Roman"/>
                <a:cs typeface="Times New Roman"/>
              </a:rPr>
              <a:t>ers.iry</a:t>
            </a:r>
            <a:endParaRPr sz="800">
              <a:latin typeface="Times New Roman"/>
              <a:cs typeface="Times New Roman"/>
            </a:endParaRPr>
          </a:p>
          <a:p>
            <a:pPr marL="30480">
              <a:lnSpc>
                <a:spcPts val="780"/>
              </a:lnSpc>
            </a:pPr>
            <a:r>
              <a:rPr dirty="0" sz="800" spc="330">
                <a:solidFill>
                  <a:srgbClr val="757575"/>
                </a:solidFill>
                <a:latin typeface="Times New Roman"/>
                <a:cs typeface="Times New Roman"/>
              </a:rPr>
              <a:t>2117</a:t>
            </a:r>
            <a:r>
              <a:rPr dirty="0" sz="80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95">
                <a:solidFill>
                  <a:srgbClr val="757575"/>
                </a:solidFill>
                <a:latin typeface="Times New Roman"/>
                <a:cs typeface="Times New Roman"/>
              </a:rPr>
              <a:t>Campus</a:t>
            </a:r>
            <a:r>
              <a:rPr dirty="0" sz="800" spc="3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Drive</a:t>
            </a:r>
            <a:endParaRPr sz="800">
              <a:latin typeface="Times New Roman"/>
              <a:cs typeface="Times New Roman"/>
            </a:endParaRPr>
          </a:p>
          <a:p>
            <a:pPr marL="31115">
              <a:lnSpc>
                <a:spcPts val="855"/>
              </a:lnSpc>
            </a:pP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Durbai.n, </a:t>
            </a:r>
            <a:r>
              <a:rPr dirty="0" sz="800" spc="335">
                <a:solidFill>
                  <a:srgbClr val="757575"/>
                </a:solidFill>
                <a:latin typeface="Times New Roman"/>
                <a:cs typeface="Times New Roman"/>
              </a:rPr>
              <a:t>NC</a:t>
            </a:r>
            <a:r>
              <a:rPr dirty="0" sz="800" spc="1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05">
                <a:solidFill>
                  <a:srgbClr val="757575"/>
                </a:solidFill>
                <a:latin typeface="Times New Roman"/>
                <a:cs typeface="Times New Roman"/>
              </a:rPr>
              <a:t>27706</a:t>
            </a:r>
            <a:endParaRPr sz="800">
              <a:latin typeface="Times New Roman"/>
              <a:cs typeface="Times New Roman"/>
            </a:endParaRPr>
          </a:p>
          <a:p>
            <a:pPr marL="38735">
              <a:lnSpc>
                <a:spcPts val="940"/>
              </a:lnSpc>
              <a:spcBef>
                <a:spcPts val="235"/>
              </a:spcBef>
            </a:pPr>
            <a:r>
              <a:rPr dirty="0" sz="850" spc="215">
                <a:solidFill>
                  <a:srgbClr val="626262"/>
                </a:solidFill>
                <a:latin typeface="Times New Roman"/>
                <a:cs typeface="Times New Roman"/>
              </a:rPr>
              <a:t>Mary</a:t>
            </a:r>
            <a:r>
              <a:rPr dirty="0" sz="850" spc="12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00">
                <a:solidFill>
                  <a:srgbClr val="626262"/>
                </a:solidFill>
                <a:latin typeface="Times New Roman"/>
                <a:cs typeface="Times New Roman"/>
              </a:rPr>
              <a:t>Na</a:t>
            </a:r>
            <a:r>
              <a:rPr dirty="0" sz="800" spc="20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feh</a:t>
            </a:r>
            <a:endParaRPr sz="800">
              <a:latin typeface="Times New Roman"/>
              <a:cs typeface="Times New Roman"/>
            </a:endParaRPr>
          </a:p>
          <a:p>
            <a:pPr marL="19685">
              <a:lnSpc>
                <a:spcPts val="780"/>
              </a:lnSpc>
            </a:pP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Survey</a:t>
            </a:r>
            <a:r>
              <a:rPr dirty="0" sz="800" spc="8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5" b="1">
                <a:solidFill>
                  <a:srgbClr val="757575"/>
                </a:solidFill>
                <a:latin typeface="Times New Roman"/>
                <a:cs typeface="Times New Roman"/>
              </a:rPr>
              <a:t>Statistician</a:t>
            </a:r>
            <a:endParaRPr sz="800">
              <a:latin typeface="Times New Roman"/>
              <a:cs typeface="Times New Roman"/>
            </a:endParaRPr>
          </a:p>
          <a:p>
            <a:pPr marL="28575">
              <a:lnSpc>
                <a:spcPts val="840"/>
              </a:lnSpc>
            </a:pPr>
            <a:r>
              <a:rPr dirty="0" sz="850" spc="204" b="1">
                <a:solidFill>
                  <a:srgbClr val="757575"/>
                </a:solidFill>
                <a:latin typeface="Times New Roman"/>
                <a:cs typeface="Times New Roman"/>
              </a:rPr>
              <a:t>Census </a:t>
            </a:r>
            <a:r>
              <a:rPr dirty="0" sz="850" spc="85" b="1">
                <a:solidFill>
                  <a:srgbClr val="626262"/>
                </a:solidFill>
                <a:latin typeface="Times New Roman"/>
                <a:cs typeface="Times New Roman"/>
              </a:rPr>
              <a:t>Bu.reau</a:t>
            </a:r>
            <a:r>
              <a:rPr dirty="0" sz="850" spc="85" b="1">
                <a:solidFill>
                  <a:srgbClr val="B3B3B3"/>
                </a:solidFill>
                <a:latin typeface="Times New Roman"/>
                <a:cs typeface="Times New Roman"/>
              </a:rPr>
              <a:t>-</a:t>
            </a:r>
            <a:r>
              <a:rPr dirty="0" sz="850" spc="-45" b="1">
                <a:solidFill>
                  <a:srgbClr val="B3B3B3"/>
                </a:solidFill>
                <a:latin typeface="Times New Roman"/>
                <a:cs typeface="Times New Roman"/>
              </a:rPr>
              <a:t> </a:t>
            </a:r>
            <a:r>
              <a:rPr dirty="0" sz="850" spc="120" b="1">
                <a:solidFill>
                  <a:srgbClr val="757575"/>
                </a:solidFill>
                <a:latin typeface="Times New Roman"/>
                <a:cs typeface="Times New Roman"/>
              </a:rPr>
              <a:t>Hous</a:t>
            </a:r>
            <a:r>
              <a:rPr dirty="0" sz="850" spc="120" b="1">
                <a:solidFill>
                  <a:srgbClr val="4B4B4B"/>
                </a:solidFill>
                <a:latin typeface="Times New Roman"/>
                <a:cs typeface="Times New Roman"/>
              </a:rPr>
              <a:t>in</a:t>
            </a:r>
            <a:r>
              <a:rPr dirty="0" sz="850" spc="120" b="1">
                <a:solidFill>
                  <a:srgbClr val="757575"/>
                </a:solidFill>
                <a:latin typeface="Times New Roman"/>
                <a:cs typeface="Times New Roman"/>
              </a:rPr>
              <a:t>g</a:t>
            </a:r>
            <a:endParaRPr sz="850">
              <a:latin typeface="Times New Roman"/>
              <a:cs typeface="Times New Roman"/>
            </a:endParaRPr>
          </a:p>
          <a:p>
            <a:pPr marL="30480">
              <a:lnSpc>
                <a:spcPts val="775"/>
              </a:lnSpc>
            </a:pPr>
            <a:r>
              <a:rPr dirty="0" sz="800" spc="265" b="1">
                <a:solidFill>
                  <a:srgbClr val="626262"/>
                </a:solidFill>
                <a:latin typeface="Times New Roman"/>
                <a:cs typeface="Times New Roman"/>
              </a:rPr>
              <a:t>Housing</a:t>
            </a:r>
            <a:r>
              <a:rPr dirty="0" sz="800" spc="3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440" b="1">
                <a:solidFill>
                  <a:srgbClr val="757575"/>
                </a:solidFill>
                <a:latin typeface="Times New Roman"/>
                <a:cs typeface="Times New Roman"/>
              </a:rPr>
              <a:t>&amp;</a:t>
            </a:r>
            <a:r>
              <a:rPr dirty="0" sz="800" spc="14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40" b="1">
                <a:solidFill>
                  <a:srgbClr val="626262"/>
                </a:solidFill>
                <a:latin typeface="Times New Roman"/>
                <a:cs typeface="Times New Roman"/>
              </a:rPr>
              <a:t>Household</a:t>
            </a:r>
            <a:r>
              <a:rPr dirty="0" sz="800" spc="16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20" b="1">
                <a:solidFill>
                  <a:srgbClr val="757575"/>
                </a:solidFill>
                <a:latin typeface="Times New Roman"/>
                <a:cs typeface="Times New Roman"/>
              </a:rPr>
              <a:t>:E.c</a:t>
            </a:r>
            <a:r>
              <a:rPr dirty="0" sz="800" spc="-8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20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1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25" b="1">
                <a:solidFill>
                  <a:srgbClr val="4B4B4B"/>
                </a:solidFill>
                <a:latin typeface="Times New Roman"/>
                <a:cs typeface="Times New Roman"/>
              </a:rPr>
              <a:t>n</a:t>
            </a:r>
            <a:r>
              <a:rPr dirty="0" sz="800" b="1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-20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3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45" b="1">
                <a:solidFill>
                  <a:srgbClr val="4B4B4B"/>
                </a:solidFill>
                <a:latin typeface="Times New Roman"/>
                <a:cs typeface="Times New Roman"/>
              </a:rPr>
              <a:t>,</a:t>
            </a:r>
            <a:r>
              <a:rPr dirty="0" sz="800" spc="-45" b="1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r>
              <a:rPr dirty="0" sz="800" spc="-1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15" b="1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800" spc="-114" b="1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-100" b="1">
                <a:solidFill>
                  <a:srgbClr val="757575"/>
                </a:solidFill>
                <a:latin typeface="Times New Roman"/>
                <a:cs typeface="Times New Roman"/>
              </a:rPr>
              <a:t>c::s</a:t>
            </a:r>
            <a:r>
              <a:rPr dirty="0" sz="800" spc="-2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" b="1">
                <a:solidFill>
                  <a:srgbClr val="757575"/>
                </a:solidFill>
                <a:latin typeface="Times New Roman"/>
                <a:cs typeface="Times New Roman"/>
              </a:rPr>
              <a:t>St.;;ici.st:ics</a:t>
            </a:r>
            <a:endParaRPr sz="800">
              <a:latin typeface="Times New Roman"/>
              <a:cs typeface="Times New Roman"/>
            </a:endParaRPr>
          </a:p>
          <a:p>
            <a:pPr marL="22225" marR="1340485" indent="-635">
              <a:lnSpc>
                <a:spcPts val="810"/>
              </a:lnSpc>
              <a:spcBef>
                <a:spcPts val="45"/>
              </a:spcBef>
            </a:pPr>
            <a:r>
              <a:rPr dirty="0" sz="800" spc="229">
                <a:solidFill>
                  <a:srgbClr val="626262"/>
                </a:solidFill>
                <a:latin typeface="Times New Roman"/>
                <a:cs typeface="Times New Roman"/>
              </a:rPr>
              <a:t>Inverson </a:t>
            </a:r>
            <a:r>
              <a:rPr dirty="0" sz="800" spc="225">
                <a:solidFill>
                  <a:srgbClr val="626262"/>
                </a:solidFill>
                <a:latin typeface="Times New Roman"/>
                <a:cs typeface="Times New Roman"/>
              </a:rPr>
              <a:t>Mall </a:t>
            </a:r>
            <a:r>
              <a:rPr dirty="0" sz="800" spc="245">
                <a:solidFill>
                  <a:srgbClr val="626262"/>
                </a:solidFill>
                <a:latin typeface="Times New Roman"/>
                <a:cs typeface="Times New Roman"/>
              </a:rPr>
              <a:t>309  </a:t>
            </a:r>
            <a:r>
              <a:rPr dirty="0" sz="800" spc="195" b="1">
                <a:solidFill>
                  <a:srgbClr val="757575"/>
                </a:solidFill>
                <a:latin typeface="Times New Roman"/>
                <a:cs typeface="Times New Roman"/>
              </a:rPr>
              <a:t>U.vV. </a:t>
            </a:r>
            <a:r>
              <a:rPr dirty="0" sz="800" spc="135" b="1">
                <a:solidFill>
                  <a:srgbClr val="757575"/>
                </a:solidFill>
                <a:latin typeface="Times New Roman"/>
                <a:cs typeface="Times New Roman"/>
              </a:rPr>
              <a:t>B</a:t>
            </a:r>
            <a:r>
              <a:rPr dirty="0" sz="800" spc="135" b="1">
                <a:latin typeface="Times New Roman"/>
                <a:cs typeface="Times New Roman"/>
              </a:rPr>
              <a:t>·</a:t>
            </a:r>
            <a:r>
              <a:rPr dirty="0" sz="800" spc="135" b="1">
                <a:solidFill>
                  <a:srgbClr val="626262"/>
                </a:solidFill>
                <a:latin typeface="Times New Roman"/>
                <a:cs typeface="Times New Roman"/>
              </a:rPr>
              <a:t>uccau </a:t>
            </a:r>
            <a:r>
              <a:rPr dirty="0" sz="800" spc="250" b="1">
                <a:solidFill>
                  <a:srgbClr val="757575"/>
                </a:solidFill>
                <a:latin typeface="Times New Roman"/>
                <a:cs typeface="Times New Roman"/>
              </a:rPr>
              <a:t>o£Census  </a:t>
            </a:r>
            <a:r>
              <a:rPr dirty="0" sz="800" spc="204">
                <a:solidFill>
                  <a:srgbClr val="626262"/>
                </a:solidFill>
                <a:latin typeface="Times New Roman"/>
                <a:cs typeface="Times New Roman"/>
              </a:rPr>
              <a:t>Washin.gton, </a:t>
            </a:r>
            <a:r>
              <a:rPr dirty="0" sz="800" spc="325">
                <a:solidFill>
                  <a:srgbClr val="757575"/>
                </a:solidFill>
                <a:latin typeface="Times New Roman"/>
                <a:cs typeface="Times New Roman"/>
              </a:rPr>
              <a:t>DC</a:t>
            </a:r>
            <a:r>
              <a:rPr dirty="0" sz="800" spc="1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315">
                <a:solidFill>
                  <a:srgbClr val="757575"/>
                </a:solidFill>
                <a:latin typeface="Times New Roman"/>
                <a:cs typeface="Times New Roman"/>
              </a:rPr>
              <a:t>20233</a:t>
            </a:r>
            <a:endParaRPr sz="800">
              <a:latin typeface="Times New Roman"/>
              <a:cs typeface="Times New Roman"/>
            </a:endParaRPr>
          </a:p>
          <a:p>
            <a:pPr marL="22860">
              <a:lnSpc>
                <a:spcPts val="885"/>
              </a:lnSpc>
              <a:spcBef>
                <a:spcPts val="665"/>
              </a:spcBef>
            </a:pPr>
            <a:r>
              <a:rPr dirty="0" sz="800" spc="285">
                <a:solidFill>
                  <a:srgbClr val="626262"/>
                </a:solidFill>
                <a:latin typeface="Times New Roman"/>
                <a:cs typeface="Times New Roman"/>
              </a:rPr>
              <a:t>R.</a:t>
            </a:r>
            <a:r>
              <a:rPr dirty="0" sz="800" spc="-12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Sa</a:t>
            </a:r>
            <a:r>
              <a:rPr dirty="0" sz="800" spc="215">
                <a:solidFill>
                  <a:srgbClr val="4B4B4B"/>
                </a:solidFill>
                <a:latin typeface="Times New Roman"/>
                <a:cs typeface="Times New Roman"/>
              </a:rPr>
              <a:t>lv</a:t>
            </a: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ador </a:t>
            </a:r>
            <a:r>
              <a:rPr dirty="0" sz="800" spc="260">
                <a:solidFill>
                  <a:srgbClr val="626262"/>
                </a:solidFill>
                <a:latin typeface="Times New Roman"/>
                <a:cs typeface="Times New Roman"/>
              </a:rPr>
              <a:t>Oropesa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760"/>
              </a:lnSpc>
            </a:pP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..Assi</a:t>
            </a:r>
            <a:r>
              <a:rPr dirty="0" sz="800" spc="25" b="1">
                <a:solidFill>
                  <a:srgbClr val="A1A1A1"/>
                </a:solidFill>
                <a:latin typeface="Times New Roman"/>
                <a:cs typeface="Times New Roman"/>
              </a:rPr>
              <a:t>.s </a:t>
            </a:r>
            <a:r>
              <a:rPr dirty="0" sz="800" spc="30" b="1">
                <a:solidFill>
                  <a:srgbClr val="626262"/>
                </a:solidFill>
                <a:latin typeface="Times New Roman"/>
                <a:cs typeface="Times New Roman"/>
              </a:rPr>
              <a:t>ta </a:t>
            </a:r>
            <a:r>
              <a:rPr dirty="0" sz="800" spc="40" b="1">
                <a:solidFill>
                  <a:srgbClr val="626262"/>
                </a:solidFill>
                <a:latin typeface="Times New Roman"/>
                <a:cs typeface="Times New Roman"/>
              </a:rPr>
              <a:t>n </a:t>
            </a:r>
            <a:r>
              <a:rPr dirty="0" sz="800" spc="20" b="1">
                <a:solidFill>
                  <a:srgbClr val="626262"/>
                </a:solidFill>
                <a:latin typeface="Times New Roman"/>
                <a:cs typeface="Times New Roman"/>
              </a:rPr>
              <a:t>t</a:t>
            </a:r>
            <a:r>
              <a:rPr dirty="0" sz="800" spc="9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85" b="1">
                <a:solidFill>
                  <a:srgbClr val="757575"/>
                </a:solidFill>
                <a:latin typeface="Times New Roman"/>
                <a:cs typeface="Times New Roman"/>
              </a:rPr>
              <a:t>Professor</a:t>
            </a:r>
            <a:endParaRPr sz="800">
              <a:latin typeface="Times New Roman"/>
              <a:cs typeface="Times New Roman"/>
            </a:endParaRPr>
          </a:p>
          <a:p>
            <a:pPr marL="23495">
              <a:lnSpc>
                <a:spcPts val="869"/>
              </a:lnSpc>
            </a:pPr>
            <a:r>
              <a:rPr dirty="0" sz="800" spc="305" b="1">
                <a:solidFill>
                  <a:srgbClr val="626262"/>
                </a:solidFill>
                <a:latin typeface="Times New Roman"/>
                <a:cs typeface="Times New Roman"/>
              </a:rPr>
              <a:t>D</a:t>
            </a:r>
            <a:r>
              <a:rPr dirty="0" sz="800" spc="-114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05" b="1">
                <a:solidFill>
                  <a:srgbClr val="626262"/>
                </a:solidFill>
                <a:latin typeface="Times New Roman"/>
                <a:cs typeface="Times New Roman"/>
              </a:rPr>
              <a:t>eparcn,.en</a:t>
            </a:r>
            <a:r>
              <a:rPr dirty="0" sz="800" spc="105" b="1">
                <a:solidFill>
                  <a:srgbClr val="C6C6C6"/>
                </a:solidFill>
                <a:latin typeface="Times New Roman"/>
                <a:cs typeface="Times New Roman"/>
              </a:rPr>
              <a:t>·</a:t>
            </a:r>
            <a:r>
              <a:rPr dirty="0" sz="800" spc="105" b="1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r>
              <a:rPr dirty="0" sz="800" spc="-2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900" spc="125" b="1" i="1">
                <a:solidFill>
                  <a:srgbClr val="757575"/>
                </a:solidFill>
                <a:latin typeface="Arial"/>
                <a:cs typeface="Arial"/>
              </a:rPr>
              <a:t>oF</a:t>
            </a: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Soc:.ioJogy</a:t>
            </a:r>
            <a:endParaRPr sz="800">
              <a:latin typeface="Times New Roman"/>
              <a:cs typeface="Times New Roman"/>
            </a:endParaRPr>
          </a:p>
          <a:p>
            <a:pPr marL="20320">
              <a:lnSpc>
                <a:spcPts val="800"/>
              </a:lnSpc>
            </a:pPr>
            <a:r>
              <a:rPr dirty="0" sz="800" spc="-10" b="1">
                <a:solidFill>
                  <a:srgbClr val="626262"/>
                </a:solidFill>
                <a:latin typeface="Times New Roman"/>
                <a:cs typeface="Times New Roman"/>
              </a:rPr>
              <a:t>.Pen...n </a:t>
            </a:r>
            <a:r>
              <a:rPr dirty="0" sz="800" spc="-85" b="1">
                <a:solidFill>
                  <a:srgbClr val="626262"/>
                </a:solidFill>
                <a:latin typeface="Times New Roman"/>
                <a:cs typeface="Times New Roman"/>
              </a:rPr>
              <a:t>s</a:t>
            </a:r>
            <a:r>
              <a:rPr dirty="0" sz="800" spc="2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05" b="1">
                <a:solidFill>
                  <a:srgbClr val="626262"/>
                </a:solidFill>
                <a:latin typeface="Times New Roman"/>
                <a:cs typeface="Times New Roman"/>
              </a:rPr>
              <a:t>y</a:t>
            </a:r>
            <a:r>
              <a:rPr dirty="0" sz="800" spc="-7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85" b="1">
                <a:solidFill>
                  <a:srgbClr val="626262"/>
                </a:solidFill>
                <a:latin typeface="Times New Roman"/>
                <a:cs typeface="Times New Roman"/>
              </a:rPr>
              <a:t>lv</a:t>
            </a:r>
            <a:r>
              <a:rPr dirty="0" sz="800" spc="2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05" b="1">
                <a:solidFill>
                  <a:srgbClr val="626262"/>
                </a:solidFill>
                <a:latin typeface="Times New Roman"/>
                <a:cs typeface="Times New Roman"/>
              </a:rPr>
              <a:t>a</a:t>
            </a:r>
            <a:r>
              <a:rPr dirty="0" sz="800" spc="-5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60" b="1">
                <a:solidFill>
                  <a:srgbClr val="3A3A3A"/>
                </a:solidFill>
                <a:latin typeface="Times New Roman"/>
                <a:cs typeface="Times New Roman"/>
              </a:rPr>
              <a:t>1</a:t>
            </a:r>
            <a:r>
              <a:rPr dirty="0" sz="800" spc="-160" b="1">
                <a:solidFill>
                  <a:srgbClr val="757575"/>
                </a:solidFill>
                <a:latin typeface="Times New Roman"/>
                <a:cs typeface="Times New Roman"/>
              </a:rPr>
              <a:t>"1.</a:t>
            </a:r>
            <a:r>
              <a:rPr dirty="0" sz="800" spc="-160" b="1">
                <a:latin typeface="Times New Roman"/>
                <a:cs typeface="Times New Roman"/>
              </a:rPr>
              <a:t>.</a:t>
            </a:r>
            <a:r>
              <a:rPr dirty="0" sz="800" spc="-160" b="1">
                <a:solidFill>
                  <a:srgbClr val="4B4B4B"/>
                </a:solidFill>
                <a:latin typeface="Times New Roman"/>
                <a:cs typeface="Times New Roman"/>
              </a:rPr>
              <a:t>i</a:t>
            </a:r>
            <a:r>
              <a:rPr dirty="0" sz="800" spc="-125" b="1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800" spc="-30" b="1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800" spc="12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95" b="1">
                <a:solidFill>
                  <a:srgbClr val="757575"/>
                </a:solidFill>
                <a:latin typeface="Times New Roman"/>
                <a:cs typeface="Times New Roman"/>
              </a:rPr>
              <a:t>Sr.ace</a:t>
            </a:r>
            <a:r>
              <a:rPr dirty="0" sz="800" spc="4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60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00" spc="10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r>
              <a:rPr dirty="0" sz="800" spc="-9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50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50" b="1">
                <a:solidFill>
                  <a:srgbClr val="626262"/>
                </a:solidFill>
                <a:latin typeface="Times New Roman"/>
                <a:cs typeface="Times New Roman"/>
              </a:rPr>
              <a:t>lve</a:t>
            </a:r>
            <a:r>
              <a:rPr dirty="0" sz="800" spc="-9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10" b="1">
                <a:solidFill>
                  <a:srgbClr val="626262"/>
                </a:solidFill>
                <a:latin typeface="Times New Roman"/>
                <a:cs typeface="Times New Roman"/>
              </a:rPr>
              <a:t>rs</a:t>
            </a:r>
            <a:r>
              <a:rPr dirty="0" sz="800" spc="-9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75" b="1">
                <a:solidFill>
                  <a:srgbClr val="626262"/>
                </a:solidFill>
                <a:latin typeface="Times New Roman"/>
                <a:cs typeface="Times New Roman"/>
              </a:rPr>
              <a:t>ity</a:t>
            </a:r>
            <a:endParaRPr sz="800">
              <a:latin typeface="Times New Roman"/>
              <a:cs typeface="Times New Roman"/>
            </a:endParaRPr>
          </a:p>
          <a:p>
            <a:pPr marL="24130">
              <a:lnSpc>
                <a:spcPts val="885"/>
              </a:lnSpc>
            </a:pPr>
            <a:r>
              <a:rPr dirty="0" sz="800" spc="160">
                <a:solidFill>
                  <a:srgbClr val="626262"/>
                </a:solidFill>
                <a:latin typeface="Times New Roman"/>
                <a:cs typeface="Times New Roman"/>
              </a:rPr>
              <a:t>Uruvcrsit-y</a:t>
            </a:r>
            <a:r>
              <a:rPr dirty="0" sz="800" spc="160">
                <a:solidFill>
                  <a:srgbClr val="4B4B4B"/>
                </a:solidFill>
                <a:latin typeface="Times New Roman"/>
                <a:cs typeface="Times New Roman"/>
              </a:rPr>
              <a:t>P </a:t>
            </a:r>
            <a:r>
              <a:rPr dirty="0" sz="800" spc="100">
                <a:solidFill>
                  <a:srgbClr val="757575"/>
                </a:solidFill>
                <a:latin typeface="Times New Roman"/>
                <a:cs typeface="Times New Roman"/>
              </a:rPr>
              <a:t>ark </a:t>
            </a:r>
            <a:r>
              <a:rPr dirty="0" sz="800" spc="90">
                <a:solidFill>
                  <a:srgbClr val="757575"/>
                </a:solidFill>
                <a:latin typeface="Times New Roman"/>
                <a:cs typeface="Times New Roman"/>
              </a:rPr>
              <a:t>,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PA </a:t>
            </a:r>
            <a:r>
              <a:rPr dirty="0" sz="800" spc="100">
                <a:solidFill>
                  <a:srgbClr val="4B4B4B"/>
                </a:solidFill>
                <a:latin typeface="Times New Roman"/>
                <a:cs typeface="Times New Roman"/>
              </a:rPr>
              <a:t>1</a:t>
            </a:r>
            <a:r>
              <a:rPr dirty="0" sz="800" spc="100">
                <a:solidFill>
                  <a:srgbClr val="757575"/>
                </a:solidFill>
                <a:latin typeface="Times New Roman"/>
                <a:cs typeface="Times New Roman"/>
              </a:rPr>
              <a:t>6</a:t>
            </a:r>
            <a:r>
              <a:rPr dirty="0" sz="800" spc="31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5">
                <a:solidFill>
                  <a:srgbClr val="757575"/>
                </a:solidFill>
                <a:latin typeface="Times New Roman"/>
                <a:cs typeface="Times New Roman"/>
              </a:rPr>
              <a:t>802</a:t>
            </a:r>
            <a:endParaRPr sz="800">
              <a:latin typeface="Times New Roman"/>
              <a:cs typeface="Times New Roman"/>
            </a:endParaRPr>
          </a:p>
          <a:p>
            <a:pPr marL="22860" marR="1934845" indent="-7620">
              <a:lnSpc>
                <a:spcPts val="810"/>
              </a:lnSpc>
              <a:spcBef>
                <a:spcPts val="375"/>
              </a:spcBef>
            </a:pPr>
            <a:r>
              <a:rPr dirty="0" sz="800" spc="240">
                <a:solidFill>
                  <a:srgbClr val="626262"/>
                </a:solidFill>
                <a:latin typeface="Times New Roman"/>
                <a:cs typeface="Times New Roman"/>
              </a:rPr>
              <a:t>Alberto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P</a:t>
            </a:r>
            <a:r>
              <a:rPr dirty="0" sz="800" spc="4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65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800" spc="165">
                <a:solidFill>
                  <a:srgbClr val="4B4B4B"/>
                </a:solidFill>
                <a:latin typeface="Times New Roman"/>
                <a:cs typeface="Times New Roman"/>
              </a:rPr>
              <a:t>ll</a:t>
            </a:r>
            <a:r>
              <a:rPr dirty="0" sz="800" spc="165">
                <a:solidFill>
                  <a:srgbClr val="757575"/>
                </a:solidFill>
                <a:latin typeface="Times New Roman"/>
                <a:cs typeface="Times New Roman"/>
              </a:rPr>
              <a:t>on.i  </a:t>
            </a:r>
            <a:r>
              <a:rPr dirty="0" sz="800" spc="160">
                <a:solidFill>
                  <a:srgbClr val="757575"/>
                </a:solidFill>
                <a:latin typeface="Times New Roman"/>
                <a:cs typeface="Times New Roman"/>
              </a:rPr>
              <a:t>Prof'essor</a:t>
            </a:r>
            <a:endParaRPr sz="800">
              <a:latin typeface="Times New Roman"/>
              <a:cs typeface="Times New Roman"/>
            </a:endParaRPr>
          </a:p>
          <a:p>
            <a:pPr marL="20955">
              <a:lnSpc>
                <a:spcPts val="795"/>
              </a:lnSpc>
            </a:pP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Center</a:t>
            </a:r>
            <a:r>
              <a:rPr dirty="0" sz="800" spc="4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9">
                <a:solidFill>
                  <a:srgbClr val="626262"/>
                </a:solidFill>
                <a:latin typeface="Times New Roman"/>
                <a:cs typeface="Times New Roman"/>
              </a:rPr>
              <a:t>for</a:t>
            </a:r>
            <a:r>
              <a:rPr dirty="0" sz="800" spc="4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65">
                <a:solidFill>
                  <a:srgbClr val="626262"/>
                </a:solidFill>
                <a:latin typeface="Times New Roman"/>
                <a:cs typeface="Times New Roman"/>
              </a:rPr>
              <a:t>Demography</a:t>
            </a:r>
            <a:r>
              <a:rPr dirty="0" sz="800" spc="21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900" spc="225">
                <a:solidFill>
                  <a:srgbClr val="757575"/>
                </a:solidFill>
                <a:latin typeface="Times New Roman"/>
                <a:cs typeface="Times New Roman"/>
              </a:rPr>
              <a:t>&amp;:</a:t>
            </a:r>
            <a:r>
              <a:rPr dirty="0" sz="800" spc="225">
                <a:solidFill>
                  <a:srgbClr val="757575"/>
                </a:solidFill>
                <a:latin typeface="Times New Roman"/>
                <a:cs typeface="Times New Roman"/>
              </a:rPr>
              <a:t>Ecology</a:t>
            </a:r>
            <a:endParaRPr sz="800">
              <a:latin typeface="Times New Roman"/>
              <a:cs typeface="Times New Roman"/>
            </a:endParaRPr>
          </a:p>
          <a:p>
            <a:pPr marL="18415">
              <a:lnSpc>
                <a:spcPts val="805"/>
              </a:lnSpc>
            </a:pPr>
            <a:r>
              <a:rPr dirty="0" sz="700" spc="105" b="1">
                <a:solidFill>
                  <a:srgbClr val="626262"/>
                </a:solidFill>
                <a:latin typeface="Arial"/>
                <a:cs typeface="Arial"/>
              </a:rPr>
              <a:t>Depat*t:n"lc.nt</a:t>
            </a:r>
            <a:r>
              <a:rPr dirty="0" sz="700" spc="-15" b="1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700" spc="114" b="1">
                <a:solidFill>
                  <a:srgbClr val="626262"/>
                </a:solidFill>
                <a:latin typeface="Arial"/>
                <a:cs typeface="Arial"/>
              </a:rPr>
              <a:t>or</a:t>
            </a:r>
            <a:r>
              <a:rPr dirty="0" sz="700" spc="300" b="1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700" spc="175" b="1">
                <a:solidFill>
                  <a:srgbClr val="757575"/>
                </a:solidFill>
                <a:latin typeface="Arial"/>
                <a:cs typeface="Arial"/>
              </a:rPr>
              <a:t>So</a:t>
            </a:r>
            <a:r>
              <a:rPr dirty="0" sz="700" spc="-9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 spc="145" b="1">
                <a:solidFill>
                  <a:srgbClr val="757575"/>
                </a:solidFill>
                <a:latin typeface="Arial"/>
                <a:cs typeface="Arial"/>
              </a:rPr>
              <a:t>c</a:t>
            </a:r>
            <a:r>
              <a:rPr dirty="0" sz="700" spc="145" b="1">
                <a:solidFill>
                  <a:srgbClr val="4B4B4B"/>
                </a:solidFill>
                <a:latin typeface="Arial"/>
                <a:cs typeface="Arial"/>
              </a:rPr>
              <a:t>i</a:t>
            </a:r>
            <a:r>
              <a:rPr dirty="0" sz="700" spc="145" b="1">
                <a:solidFill>
                  <a:srgbClr val="757575"/>
                </a:solidFill>
                <a:latin typeface="Arial"/>
                <a:cs typeface="Arial"/>
              </a:rPr>
              <a:t>o</a:t>
            </a:r>
            <a:r>
              <a:rPr dirty="0" sz="700" spc="145" b="1">
                <a:solidFill>
                  <a:srgbClr val="4B4B4B"/>
                </a:solidFill>
                <a:latin typeface="Arial"/>
                <a:cs typeface="Arial"/>
              </a:rPr>
              <a:t>l</a:t>
            </a:r>
            <a:r>
              <a:rPr dirty="0" sz="700" spc="-60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700" spc="145" b="1">
                <a:solidFill>
                  <a:srgbClr val="757575"/>
                </a:solidFill>
                <a:latin typeface="Arial"/>
                <a:cs typeface="Arial"/>
              </a:rPr>
              <a:t>o</a:t>
            </a:r>
            <a:r>
              <a:rPr dirty="0" sz="700" spc="-9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 spc="135" b="1">
                <a:solidFill>
                  <a:srgbClr val="757575"/>
                </a:solidFill>
                <a:latin typeface="Arial"/>
                <a:cs typeface="Arial"/>
              </a:rPr>
              <a:t>gy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2139" y="7047824"/>
            <a:ext cx="2232660" cy="620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ts val="1025"/>
              </a:lnSpc>
              <a:spcBef>
                <a:spcPts val="105"/>
              </a:spcBef>
            </a:pPr>
            <a:r>
              <a:rPr dirty="0" sz="800" spc="114" b="1">
                <a:solidFill>
                  <a:srgbClr val="626262"/>
                </a:solidFill>
                <a:latin typeface="Times New Roman"/>
                <a:cs typeface="Times New Roman"/>
              </a:rPr>
              <a:t>U.n.iversicy </a:t>
            </a:r>
            <a:r>
              <a:rPr dirty="0" sz="900" spc="135" b="1">
                <a:solidFill>
                  <a:srgbClr val="757575"/>
                </a:solidFill>
                <a:latin typeface="Times New Roman"/>
                <a:cs typeface="Times New Roman"/>
              </a:rPr>
              <a:t>ot </a:t>
            </a:r>
            <a:r>
              <a:rPr dirty="0" sz="800" spc="160" b="1">
                <a:solidFill>
                  <a:srgbClr val="757575"/>
                </a:solidFill>
                <a:latin typeface="Times New Roman"/>
                <a:cs typeface="Times New Roman"/>
              </a:rPr>
              <a:t>Wis </a:t>
            </a:r>
            <a:r>
              <a:rPr dirty="0" sz="800" spc="135" b="1">
                <a:solidFill>
                  <a:srgbClr val="757575"/>
                </a:solidFill>
                <a:latin typeface="Times New Roman"/>
                <a:cs typeface="Times New Roman"/>
              </a:rPr>
              <a:t>co </a:t>
            </a:r>
            <a:r>
              <a:rPr dirty="0" sz="800" spc="-114" b="1">
                <a:solidFill>
                  <a:srgbClr val="757575"/>
                </a:solidFill>
                <a:latin typeface="Times New Roman"/>
                <a:cs typeface="Times New Roman"/>
              </a:rPr>
              <a:t>ns </a:t>
            </a:r>
            <a:r>
              <a:rPr dirty="0" sz="800" spc="-15" b="1">
                <a:latin typeface="Times New Roman"/>
                <a:cs typeface="Times New Roman"/>
              </a:rPr>
              <a:t>. </a:t>
            </a:r>
            <a:r>
              <a:rPr dirty="0" sz="800" spc="-25" b="1">
                <a:solidFill>
                  <a:srgbClr val="757575"/>
                </a:solidFill>
                <a:latin typeface="Times New Roman"/>
                <a:cs typeface="Times New Roman"/>
              </a:rPr>
              <a:t>in </a:t>
            </a:r>
            <a:r>
              <a:rPr dirty="0" sz="800" spc="-20" b="1">
                <a:solidFill>
                  <a:srgbClr val="B3B3B3"/>
                </a:solidFill>
                <a:latin typeface="Times New Roman"/>
                <a:cs typeface="Times New Roman"/>
              </a:rPr>
              <a:t>- </a:t>
            </a:r>
            <a:r>
              <a:rPr dirty="0" sz="800" spc="-55" b="1">
                <a:solidFill>
                  <a:srgbClr val="626262"/>
                </a:solidFill>
                <a:latin typeface="Times New Roman"/>
                <a:cs typeface="Times New Roman"/>
              </a:rPr>
              <a:t>M </a:t>
            </a:r>
            <a:r>
              <a:rPr dirty="0" sz="800" spc="-204" b="1">
                <a:solidFill>
                  <a:srgbClr val="C6C6C6"/>
                </a:solidFill>
                <a:latin typeface="Times New Roman"/>
                <a:cs typeface="Times New Roman"/>
              </a:rPr>
              <a:t>_</a:t>
            </a:r>
            <a:r>
              <a:rPr dirty="0" sz="800" spc="-204" b="1">
                <a:solidFill>
                  <a:srgbClr val="757575"/>
                </a:solidFill>
                <a:latin typeface="Times New Roman"/>
                <a:cs typeface="Times New Roman"/>
              </a:rPr>
              <a:t>ad.i</a:t>
            </a:r>
            <a:r>
              <a:rPr dirty="0" sz="800" spc="78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175" b="1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00" spc="-15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220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36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245" b="1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  <a:p>
            <a:pPr marL="21590" marR="458470" indent="-8255">
              <a:lnSpc>
                <a:spcPct val="74100"/>
              </a:lnSpc>
              <a:spcBef>
                <a:spcPts val="195"/>
              </a:spcBef>
            </a:pPr>
            <a:r>
              <a:rPr dirty="0" sz="800" spc="325">
                <a:solidFill>
                  <a:srgbClr val="626262"/>
                </a:solidFill>
                <a:latin typeface="Times New Roman"/>
                <a:cs typeface="Times New Roman"/>
              </a:rPr>
              <a:t>4440</a:t>
            </a:r>
            <a:r>
              <a:rPr dirty="0" sz="800" spc="-3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00">
                <a:solidFill>
                  <a:srgbClr val="626262"/>
                </a:solidFill>
                <a:latin typeface="Times New Roman"/>
                <a:cs typeface="Times New Roman"/>
              </a:rPr>
              <a:t>Social</a:t>
            </a:r>
            <a:r>
              <a:rPr dirty="0" sz="800" spc="-3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25">
                <a:solidFill>
                  <a:srgbClr val="757575"/>
                </a:solidFill>
                <a:latin typeface="Times New Roman"/>
                <a:cs typeface="Times New Roman"/>
              </a:rPr>
              <a:t>Science</a:t>
            </a:r>
            <a:r>
              <a:rPr dirty="0" sz="800" spc="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20">
                <a:solidFill>
                  <a:srgbClr val="757575"/>
                </a:solidFill>
                <a:latin typeface="Times New Roman"/>
                <a:cs typeface="Times New Roman"/>
              </a:rPr>
              <a:t>B</a:t>
            </a:r>
            <a:r>
              <a:rPr dirty="0" sz="800" spc="120">
                <a:solidFill>
                  <a:srgbClr val="4B4B4B"/>
                </a:solidFill>
                <a:latin typeface="Times New Roman"/>
                <a:cs typeface="Times New Roman"/>
              </a:rPr>
              <a:t>ld</a:t>
            </a:r>
            <a:r>
              <a:rPr dirty="0" sz="800" spc="120">
                <a:solidFill>
                  <a:srgbClr val="757575"/>
                </a:solidFill>
                <a:latin typeface="Times New Roman"/>
                <a:cs typeface="Times New Roman"/>
              </a:rPr>
              <a:t>g</a:t>
            </a:r>
            <a:r>
              <a:rPr dirty="0" sz="800" spc="2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0">
                <a:solidFill>
                  <a:srgbClr val="3A3A3A"/>
                </a:solidFill>
                <a:latin typeface="Times New Roman"/>
                <a:cs typeface="Times New Roman"/>
              </a:rPr>
              <a:t>.  </a:t>
            </a:r>
            <a:r>
              <a:rPr dirty="0" sz="800" spc="235">
                <a:solidFill>
                  <a:srgbClr val="626262"/>
                </a:solidFill>
                <a:latin typeface="Times New Roman"/>
                <a:cs typeface="Times New Roman"/>
              </a:rPr>
              <a:t>Madison,</a:t>
            </a:r>
            <a:r>
              <a:rPr dirty="0" sz="800" spc="9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50" spc="380" b="1">
                <a:solidFill>
                  <a:srgbClr val="626262"/>
                </a:solidFill>
                <a:latin typeface="Times New Roman"/>
                <a:cs typeface="Times New Roman"/>
              </a:rPr>
              <a:t>WI</a:t>
            </a:r>
            <a:r>
              <a:rPr dirty="0" sz="850" spc="-7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00">
                <a:solidFill>
                  <a:srgbClr val="757575"/>
                </a:solidFill>
                <a:latin typeface="Times New Roman"/>
                <a:cs typeface="Times New Roman"/>
              </a:rPr>
              <a:t>53706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85"/>
              </a:lnSpc>
              <a:spcBef>
                <a:spcPts val="215"/>
              </a:spcBef>
            </a:pPr>
            <a:r>
              <a:rPr dirty="0" sz="800" spc="290">
                <a:solidFill>
                  <a:srgbClr val="626262"/>
                </a:solidFill>
                <a:latin typeface="Times New Roman"/>
                <a:cs typeface="Times New Roman"/>
              </a:rPr>
              <a:t>Toby </a:t>
            </a:r>
            <a:r>
              <a:rPr dirty="0" sz="800" spc="229">
                <a:solidFill>
                  <a:srgbClr val="626262"/>
                </a:solidFill>
                <a:latin typeface="Arial"/>
                <a:cs typeface="Arial"/>
              </a:rPr>
              <a:t>L.</a:t>
            </a:r>
            <a:r>
              <a:rPr dirty="0" sz="800" spc="-6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dirty="0" sz="800" spc="140">
                <a:solidFill>
                  <a:srgbClr val="757575"/>
                </a:solidFill>
                <a:latin typeface="Times New Roman"/>
                <a:cs typeface="Times New Roman"/>
              </a:rPr>
              <a:t>Pa,·ccl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85"/>
              </a:lnSpc>
            </a:pPr>
            <a:r>
              <a:rPr dirty="0" sz="800" spc="185" b="1">
                <a:solidFill>
                  <a:srgbClr val="757575"/>
                </a:solidFill>
                <a:latin typeface="Times New Roman"/>
                <a:cs typeface="Times New Roman"/>
              </a:rPr>
              <a:t>Professor </a:t>
            </a: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o:C</a:t>
            </a:r>
            <a:r>
              <a:rPr dirty="0" sz="800" spc="175" b="1">
                <a:solidFill>
                  <a:srgbClr val="626262"/>
                </a:solidFill>
                <a:latin typeface="Times New Roman"/>
                <a:cs typeface="Times New Roman"/>
              </a:rPr>
              <a:t>Sociology</a:t>
            </a:r>
            <a:r>
              <a:rPr dirty="0" sz="800" spc="-2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700" spc="20" b="1">
                <a:solidFill>
                  <a:srgbClr val="626262"/>
                </a:solidFill>
                <a:latin typeface="Arial"/>
                <a:cs typeface="Arial"/>
              </a:rPr>
              <a:t>a1:).d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8916" y="7622891"/>
            <a:ext cx="2898775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>
              <a:lnSpc>
                <a:spcPts val="860"/>
              </a:lnSpc>
              <a:spcBef>
                <a:spcPts val="100"/>
              </a:spcBef>
            </a:pPr>
            <a:r>
              <a:rPr dirty="0" sz="800" spc="185" b="1">
                <a:solidFill>
                  <a:srgbClr val="757575"/>
                </a:solidFill>
                <a:latin typeface="Times New Roman"/>
                <a:cs typeface="Times New Roman"/>
              </a:rPr>
              <a:t>Associate</a:t>
            </a:r>
            <a:r>
              <a:rPr dirty="0" sz="800" spc="8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70" b="1">
                <a:solidFill>
                  <a:srgbClr val="757575"/>
                </a:solidFill>
                <a:latin typeface="Times New Roman"/>
                <a:cs typeface="Times New Roman"/>
              </a:rPr>
              <a:t>Dean</a:t>
            </a:r>
            <a:endParaRPr sz="800">
              <a:latin typeface="Times New Roman"/>
              <a:cs typeface="Times New Roman"/>
            </a:endParaRPr>
          </a:p>
          <a:p>
            <a:pPr marL="54610">
              <a:lnSpc>
                <a:spcPts val="840"/>
              </a:lnSpc>
            </a:pPr>
            <a:r>
              <a:rPr dirty="0" sz="800" spc="225" b="1">
                <a:solidFill>
                  <a:srgbClr val="757575"/>
                </a:solidFill>
                <a:latin typeface="Times New Roman"/>
                <a:cs typeface="Times New Roman"/>
              </a:rPr>
              <a:t>College</a:t>
            </a:r>
            <a:r>
              <a:rPr dirty="0" sz="800" spc="7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60" b="1">
                <a:solidFill>
                  <a:srgbClr val="757575"/>
                </a:solidFill>
                <a:latin typeface="Times New Roman"/>
                <a:cs typeface="Times New Roman"/>
              </a:rPr>
              <a:t>ot-</a:t>
            </a:r>
            <a:r>
              <a:rPr dirty="0" sz="800" spc="160" b="1">
                <a:solidFill>
                  <a:srgbClr val="626262"/>
                </a:solidFill>
                <a:latin typeface="Times New Roman"/>
                <a:cs typeface="Times New Roman"/>
              </a:rPr>
              <a:t>Social</a:t>
            </a:r>
            <a:r>
              <a:rPr dirty="0" sz="800" spc="19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360" b="1">
                <a:solidFill>
                  <a:srgbClr val="757575"/>
                </a:solidFill>
                <a:latin typeface="Times New Roman"/>
                <a:cs typeface="Times New Roman"/>
              </a:rPr>
              <a:t>&amp;</a:t>
            </a:r>
            <a:r>
              <a:rPr dirty="0" sz="800" spc="9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160" b="1">
                <a:solidFill>
                  <a:srgbClr val="626262"/>
                </a:solidFill>
                <a:latin typeface="Times New Roman"/>
                <a:cs typeface="Times New Roman"/>
              </a:rPr>
              <a:t>Behavioral</a:t>
            </a:r>
            <a:r>
              <a:rPr dirty="0" sz="800" spc="160" b="1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00" spc="12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40" b="1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r>
              <a:rPr dirty="0" sz="800" spc="-6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80" b="1">
                <a:solidFill>
                  <a:srgbClr val="757575"/>
                </a:solidFill>
                <a:latin typeface="Times New Roman"/>
                <a:cs typeface="Times New Roman"/>
              </a:rPr>
              <a:t>ie</a:t>
            </a:r>
            <a:r>
              <a:rPr dirty="0" sz="800" spc="-80" b="1">
                <a:solidFill>
                  <a:srgbClr val="3A3A3A"/>
                </a:solidFill>
                <a:latin typeface="Times New Roman"/>
                <a:cs typeface="Times New Roman"/>
              </a:rPr>
              <a:t>1</a:t>
            </a:r>
            <a:r>
              <a:rPr dirty="0" sz="800" spc="-80" b="1">
                <a:solidFill>
                  <a:srgbClr val="626262"/>
                </a:solidFill>
                <a:latin typeface="Times New Roman"/>
                <a:cs typeface="Times New Roman"/>
              </a:rPr>
              <a:t>"1c</a:t>
            </a:r>
            <a:r>
              <a:rPr dirty="0" sz="80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45" b="1">
                <a:solidFill>
                  <a:srgbClr val="626262"/>
                </a:solidFill>
                <a:latin typeface="Times New Roman"/>
                <a:cs typeface="Times New Roman"/>
              </a:rPr>
              <a:t>e</a:t>
            </a:r>
            <a:r>
              <a:rPr dirty="0" sz="800" spc="-13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30" b="1">
                <a:solidFill>
                  <a:srgbClr val="626262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  <a:p>
            <a:pPr marL="41910">
              <a:lnSpc>
                <a:spcPts val="805"/>
              </a:lnSpc>
            </a:pPr>
            <a:r>
              <a:rPr dirty="0" sz="800" spc="-130" b="1">
                <a:solidFill>
                  <a:srgbClr val="757575"/>
                </a:solidFill>
                <a:latin typeface="Times New Roman"/>
                <a:cs typeface="Times New Roman"/>
              </a:rPr>
              <a:t>:r </a:t>
            </a:r>
            <a:r>
              <a:rPr dirty="0" sz="800" spc="-125" b="1">
                <a:solidFill>
                  <a:srgbClr val="757575"/>
                </a:solidFill>
                <a:latin typeface="Times New Roman"/>
                <a:cs typeface="Times New Roman"/>
              </a:rPr>
              <a:t>h</a:t>
            </a:r>
            <a:r>
              <a:rPr dirty="0" sz="800" spc="-125" b="1">
                <a:latin typeface="Times New Roman"/>
                <a:cs typeface="Times New Roman"/>
              </a:rPr>
              <a:t>. </a:t>
            </a:r>
            <a:r>
              <a:rPr dirty="0" sz="800" spc="-25" b="1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800" spc="-30" b="1">
                <a:solidFill>
                  <a:srgbClr val="757575"/>
                </a:solidFill>
                <a:latin typeface="Times New Roman"/>
                <a:cs typeface="Times New Roman"/>
              </a:rPr>
              <a:t>0 </a:t>
            </a:r>
            <a:r>
              <a:rPr dirty="0" sz="800" spc="-20" b="1">
                <a:solidFill>
                  <a:srgbClr val="4B4B4B"/>
                </a:solidFill>
                <a:latin typeface="Times New Roman"/>
                <a:cs typeface="Times New Roman"/>
              </a:rPr>
              <a:t>1-ii.o </a:t>
            </a:r>
            <a:r>
              <a:rPr dirty="0" sz="800" spc="125" b="1">
                <a:solidFill>
                  <a:srgbClr val="626262"/>
                </a:solidFill>
                <a:latin typeface="Times New Roman"/>
                <a:cs typeface="Times New Roman"/>
              </a:rPr>
              <a:t>Stat.c </a:t>
            </a:r>
            <a:r>
              <a:rPr dirty="0" sz="800" spc="235" b="1">
                <a:solidFill>
                  <a:srgbClr val="757575"/>
                </a:solidFill>
                <a:latin typeface="Times New Roman"/>
                <a:cs typeface="Times New Roman"/>
              </a:rPr>
              <a:t>U </a:t>
            </a:r>
            <a:r>
              <a:rPr dirty="0" sz="800" spc="95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95" b="1">
                <a:solidFill>
                  <a:srgbClr val="626262"/>
                </a:solidFill>
                <a:latin typeface="Times New Roman"/>
                <a:cs typeface="Times New Roman"/>
              </a:rPr>
              <a:t>nivc</a:t>
            </a:r>
            <a:r>
              <a:rPr dirty="0" sz="800" spc="-60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30" b="1">
                <a:solidFill>
                  <a:srgbClr val="626262"/>
                </a:solidFill>
                <a:latin typeface="Times New Roman"/>
                <a:cs typeface="Times New Roman"/>
              </a:rPr>
              <a:t>rsicy</a:t>
            </a:r>
            <a:endParaRPr sz="800">
              <a:latin typeface="Times New Roman"/>
              <a:cs typeface="Times New Roman"/>
            </a:endParaRPr>
          </a:p>
          <a:p>
            <a:pPr marL="21590" marR="1139825" indent="34925">
              <a:lnSpc>
                <a:spcPts val="810"/>
              </a:lnSpc>
              <a:spcBef>
                <a:spcPts val="80"/>
              </a:spcBef>
            </a:pPr>
            <a:r>
              <a:rPr dirty="0" sz="800" spc="175">
                <a:solidFill>
                  <a:srgbClr val="757575"/>
                </a:solidFill>
                <a:latin typeface="Times New Roman"/>
                <a:cs typeface="Times New Roman"/>
              </a:rPr>
              <a:t>Depan:rn.enc</a:t>
            </a:r>
            <a:r>
              <a:rPr dirty="0" sz="800" spc="9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0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220">
                <a:solidFill>
                  <a:srgbClr val="4B4B4B"/>
                </a:solidFill>
                <a:latin typeface="Times New Roman"/>
                <a:cs typeface="Times New Roman"/>
              </a:rPr>
              <a:t>f</a:t>
            </a:r>
            <a:r>
              <a:rPr dirty="0" sz="800" spc="220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00" spc="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90">
                <a:solidFill>
                  <a:srgbClr val="757575"/>
                </a:solidFill>
                <a:latin typeface="Times New Roman"/>
                <a:cs typeface="Times New Roman"/>
              </a:rPr>
              <a:t>ocio</a:t>
            </a:r>
            <a:r>
              <a:rPr dirty="0" sz="800" spc="-1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4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r>
              <a:rPr dirty="0" sz="800" spc="204">
                <a:solidFill>
                  <a:srgbClr val="757575"/>
                </a:solidFill>
                <a:latin typeface="Times New Roman"/>
                <a:cs typeface="Times New Roman"/>
              </a:rPr>
              <a:t>ogy  </a:t>
            </a:r>
            <a:r>
              <a:rPr dirty="0" sz="800" spc="254">
                <a:solidFill>
                  <a:srgbClr val="757575"/>
                </a:solidFill>
                <a:latin typeface="Times New Roman"/>
                <a:cs typeface="Times New Roman"/>
              </a:rPr>
              <a:t>30</a:t>
            </a:r>
            <a:r>
              <a:rPr dirty="0" sz="800" spc="254">
                <a:solidFill>
                  <a:srgbClr val="4B4B4B"/>
                </a:solidFill>
                <a:latin typeface="Times New Roman"/>
                <a:cs typeface="Times New Roman"/>
              </a:rPr>
              <a:t>0 </a:t>
            </a: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Bricker</a:t>
            </a:r>
            <a:r>
              <a:rPr dirty="0" sz="800" spc="-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5">
                <a:solidFill>
                  <a:srgbClr val="757575"/>
                </a:solidFill>
                <a:latin typeface="Times New Roman"/>
                <a:cs typeface="Times New Roman"/>
              </a:rPr>
              <a:t>H:all</a:t>
            </a:r>
            <a:endParaRPr sz="800">
              <a:latin typeface="Times New Roman"/>
              <a:cs typeface="Times New Roman"/>
            </a:endParaRPr>
          </a:p>
          <a:p>
            <a:pPr marL="54610">
              <a:lnSpc>
                <a:spcPts val="735"/>
              </a:lnSpc>
            </a:pPr>
            <a:r>
              <a:rPr dirty="0" sz="800" spc="175">
                <a:solidFill>
                  <a:srgbClr val="4B4B4B"/>
                </a:solidFill>
                <a:latin typeface="Times New Roman"/>
                <a:cs typeface="Times New Roman"/>
              </a:rPr>
              <a:t>190 </a:t>
            </a:r>
            <a:r>
              <a:rPr dirty="0" sz="800" spc="170">
                <a:solidFill>
                  <a:srgbClr val="626262"/>
                </a:solidFill>
                <a:latin typeface="Times New Roman"/>
                <a:cs typeface="Times New Roman"/>
              </a:rPr>
              <a:t>N. </a:t>
            </a:r>
            <a:r>
              <a:rPr dirty="0" sz="800" spc="250">
                <a:solidFill>
                  <a:srgbClr val="626262"/>
                </a:solidFill>
                <a:latin typeface="Times New Roman"/>
                <a:cs typeface="Times New Roman"/>
              </a:rPr>
              <a:t>Oval</a:t>
            </a:r>
            <a:r>
              <a:rPr dirty="0" sz="800" spc="21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35">
                <a:solidFill>
                  <a:srgbClr val="757575"/>
                </a:solidFill>
                <a:latin typeface="Times New Roman"/>
                <a:cs typeface="Times New Roman"/>
              </a:rPr>
              <a:t>Mal</a:t>
            </a:r>
            <a:r>
              <a:rPr dirty="0" sz="800" spc="235">
                <a:solidFill>
                  <a:srgbClr val="3A3A3A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  <a:p>
            <a:pPr marL="54610">
              <a:lnSpc>
                <a:spcPts val="885"/>
              </a:lnSpc>
            </a:pPr>
            <a:r>
              <a:rPr dirty="0" sz="800" spc="155">
                <a:solidFill>
                  <a:srgbClr val="757575"/>
                </a:solidFill>
                <a:latin typeface="Times New Roman"/>
                <a:cs typeface="Times New Roman"/>
              </a:rPr>
              <a:t>Co</a:t>
            </a:r>
            <a:r>
              <a:rPr dirty="0" sz="800" spc="155">
                <a:solidFill>
                  <a:srgbClr val="3A3A3A"/>
                </a:solidFill>
                <a:latin typeface="Times New Roman"/>
                <a:cs typeface="Times New Roman"/>
              </a:rPr>
              <a:t>h </a:t>
            </a:r>
            <a:r>
              <a:rPr dirty="0" sz="800" spc="10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800" spc="10">
                <a:solidFill>
                  <a:srgbClr val="4B4B4B"/>
                </a:solidFill>
                <a:latin typeface="Times New Roman"/>
                <a:cs typeface="Times New Roman"/>
              </a:rPr>
              <a:t>u </a:t>
            </a:r>
            <a:r>
              <a:rPr dirty="0" sz="800" spc="85">
                <a:solidFill>
                  <a:srgbClr val="4B4B4B"/>
                </a:solidFill>
                <a:latin typeface="Times New Roman"/>
                <a:cs typeface="Times New Roman"/>
              </a:rPr>
              <a:t>nb </a:t>
            </a:r>
            <a:r>
              <a:rPr dirty="0" sz="800" spc="30">
                <a:solidFill>
                  <a:srgbClr val="4B4B4B"/>
                </a:solidFill>
                <a:latin typeface="Times New Roman"/>
                <a:cs typeface="Times New Roman"/>
              </a:rPr>
              <a:t>us, </a:t>
            </a:r>
            <a:r>
              <a:rPr dirty="0" sz="800" spc="55">
                <a:solidFill>
                  <a:srgbClr val="626262"/>
                </a:solidFill>
                <a:latin typeface="Times New Roman"/>
                <a:cs typeface="Times New Roman"/>
              </a:rPr>
              <a:t>OH </a:t>
            </a:r>
            <a:r>
              <a:rPr dirty="0" sz="800" spc="40">
                <a:solidFill>
                  <a:srgbClr val="626262"/>
                </a:solidFill>
                <a:latin typeface="Times New Roman"/>
                <a:cs typeface="Times New Roman"/>
              </a:rPr>
              <a:t>4 32 1 0 </a:t>
            </a:r>
            <a:r>
              <a:rPr dirty="0" sz="800" spc="25">
                <a:solidFill>
                  <a:srgbClr val="A1A1A1"/>
                </a:solidFill>
                <a:latin typeface="Times New Roman"/>
                <a:cs typeface="Times New Roman"/>
              </a:rPr>
              <a:t>- </a:t>
            </a:r>
            <a:r>
              <a:rPr dirty="0" sz="800" spc="40">
                <a:solidFill>
                  <a:srgbClr val="757575"/>
                </a:solidFill>
                <a:latin typeface="Times New Roman"/>
                <a:cs typeface="Times New Roman"/>
              </a:rPr>
              <a:t>1 3 5</a:t>
            </a:r>
            <a:r>
              <a:rPr dirty="0" sz="800" spc="-5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40">
                <a:solidFill>
                  <a:srgbClr val="757575"/>
                </a:solidFill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50165">
              <a:lnSpc>
                <a:spcPts val="805"/>
              </a:lnSpc>
              <a:spcBef>
                <a:spcPts val="275"/>
              </a:spcBef>
            </a:pPr>
            <a:r>
              <a:rPr dirty="0" sz="750" spc="55" b="1">
                <a:solidFill>
                  <a:srgbClr val="757575"/>
                </a:solidFill>
                <a:latin typeface="Times New Roman"/>
                <a:cs typeface="Times New Roman"/>
              </a:rPr>
              <a:t>X </a:t>
            </a:r>
            <a:r>
              <a:rPr dirty="0" sz="750" spc="-15" b="1">
                <a:solidFill>
                  <a:srgbClr val="757575"/>
                </a:solidFill>
                <a:latin typeface="Times New Roman"/>
                <a:cs typeface="Times New Roman"/>
              </a:rPr>
              <a:t>j</a:t>
            </a:r>
            <a:r>
              <a:rPr dirty="0" sz="750" spc="-15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750" spc="-15" b="1">
                <a:solidFill>
                  <a:srgbClr val="4B4B4B"/>
                </a:solidFill>
                <a:latin typeface="Times New Roman"/>
                <a:cs typeface="Times New Roman"/>
              </a:rPr>
              <a:t>n..h </a:t>
            </a:r>
            <a:r>
              <a:rPr dirty="0" sz="750" b="1">
                <a:solidFill>
                  <a:srgbClr val="4B4B4B"/>
                </a:solidFill>
                <a:latin typeface="Times New Roman"/>
                <a:cs typeface="Times New Roman"/>
              </a:rPr>
              <a:t>u </a:t>
            </a:r>
            <a:r>
              <a:rPr dirty="0" sz="750" b="1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750" spc="11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50" spc="-5" b="1">
                <a:solidFill>
                  <a:srgbClr val="626262"/>
                </a:solidFill>
                <a:latin typeface="Times New Roman"/>
                <a:cs typeface="Times New Roman"/>
              </a:rPr>
              <a:t>Ren</a:t>
            </a:r>
            <a:endParaRPr sz="750">
              <a:latin typeface="Times New Roman"/>
              <a:cs typeface="Times New Roman"/>
            </a:endParaRPr>
          </a:p>
          <a:p>
            <a:pPr marL="48895">
              <a:lnSpc>
                <a:spcPts val="844"/>
              </a:lnSpc>
            </a:pP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Poscdoccoral</a:t>
            </a:r>
            <a:r>
              <a:rPr dirty="0" sz="800" spc="9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Fellow</a:t>
            </a:r>
            <a:r>
              <a:rPr dirty="0" sz="800" spc="1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50" spc="425">
                <a:solidFill>
                  <a:srgbClr val="757575"/>
                </a:solidFill>
                <a:latin typeface="Times New Roman"/>
                <a:cs typeface="Times New Roman"/>
              </a:rPr>
              <a:t>&amp;</a:t>
            </a:r>
            <a:r>
              <a:rPr dirty="0" sz="850" spc="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Research</a:t>
            </a:r>
            <a:r>
              <a:rPr dirty="0" sz="800" spc="2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04">
                <a:solidFill>
                  <a:srgbClr val="757575"/>
                </a:solidFill>
                <a:latin typeface="Times New Roman"/>
                <a:cs typeface="Times New Roman"/>
              </a:rPr>
              <a:t>Associate</a:t>
            </a:r>
            <a:endParaRPr sz="800">
              <a:latin typeface="Times New Roman"/>
              <a:cs typeface="Times New Roman"/>
            </a:endParaRPr>
          </a:p>
          <a:p>
            <a:pPr marL="46990">
              <a:lnSpc>
                <a:spcPts val="805"/>
              </a:lnSpc>
              <a:tabLst>
                <a:tab pos="871219" algn="l"/>
              </a:tabLst>
            </a:pPr>
            <a:r>
              <a:rPr dirty="0" sz="800" spc="270" b="1">
                <a:solidFill>
                  <a:srgbClr val="757575"/>
                </a:solidFill>
                <a:latin typeface="Times New Roman"/>
                <a:cs typeface="Times New Roman"/>
              </a:rPr>
              <a:t>The</a:t>
            </a:r>
            <a:r>
              <a:rPr dirty="0" sz="800" spc="15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125" b="1">
                <a:solidFill>
                  <a:srgbClr val="757575"/>
                </a:solidFill>
                <a:latin typeface="Times New Roman"/>
                <a:cs typeface="Times New Roman"/>
              </a:rPr>
              <a:t>He."c"</a:t>
            </a:r>
            <a:r>
              <a:rPr dirty="0" sz="800" spc="-125" b="1">
                <a:solidFill>
                  <a:srgbClr val="626262"/>
                </a:solidFill>
                <a:latin typeface="Times New Roman"/>
                <a:cs typeface="Times New Roman"/>
              </a:rPr>
              <a:t>h</a:t>
            </a:r>
            <a:r>
              <a:rPr dirty="0" sz="800" spc="-125" b="1">
                <a:solidFill>
                  <a:srgbClr val="757575"/>
                </a:solidFill>
                <a:latin typeface="Times New Roman"/>
                <a:cs typeface="Times New Roman"/>
              </a:rPr>
              <a:t>l</a:t>
            </a:r>
            <a:r>
              <a:rPr dirty="0" sz="800" spc="-125" b="1">
                <a:solidFill>
                  <a:srgbClr val="A1A1A1"/>
                </a:solidFill>
                <a:latin typeface="Times New Roman"/>
                <a:cs typeface="Times New Roman"/>
              </a:rPr>
              <a:t>.    </a:t>
            </a:r>
            <a:r>
              <a:rPr dirty="0" sz="800" spc="-65" b="1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dirty="0" sz="800" spc="-229" b="1">
                <a:solidFill>
                  <a:srgbClr val="4B4B4B"/>
                </a:solidFill>
                <a:latin typeface="Times New Roman"/>
                <a:cs typeface="Times New Roman"/>
              </a:rPr>
              <a:t>h</a:t>
            </a:r>
            <a:r>
              <a:rPr dirty="0" sz="800" spc="-229" b="1">
                <a:solidFill>
                  <a:srgbClr val="A1A1A1"/>
                </a:solidFill>
                <a:latin typeface="Times New Roman"/>
                <a:cs typeface="Times New Roman"/>
              </a:rPr>
              <a:t>:	</a:t>
            </a:r>
            <a:r>
              <a:rPr dirty="0" sz="800" spc="-105" b="1">
                <a:solidFill>
                  <a:srgbClr val="626262"/>
                </a:solidFill>
                <a:latin typeface="Times New Roman"/>
                <a:cs typeface="Times New Roman"/>
              </a:rPr>
              <a:t>l.  </a:t>
            </a:r>
            <a:r>
              <a:rPr dirty="0" sz="800" spc="-215" b="1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r>
              <a:rPr dirty="0" sz="800" spc="18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-150" b="1">
                <a:solidFill>
                  <a:srgbClr val="626262"/>
                </a:solidFill>
                <a:latin typeface="Times New Roman"/>
                <a:cs typeface="Times New Roman"/>
              </a:rPr>
              <a:t>s </a:t>
            </a:r>
            <a:r>
              <a:rPr dirty="0" sz="800" spc="-114" b="1">
                <a:solidFill>
                  <a:srgbClr val="626262"/>
                </a:solidFill>
                <a:latin typeface="Times New Roman"/>
                <a:cs typeface="Times New Roman"/>
              </a:rPr>
              <a:t>t:;</a:t>
            </a:r>
            <a:r>
              <a:rPr dirty="0" sz="800" spc="-114" b="1">
                <a:solidFill>
                  <a:srgbClr val="3A3A3A"/>
                </a:solidFill>
                <a:latin typeface="Times New Roman"/>
                <a:cs typeface="Times New Roman"/>
              </a:rPr>
              <a:t>i </a:t>
            </a:r>
            <a:r>
              <a:rPr dirty="0" sz="800" spc="20" b="1">
                <a:solidFill>
                  <a:srgbClr val="626262"/>
                </a:solidFill>
                <a:latin typeface="Times New Roman"/>
                <a:cs typeface="Times New Roman"/>
              </a:rPr>
              <a:t>t;u</a:t>
            </a:r>
            <a:r>
              <a:rPr dirty="0" sz="800" spc="-95" b="1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15" b="1">
                <a:solidFill>
                  <a:srgbClr val="626262"/>
                </a:solidFill>
                <a:latin typeface="Times New Roman"/>
                <a:cs typeface="Times New Roman"/>
              </a:rPr>
              <a:t>te</a:t>
            </a:r>
            <a:endParaRPr sz="800">
              <a:latin typeface="Times New Roman"/>
              <a:cs typeface="Times New Roman"/>
            </a:endParaRPr>
          </a:p>
          <a:p>
            <a:pPr marL="48895" marR="530225" indent="635">
              <a:lnSpc>
                <a:spcPct val="81200"/>
              </a:lnSpc>
              <a:spcBef>
                <a:spcPts val="105"/>
              </a:spcBef>
              <a:tabLst>
                <a:tab pos="412115" algn="l"/>
              </a:tabLst>
            </a:pPr>
            <a:r>
              <a:rPr dirty="0" sz="800" spc="25" b="1">
                <a:solidFill>
                  <a:srgbClr val="757575"/>
                </a:solidFill>
                <a:latin typeface="Times New Roman"/>
                <a:cs typeface="Times New Roman"/>
              </a:rPr>
              <a:t>New	</a:t>
            </a:r>
            <a:r>
              <a:rPr dirty="0" sz="800" spc="30" b="1">
                <a:solidFill>
                  <a:srgbClr val="757575"/>
                </a:solidFill>
                <a:latin typeface="Times New Roman"/>
                <a:cs typeface="Times New Roman"/>
              </a:rPr>
              <a:t>E </a:t>
            </a:r>
            <a:r>
              <a:rPr dirty="0" sz="800" spc="-15" b="1">
                <a:solidFill>
                  <a:srgbClr val="757575"/>
                </a:solidFill>
                <a:latin typeface="Times New Roman"/>
                <a:cs typeface="Times New Roman"/>
              </a:rPr>
              <a:t>J'1.g</a:t>
            </a:r>
            <a:r>
              <a:rPr dirty="0" sz="800" spc="-15" b="1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dirty="0" sz="800" spc="-15" b="1">
                <a:solidFill>
                  <a:srgbClr val="757575"/>
                </a:solidFill>
                <a:latin typeface="Times New Roman"/>
                <a:cs typeface="Times New Roman"/>
              </a:rPr>
              <a:t>and </a:t>
            </a:r>
            <a:r>
              <a:rPr dirty="0" sz="800" spc="45" b="1">
                <a:solidFill>
                  <a:srgbClr val="626262"/>
                </a:solidFill>
                <a:latin typeface="Times New Roman"/>
                <a:cs typeface="Times New Roman"/>
              </a:rPr>
              <a:t>M </a:t>
            </a:r>
            <a:r>
              <a:rPr dirty="0" sz="800" spc="20" b="1">
                <a:solidFill>
                  <a:srgbClr val="626262"/>
                </a:solidFill>
                <a:latin typeface="Times New Roman"/>
                <a:cs typeface="Times New Roman"/>
              </a:rPr>
              <a:t>ed </a:t>
            </a:r>
            <a:r>
              <a:rPr dirty="0" sz="800" spc="15" b="1">
                <a:solidFill>
                  <a:srgbClr val="626262"/>
                </a:solidFill>
                <a:latin typeface="Times New Roman"/>
                <a:cs typeface="Times New Roman"/>
              </a:rPr>
              <a:t>.ic </a:t>
            </a:r>
            <a:r>
              <a:rPr dirty="0" sz="800" spc="25" b="1">
                <a:solidFill>
                  <a:srgbClr val="626262"/>
                </a:solidFill>
                <a:latin typeface="Times New Roman"/>
                <a:cs typeface="Times New Roman"/>
              </a:rPr>
              <a:t>a </a:t>
            </a:r>
            <a:r>
              <a:rPr dirty="0" sz="800" spc="10" b="1">
                <a:solidFill>
                  <a:srgbClr val="3A3A3A"/>
                </a:solidFill>
                <a:latin typeface="Times New Roman"/>
                <a:cs typeface="Times New Roman"/>
              </a:rPr>
              <a:t>l </a:t>
            </a:r>
            <a:r>
              <a:rPr dirty="0" sz="800" spc="220" b="1">
                <a:solidFill>
                  <a:srgbClr val="757575"/>
                </a:solidFill>
                <a:latin typeface="Times New Roman"/>
                <a:cs typeface="Times New Roman"/>
              </a:rPr>
              <a:t>Center</a:t>
            </a:r>
            <a:r>
              <a:rPr dirty="0" sz="800" spc="11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45" b="1">
                <a:solidFill>
                  <a:srgbClr val="757575"/>
                </a:solidFill>
                <a:latin typeface="Times New Roman"/>
                <a:cs typeface="Times New Roman"/>
              </a:rPr>
              <a:t>and  </a:t>
            </a:r>
            <a:r>
              <a:rPr dirty="0" sz="800" spc="200">
                <a:solidFill>
                  <a:srgbClr val="757575"/>
                </a:solidFill>
                <a:latin typeface="Times New Roman"/>
                <a:cs typeface="Times New Roman"/>
              </a:rPr>
              <a:t>Harvard. </a:t>
            </a:r>
            <a:r>
              <a:rPr dirty="0" sz="800" spc="245">
                <a:solidFill>
                  <a:srgbClr val="626262"/>
                </a:solidFill>
                <a:latin typeface="Times New Roman"/>
                <a:cs typeface="Times New Roman"/>
              </a:rPr>
              <a:t>Scbool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of</a:t>
            </a:r>
            <a:r>
              <a:rPr dirty="0" sz="800" spc="240">
                <a:solidFill>
                  <a:srgbClr val="626262"/>
                </a:solidFill>
                <a:latin typeface="Times New Roman"/>
                <a:cs typeface="Times New Roman"/>
              </a:rPr>
              <a:t>P </a:t>
            </a:r>
            <a:r>
              <a:rPr dirty="0" sz="800" spc="140">
                <a:solidFill>
                  <a:srgbClr val="626262"/>
                </a:solidFill>
                <a:latin typeface="Times New Roman"/>
                <a:cs typeface="Times New Roman"/>
              </a:rPr>
              <a:t>ub</a:t>
            </a:r>
            <a:r>
              <a:rPr dirty="0" sz="800" spc="140">
                <a:solidFill>
                  <a:srgbClr val="3A3A3A"/>
                </a:solidFill>
                <a:latin typeface="Times New Roman"/>
                <a:cs typeface="Times New Roman"/>
              </a:rPr>
              <a:t>li</a:t>
            </a:r>
            <a:r>
              <a:rPr dirty="0" sz="800" spc="140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Health  </a:t>
            </a:r>
            <a:r>
              <a:rPr dirty="0" sz="800" spc="165" b="1">
                <a:solidFill>
                  <a:srgbClr val="757575"/>
                </a:solidFill>
                <a:latin typeface="Times New Roman"/>
                <a:cs typeface="Times New Roman"/>
              </a:rPr>
              <a:t>Ha</a:t>
            </a:r>
            <a:r>
              <a:rPr dirty="0" sz="800" spc="165" b="1">
                <a:solidFill>
                  <a:srgbClr val="4B4B4B"/>
                </a:solidFill>
                <a:latin typeface="Times New Roman"/>
                <a:cs typeface="Times New Roman"/>
              </a:rPr>
              <a:t>r</a:t>
            </a:r>
            <a:r>
              <a:rPr dirty="0" sz="800" spc="165" b="1">
                <a:solidFill>
                  <a:srgbClr val="757575"/>
                </a:solidFill>
                <a:latin typeface="Times New Roman"/>
                <a:cs typeface="Times New Roman"/>
              </a:rPr>
              <a:t>va</a:t>
            </a:r>
            <a:r>
              <a:rPr dirty="0" sz="800" spc="165" b="1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800" spc="165" b="1">
                <a:solidFill>
                  <a:srgbClr val="757575"/>
                </a:solidFill>
                <a:latin typeface="Times New Roman"/>
                <a:cs typeface="Times New Roman"/>
              </a:rPr>
              <a:t>rd</a:t>
            </a:r>
            <a:r>
              <a:rPr dirty="0" sz="800" spc="-9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65" b="1">
                <a:solidFill>
                  <a:srgbClr val="757575"/>
                </a:solidFill>
                <a:latin typeface="Times New Roman"/>
                <a:cs typeface="Times New Roman"/>
              </a:rPr>
              <a:t>Ullivcrsicy</a:t>
            </a:r>
            <a:endParaRPr sz="800">
              <a:latin typeface="Times New Roman"/>
              <a:cs typeface="Times New Roman"/>
            </a:endParaRPr>
          </a:p>
          <a:p>
            <a:pPr marL="46990">
              <a:lnSpc>
                <a:spcPts val="765"/>
              </a:lnSpc>
            </a:pPr>
            <a:r>
              <a:rPr dirty="0" sz="800" spc="204">
                <a:solidFill>
                  <a:srgbClr val="757575"/>
                </a:solidFill>
                <a:latin typeface="Times New Roman"/>
                <a:cs typeface="Times New Roman"/>
              </a:rPr>
              <a:t>750 </a:t>
            </a:r>
            <a:r>
              <a:rPr dirty="0" sz="800" spc="250">
                <a:solidFill>
                  <a:srgbClr val="626262"/>
                </a:solidFill>
                <a:latin typeface="Times New Roman"/>
                <a:cs typeface="Times New Roman"/>
              </a:rPr>
              <a:t>Washington</a:t>
            </a:r>
            <a:r>
              <a:rPr dirty="0" sz="800" spc="275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15">
                <a:solidFill>
                  <a:srgbClr val="757575"/>
                </a:solidFill>
                <a:latin typeface="Times New Roman"/>
                <a:cs typeface="Times New Roman"/>
              </a:rPr>
              <a:t>Sc.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ts val="840"/>
              </a:lnSpc>
            </a:pPr>
            <a:r>
              <a:rPr dirty="0" sz="800" spc="295">
                <a:solidFill>
                  <a:srgbClr val="757575"/>
                </a:solidFill>
                <a:latin typeface="Times New Roman"/>
                <a:cs typeface="Times New Roman"/>
              </a:rPr>
              <a:t>P</a:t>
            </a:r>
            <a:r>
              <a:rPr dirty="0" sz="800" spc="10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54">
                <a:solidFill>
                  <a:srgbClr val="757575"/>
                </a:solidFill>
                <a:latin typeface="Times New Roman"/>
                <a:cs typeface="Times New Roman"/>
              </a:rPr>
              <a:t>.O</a:t>
            </a:r>
            <a:r>
              <a:rPr dirty="0" sz="800" spc="-6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3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800" spc="70">
                <a:solidFill>
                  <a:srgbClr val="A1A1A1"/>
                </a:solidFill>
                <a:latin typeface="Times New Roman"/>
                <a:cs typeface="Times New Roman"/>
              </a:rPr>
              <a:t> </a:t>
            </a:r>
            <a:r>
              <a:rPr dirty="0" sz="800" spc="290">
                <a:solidFill>
                  <a:srgbClr val="626262"/>
                </a:solidFill>
                <a:latin typeface="Times New Roman"/>
                <a:cs typeface="Times New Roman"/>
              </a:rPr>
              <a:t>Box</a:t>
            </a:r>
            <a:r>
              <a:rPr dirty="0" sz="800" spc="114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dirty="0" sz="800" spc="265">
                <a:solidFill>
                  <a:srgbClr val="626262"/>
                </a:solidFill>
                <a:latin typeface="Times New Roman"/>
                <a:cs typeface="Times New Roman"/>
              </a:rPr>
              <a:t>345</a:t>
            </a:r>
            <a:endParaRPr sz="800">
              <a:latin typeface="Times New Roman"/>
              <a:cs typeface="Times New Roman"/>
            </a:endParaRPr>
          </a:p>
          <a:p>
            <a:pPr marL="41275">
              <a:lnSpc>
                <a:spcPts val="885"/>
              </a:lnSpc>
            </a:pPr>
            <a:r>
              <a:rPr dirty="0" sz="800" spc="45">
                <a:solidFill>
                  <a:srgbClr val="626262"/>
                </a:solidFill>
                <a:latin typeface="Times New Roman"/>
                <a:cs typeface="Times New Roman"/>
              </a:rPr>
              <a:t>Bost </a:t>
            </a:r>
            <a:r>
              <a:rPr dirty="0" sz="800" spc="185">
                <a:solidFill>
                  <a:srgbClr val="626262"/>
                </a:solidFill>
                <a:latin typeface="Times New Roman"/>
                <a:cs typeface="Times New Roman"/>
              </a:rPr>
              <a:t>oo</a:t>
            </a:r>
            <a:r>
              <a:rPr dirty="0" sz="800" spc="185">
                <a:solidFill>
                  <a:srgbClr val="8C8C8C"/>
                </a:solidFill>
                <a:latin typeface="Times New Roman"/>
                <a:cs typeface="Times New Roman"/>
              </a:rPr>
              <a:t>,, </a:t>
            </a:r>
            <a:r>
              <a:rPr dirty="0" sz="800" spc="330">
                <a:solidFill>
                  <a:srgbClr val="626262"/>
                </a:solidFill>
                <a:latin typeface="Times New Roman"/>
                <a:cs typeface="Times New Roman"/>
              </a:rPr>
              <a:t>MA</a:t>
            </a:r>
            <a:r>
              <a:rPr dirty="0" sz="800" spc="330">
                <a:solidFill>
                  <a:srgbClr val="4B4B4B"/>
                </a:solidFill>
                <a:latin typeface="Times New Roman"/>
                <a:cs typeface="Times New Roman"/>
              </a:rPr>
              <a:t>0</a:t>
            </a:r>
            <a:r>
              <a:rPr dirty="0" sz="800" spc="330">
                <a:solidFill>
                  <a:srgbClr val="757575"/>
                </a:solidFill>
                <a:latin typeface="Times New Roman"/>
                <a:cs typeface="Times New Roman"/>
              </a:rPr>
              <a:t>2</a:t>
            </a:r>
            <a:r>
              <a:rPr dirty="0" sz="800" spc="13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40">
                <a:solidFill>
                  <a:srgbClr val="757575"/>
                </a:solidFill>
                <a:latin typeface="Times New Roman"/>
                <a:cs typeface="Times New Roman"/>
              </a:rPr>
              <a:t>111.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99834" y="1089035"/>
            <a:ext cx="2044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50">
                <a:solidFill>
                  <a:srgbClr val="626262"/>
                </a:solidFill>
                <a:latin typeface="Times New Roman"/>
                <a:cs typeface="Times New Roman"/>
              </a:rPr>
              <a:t>Ba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98858" y="1193533"/>
            <a:ext cx="1866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10" b="1">
                <a:solidFill>
                  <a:srgbClr val="626262"/>
                </a:solidFill>
                <a:latin typeface="Times New Roman"/>
                <a:cs typeface="Times New Roman"/>
              </a:rPr>
              <a:t>P</a:t>
            </a:r>
            <a:r>
              <a:rPr dirty="0" sz="850" spc="145" b="1">
                <a:solidFill>
                  <a:srgbClr val="8C8C8C"/>
                </a:solidFill>
                <a:latin typeface="Times New Roman"/>
                <a:cs typeface="Times New Roman"/>
              </a:rPr>
              <a:t>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92335" y="1302871"/>
            <a:ext cx="1835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50" b="1">
                <a:solidFill>
                  <a:srgbClr val="626262"/>
                </a:solidFill>
                <a:latin typeface="Times New Roman"/>
                <a:cs typeface="Times New Roman"/>
              </a:rPr>
              <a:t>Dc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9990" y="1405828"/>
            <a:ext cx="2260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95" b="1">
                <a:solidFill>
                  <a:srgbClr val="757575"/>
                </a:solidFill>
                <a:latin typeface="Times New Roman"/>
                <a:cs typeface="Times New Roman"/>
              </a:rPr>
              <a:t>Th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97490" y="1500867"/>
            <a:ext cx="1581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20">
                <a:solidFill>
                  <a:srgbClr val="757575"/>
                </a:solidFill>
                <a:latin typeface="Times New Roman"/>
                <a:cs typeface="Times New Roman"/>
              </a:rPr>
              <a:t>30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97651" y="1603824"/>
            <a:ext cx="16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55">
                <a:solidFill>
                  <a:srgbClr val="757575"/>
                </a:solidFill>
                <a:latin typeface="Times New Roman"/>
                <a:cs typeface="Times New Roman"/>
              </a:rPr>
              <a:t>19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97795" y="1706781"/>
            <a:ext cx="2165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35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r>
              <a:rPr dirty="0" sz="800" spc="22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2084" y="1865178"/>
            <a:ext cx="2235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85" b="1">
                <a:solidFill>
                  <a:srgbClr val="757575"/>
                </a:solidFill>
                <a:latin typeface="Times New Roman"/>
                <a:cs typeface="Times New Roman"/>
              </a:rPr>
              <a:t>Th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99016" y="1968136"/>
            <a:ext cx="1854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Pr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9222" y="2063174"/>
            <a:ext cx="2070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95" b="1">
                <a:solidFill>
                  <a:srgbClr val="757575"/>
                </a:solidFill>
                <a:latin typeface="Times New Roman"/>
                <a:cs typeface="Times New Roman"/>
              </a:rPr>
              <a:t>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92335" y="2166131"/>
            <a:ext cx="1911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Dc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91724" y="2269089"/>
            <a:ext cx="20510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20" b="1">
                <a:solidFill>
                  <a:srgbClr val="757575"/>
                </a:solidFill>
                <a:latin typeface="Times New Roman"/>
                <a:cs typeface="Times New Roman"/>
              </a:rPr>
              <a:t>RC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79435" y="2372047"/>
            <a:ext cx="1778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St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91749" y="2481385"/>
            <a:ext cx="259079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390">
                <a:solidFill>
                  <a:srgbClr val="757575"/>
                </a:solidFill>
                <a:latin typeface="Times New Roman"/>
                <a:cs typeface="Times New Roman"/>
              </a:rPr>
              <a:t>Em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80455" y="2633401"/>
            <a:ext cx="203835" cy="55308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algn="just" marL="12700" marR="5080" indent="2540">
              <a:lnSpc>
                <a:spcPct val="83000"/>
              </a:lnSpc>
              <a:spcBef>
                <a:spcPts val="265"/>
              </a:spcBef>
            </a:pPr>
            <a:r>
              <a:rPr dirty="0" sz="800" spc="260">
                <a:solidFill>
                  <a:srgbClr val="757575"/>
                </a:solidFill>
                <a:latin typeface="Times New Roman"/>
                <a:cs typeface="Times New Roman"/>
              </a:rPr>
              <a:t>Jo  </a:t>
            </a:r>
            <a:r>
              <a:rPr dirty="0" sz="800" spc="245" b="1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00" spc="185" b="1">
                <a:solidFill>
                  <a:srgbClr val="757575"/>
                </a:solidFill>
                <a:latin typeface="Times New Roman"/>
                <a:cs typeface="Times New Roman"/>
              </a:rPr>
              <a:t>e  </a:t>
            </a:r>
            <a:r>
              <a:rPr dirty="0" sz="800" spc="55" b="1">
                <a:solidFill>
                  <a:srgbClr val="757575"/>
                </a:solidFill>
                <a:latin typeface="Times New Roman"/>
                <a:cs typeface="Times New Roman"/>
              </a:rPr>
              <a:t>A.s  </a:t>
            </a:r>
            <a:r>
              <a:rPr dirty="0" sz="750" spc="130" b="1">
                <a:solidFill>
                  <a:srgbClr val="757575"/>
                </a:solidFill>
                <a:latin typeface="Arial"/>
                <a:cs typeface="Arial"/>
              </a:rPr>
              <a:t>Cc  </a:t>
            </a:r>
            <a:r>
              <a:rPr dirty="0" sz="850" spc="110" b="1">
                <a:solidFill>
                  <a:srgbClr val="757575"/>
                </a:solidFill>
                <a:latin typeface="Times New Roman"/>
                <a:cs typeface="Times New Roman"/>
              </a:rPr>
              <a:t>Co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9435" y="3140270"/>
            <a:ext cx="1968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65">
                <a:solidFill>
                  <a:srgbClr val="757575"/>
                </a:solidFill>
                <a:latin typeface="Times New Roman"/>
                <a:cs typeface="Times New Roman"/>
              </a:rPr>
              <a:t>Sc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80455" y="3243228"/>
            <a:ext cx="2089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75" b="1">
                <a:solidFill>
                  <a:srgbClr val="757575"/>
                </a:solidFill>
                <a:latin typeface="Times New Roman"/>
                <a:cs typeface="Times New Roman"/>
              </a:rPr>
              <a:t>Sca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79435" y="3346185"/>
            <a:ext cx="22732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35">
                <a:solidFill>
                  <a:srgbClr val="757575"/>
                </a:solidFill>
                <a:latin typeface="Times New Roman"/>
                <a:cs typeface="Times New Roman"/>
              </a:rPr>
              <a:t>Sca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1621" y="3496662"/>
            <a:ext cx="2038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50">
                <a:solidFill>
                  <a:srgbClr val="757575"/>
                </a:solidFill>
                <a:latin typeface="Times New Roman"/>
                <a:cs typeface="Times New Roman"/>
              </a:rPr>
              <a:t>Eli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94127" y="3599620"/>
            <a:ext cx="1752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5" b="1">
                <a:solidFill>
                  <a:srgbClr val="626262"/>
                </a:solidFill>
                <a:latin typeface="Arial"/>
                <a:cs typeface="Arial"/>
              </a:rPr>
              <a:t>F.r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84428" y="3702577"/>
            <a:ext cx="1854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20" b="1">
                <a:solidFill>
                  <a:srgbClr val="757575"/>
                </a:solidFill>
                <a:latin typeface="Times New Roman"/>
                <a:cs typeface="Times New Roman"/>
              </a:rPr>
              <a:t>D</a:t>
            </a:r>
            <a:r>
              <a:rPr dirty="0" sz="800" spc="39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140" b="1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83408" y="3805535"/>
            <a:ext cx="20827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89744" y="3908493"/>
            <a:ext cx="20827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15">
                <a:solidFill>
                  <a:srgbClr val="626262"/>
                </a:solidFill>
                <a:latin typeface="Times New Roman"/>
                <a:cs typeface="Times New Roman"/>
              </a:rPr>
              <a:t>11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76318" y="4011450"/>
            <a:ext cx="1790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84">
                <a:solidFill>
                  <a:srgbClr val="757575"/>
                </a:solidFill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9435" y="4217366"/>
            <a:ext cx="24320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25">
                <a:solidFill>
                  <a:srgbClr val="757575"/>
                </a:solidFill>
                <a:latin typeface="Times New Roman"/>
                <a:cs typeface="Times New Roman"/>
              </a:rPr>
              <a:t>Ste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7001" y="4306023"/>
            <a:ext cx="19748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00" b="1">
                <a:solidFill>
                  <a:srgbClr val="757575"/>
                </a:solidFill>
                <a:latin typeface="Times New Roman"/>
                <a:cs typeface="Times New Roman"/>
              </a:rPr>
              <a:t>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71529" y="4415361"/>
            <a:ext cx="2190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35">
                <a:solidFill>
                  <a:srgbClr val="757575"/>
                </a:solidFill>
                <a:latin typeface="Times New Roman"/>
                <a:cs typeface="Times New Roman"/>
              </a:rPr>
              <a:t>S</a:t>
            </a:r>
            <a:r>
              <a:rPr dirty="0" sz="800" spc="-8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75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81677" y="4518319"/>
            <a:ext cx="2241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20">
                <a:solidFill>
                  <a:srgbClr val="757575"/>
                </a:solidFill>
                <a:latin typeface="Times New Roman"/>
                <a:cs typeface="Times New Roman"/>
              </a:rPr>
              <a:t>355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69128" y="4621276"/>
            <a:ext cx="202565" cy="5048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 indent="1905">
              <a:lnSpc>
                <a:spcPts val="810"/>
              </a:lnSpc>
              <a:spcBef>
                <a:spcPts val="254"/>
              </a:spcBef>
            </a:pPr>
            <a:r>
              <a:rPr dirty="0" sz="800" spc="185">
                <a:solidFill>
                  <a:srgbClr val="757575"/>
                </a:solidFill>
                <a:latin typeface="Times New Roman"/>
                <a:cs typeface="Times New Roman"/>
              </a:rPr>
              <a:t>So  </a:t>
            </a:r>
            <a:r>
              <a:rPr dirty="0" sz="800" spc="250">
                <a:solidFill>
                  <a:srgbClr val="757575"/>
                </a:solidFill>
                <a:latin typeface="Times New Roman"/>
                <a:cs typeface="Times New Roman"/>
              </a:rPr>
              <a:t>Al</a:t>
            </a:r>
            <a:endParaRPr sz="800">
              <a:latin typeface="Times New Roman"/>
              <a:cs typeface="Times New Roman"/>
            </a:endParaRPr>
          </a:p>
          <a:p>
            <a:pPr marL="27305">
              <a:lnSpc>
                <a:spcPts val="885"/>
              </a:lnSpc>
              <a:spcBef>
                <a:spcPts val="225"/>
              </a:spcBef>
            </a:pPr>
            <a:r>
              <a:rPr dirty="0" sz="800" spc="550">
                <a:solidFill>
                  <a:srgbClr val="757575"/>
                </a:solidFill>
                <a:latin typeface="Times New Roman"/>
                <a:cs typeface="Times New Roman"/>
              </a:rPr>
              <a:t>M</a:t>
            </a:r>
            <a:endParaRPr sz="800">
              <a:latin typeface="Times New Roman"/>
              <a:cs typeface="Times New Roman"/>
            </a:endParaRPr>
          </a:p>
          <a:p>
            <a:pPr marL="18415">
              <a:lnSpc>
                <a:spcPts val="885"/>
              </a:lnSpc>
            </a:pPr>
            <a:r>
              <a:rPr dirty="0" sz="800" spc="175" b="1">
                <a:solidFill>
                  <a:srgbClr val="757575"/>
                </a:solidFill>
                <a:latin typeface="Times New Roman"/>
                <a:cs typeface="Times New Roman"/>
              </a:rPr>
              <a:t>Pr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81919" y="5093386"/>
            <a:ext cx="21844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65" b="1">
                <a:solidFill>
                  <a:srgbClr val="626262"/>
                </a:solidFill>
                <a:latin typeface="Arial"/>
                <a:cs typeface="Arial"/>
              </a:rPr>
              <a:t>Oir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76521" y="5183584"/>
            <a:ext cx="2254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90" b="1">
                <a:solidFill>
                  <a:srgbClr val="757575"/>
                </a:solidFill>
                <a:latin typeface="Times New Roman"/>
                <a:cs typeface="Times New Roman"/>
              </a:rPr>
              <a:t>D</a:t>
            </a:r>
            <a:r>
              <a:rPr dirty="0" sz="800" spc="-95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170" b="1">
                <a:solidFill>
                  <a:srgbClr val="757575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75297" y="5286542"/>
            <a:ext cx="200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35" b="1">
                <a:solidFill>
                  <a:srgbClr val="626262"/>
                </a:solidFill>
                <a:latin typeface="Times New Roman"/>
                <a:cs typeface="Times New Roman"/>
              </a:rPr>
              <a:t>Po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75502" y="5389500"/>
            <a:ext cx="2000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70" b="1">
                <a:solidFill>
                  <a:srgbClr val="757575"/>
                </a:solidFill>
                <a:latin typeface="Times New Roman"/>
                <a:cs typeface="Times New Roman"/>
              </a:rPr>
              <a:t>Un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81677" y="5492457"/>
            <a:ext cx="20510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05">
                <a:solidFill>
                  <a:srgbClr val="626262"/>
                </a:solidFill>
                <a:latin typeface="Times New Roman"/>
                <a:cs typeface="Times New Roman"/>
              </a:rPr>
              <a:t>37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75808" y="5595416"/>
            <a:ext cx="1987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29">
                <a:solidFill>
                  <a:srgbClr val="757575"/>
                </a:solidFill>
                <a:latin typeface="Times New Roman"/>
                <a:cs typeface="Times New Roman"/>
              </a:rPr>
              <a:t>Lo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75706" y="5745892"/>
            <a:ext cx="1625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95">
                <a:solidFill>
                  <a:srgbClr val="757575"/>
                </a:solidFill>
                <a:latin typeface="Times New Roman"/>
                <a:cs typeface="Times New Roman"/>
              </a:rPr>
              <a:t>Ja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76605" y="5855229"/>
            <a:ext cx="2152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300" b="1">
                <a:solidFill>
                  <a:srgbClr val="626262"/>
                </a:solidFill>
                <a:latin typeface="Times New Roman"/>
                <a:cs typeface="Times New Roman"/>
              </a:rPr>
              <a:t>De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68615" y="5951807"/>
            <a:ext cx="2501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80" b="1">
                <a:solidFill>
                  <a:srgbClr val="626262"/>
                </a:solidFill>
                <a:latin typeface="Times New Roman"/>
                <a:cs typeface="Times New Roman"/>
              </a:rPr>
              <a:t>Div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68531" y="6048385"/>
            <a:ext cx="21907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35" b="1">
                <a:solidFill>
                  <a:srgbClr val="757575"/>
                </a:solidFill>
                <a:latin typeface="Times New Roman"/>
                <a:cs typeface="Times New Roman"/>
              </a:rPr>
              <a:t>Na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73771" y="6149803"/>
            <a:ext cx="2038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00">
                <a:solidFill>
                  <a:srgbClr val="757575"/>
                </a:solidFill>
                <a:latin typeface="Times New Roman"/>
                <a:cs typeface="Times New Roman"/>
              </a:rPr>
              <a:t>37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68207" y="6252760"/>
            <a:ext cx="2298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10">
                <a:solidFill>
                  <a:srgbClr val="757575"/>
                </a:solidFill>
                <a:latin typeface="Times New Roman"/>
                <a:cs typeface="Times New Roman"/>
              </a:rPr>
              <a:t>Hy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67775" y="6404778"/>
            <a:ext cx="20891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20" b="1">
                <a:solidFill>
                  <a:srgbClr val="757575"/>
                </a:solidFill>
                <a:latin typeface="Times New Roman"/>
                <a:cs typeface="Times New Roman"/>
              </a:rPr>
              <a:t>Ly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67390" y="6514115"/>
            <a:ext cx="2533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75" b="1">
                <a:solidFill>
                  <a:srgbClr val="626262"/>
                </a:solidFill>
                <a:latin typeface="Times New Roman"/>
                <a:cs typeface="Times New Roman"/>
              </a:rPr>
              <a:t>Pro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65248" y="6617072"/>
            <a:ext cx="21780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20" b="1">
                <a:solidFill>
                  <a:srgbClr val="C6C6C6"/>
                </a:solidFill>
                <a:latin typeface="Times New Roman"/>
                <a:cs typeface="Times New Roman"/>
              </a:rPr>
              <a:t>.</a:t>
            </a:r>
            <a:r>
              <a:rPr dirty="0" sz="800" spc="330" b="1">
                <a:solidFill>
                  <a:srgbClr val="626262"/>
                </a:solidFill>
                <a:latin typeface="Times New Roman"/>
                <a:cs typeface="Times New Roman"/>
              </a:rPr>
              <a:t>D</a:t>
            </a:r>
            <a:r>
              <a:rPr dirty="0" sz="800" spc="150" b="1">
                <a:solidFill>
                  <a:srgbClr val="626262"/>
                </a:solidFill>
                <a:latin typeface="Times New Roman"/>
                <a:cs typeface="Times New Roman"/>
              </a:rPr>
              <a:t>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67596" y="6712111"/>
            <a:ext cx="24193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70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00" spc="-7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10" b="1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67902" y="6815068"/>
            <a:ext cx="2286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10">
                <a:solidFill>
                  <a:srgbClr val="757575"/>
                </a:solidFill>
                <a:latin typeface="Times New Roman"/>
                <a:cs typeface="Times New Roman"/>
              </a:rPr>
              <a:t>L</a:t>
            </a:r>
            <a:r>
              <a:rPr dirty="0" sz="800" spc="-20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r>
              <a:rPr dirty="0" sz="800" spc="185">
                <a:solidFill>
                  <a:srgbClr val="626262"/>
                </a:solidFill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68207" y="6973465"/>
            <a:ext cx="2203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95">
                <a:solidFill>
                  <a:srgbClr val="626262"/>
                </a:solidFill>
                <a:latin typeface="Times New Roman"/>
                <a:cs typeface="Times New Roman"/>
              </a:rPr>
              <a:t>Da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67390" y="7068503"/>
            <a:ext cx="18796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10" b="1">
                <a:solidFill>
                  <a:srgbClr val="626262"/>
                </a:solidFill>
                <a:latin typeface="Times New Roman"/>
                <a:cs typeface="Times New Roman"/>
              </a:rPr>
              <a:t>Pr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63430" y="7184221"/>
            <a:ext cx="22161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65" b="1">
                <a:solidFill>
                  <a:srgbClr val="757575"/>
                </a:solidFill>
                <a:latin typeface="Arial"/>
                <a:cs typeface="Arial"/>
              </a:rPr>
              <a:t>D</a:t>
            </a:r>
            <a:r>
              <a:rPr dirty="0" sz="700" spc="80" b="1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700" spc="125" b="1">
                <a:solidFill>
                  <a:srgbClr val="757575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67596" y="7274418"/>
            <a:ext cx="2495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45" b="1">
                <a:solidFill>
                  <a:srgbClr val="757575"/>
                </a:solidFill>
                <a:latin typeface="Times New Roman"/>
                <a:cs typeface="Times New Roman"/>
              </a:rPr>
              <a:t>U</a:t>
            </a:r>
            <a:r>
              <a:rPr dirty="0" sz="800" spc="-13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65" b="1">
                <a:solidFill>
                  <a:srgbClr val="757575"/>
                </a:solidFill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553316" y="7377376"/>
            <a:ext cx="2806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00">
                <a:solidFill>
                  <a:srgbClr val="626262"/>
                </a:solidFill>
                <a:latin typeface="Times New Roman"/>
                <a:cs typeface="Times New Roman"/>
              </a:rPr>
              <a:t>Am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66068" y="7535773"/>
            <a:ext cx="2698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20" b="1">
                <a:solidFill>
                  <a:srgbClr val="626262"/>
                </a:solidFill>
                <a:latin typeface="Times New Roman"/>
                <a:cs typeface="Times New Roman"/>
              </a:rPr>
              <a:t>On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568601" y="7651490"/>
            <a:ext cx="2533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145" b="1">
                <a:solidFill>
                  <a:srgbClr val="757575"/>
                </a:solidFill>
                <a:latin typeface="Arial"/>
                <a:cs typeface="Arial"/>
              </a:rPr>
              <a:t>tics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58262" y="7733769"/>
            <a:ext cx="2076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30" b="1">
                <a:solidFill>
                  <a:srgbClr val="757575"/>
                </a:solidFill>
                <a:latin typeface="Times New Roman"/>
                <a:cs typeface="Times New Roman"/>
              </a:rPr>
              <a:t>c;o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49540" y="7844645"/>
            <a:ext cx="2362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95" b="1">
                <a:solidFill>
                  <a:srgbClr val="757575"/>
                </a:solidFill>
                <a:latin typeface="Times New Roman"/>
                <a:cs typeface="Times New Roman"/>
              </a:rPr>
              <a:t>alu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53372" y="7939684"/>
            <a:ext cx="2374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5" b="1">
                <a:solidFill>
                  <a:srgbClr val="757575"/>
                </a:solidFill>
                <a:latin typeface="Times New Roman"/>
                <a:cs typeface="Times New Roman"/>
              </a:rPr>
              <a:t>:i;;o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558262" y="8042641"/>
            <a:ext cx="2311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 b="1">
                <a:solidFill>
                  <a:srgbClr val="757575"/>
                </a:solidFill>
                <a:latin typeface="Times New Roman"/>
                <a:cs typeface="Times New Roman"/>
              </a:rPr>
              <a:t>c </a:t>
            </a:r>
            <a:r>
              <a:rPr dirty="0" sz="800" spc="-80" b="1">
                <a:solidFill>
                  <a:srgbClr val="757575"/>
                </a:solidFill>
                <a:latin typeface="Times New Roman"/>
                <a:cs typeface="Times New Roman"/>
              </a:rPr>
              <a:t>la</a:t>
            </a:r>
            <a:r>
              <a:rPr dirty="0" sz="800" spc="-5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55" b="1">
                <a:solidFill>
                  <a:srgbClr val="3A3A3A"/>
                </a:solidFill>
                <a:latin typeface="Times New Roman"/>
                <a:cs typeface="Times New Roman"/>
              </a:rPr>
              <a:t>i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57956" y="8145599"/>
            <a:ext cx="2381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15" b="1">
                <a:solidFill>
                  <a:srgbClr val="757575"/>
                </a:solidFill>
                <a:latin typeface="Times New Roman"/>
                <a:cs typeface="Times New Roman"/>
              </a:rPr>
              <a:t>CS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50560" y="8248556"/>
            <a:ext cx="24637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175">
                <a:solidFill>
                  <a:srgbClr val="757575"/>
                </a:solidFill>
                <a:latin typeface="Times New Roman"/>
                <a:cs typeface="Times New Roman"/>
              </a:rPr>
              <a:t>a</a:t>
            </a:r>
            <a:r>
              <a:rPr dirty="0" sz="800" spc="1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265">
                <a:solidFill>
                  <a:srgbClr val="757575"/>
                </a:solidFill>
                <a:latin typeface="Times New Roman"/>
                <a:cs typeface="Times New Roman"/>
              </a:rPr>
              <a:t>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550152" y="8351515"/>
            <a:ext cx="2457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00" b="1">
                <a:solidFill>
                  <a:srgbClr val="757575"/>
                </a:solidFill>
                <a:latin typeface="Times New Roman"/>
                <a:cs typeface="Times New Roman"/>
              </a:rPr>
              <a:t>exc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53259" y="8501991"/>
            <a:ext cx="2476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90" b="1">
                <a:solidFill>
                  <a:srgbClr val="626262"/>
                </a:solidFill>
                <a:latin typeface="Times New Roman"/>
                <a:cs typeface="Times New Roman"/>
              </a:rPr>
              <a:t>VV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60199" y="8604949"/>
            <a:ext cx="2286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solidFill>
                  <a:srgbClr val="757575"/>
                </a:solidFill>
                <a:latin typeface="Times New Roman"/>
                <a:cs typeface="Times New Roman"/>
              </a:rPr>
              <a:t>ti </a:t>
            </a:r>
            <a:r>
              <a:rPr dirty="0" sz="800" spc="-110" b="1">
                <a:solidFill>
                  <a:srgbClr val="757575"/>
                </a:solidFill>
                <a:latin typeface="Times New Roman"/>
                <a:cs typeface="Times New Roman"/>
              </a:rPr>
              <a:t>o</a:t>
            </a:r>
            <a:r>
              <a:rPr dirty="0" sz="800" spc="-40" b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800" spc="-270" b="1">
                <a:solidFill>
                  <a:srgbClr val="B3B3B3"/>
                </a:solidFill>
                <a:latin typeface="Times New Roman"/>
                <a:cs typeface="Times New Roman"/>
              </a:rPr>
              <a:t>_</a:t>
            </a:r>
            <a:r>
              <a:rPr dirty="0" sz="800" spc="-270" b="1">
                <a:solidFill>
                  <a:srgbClr val="626262"/>
                </a:solidFill>
                <a:latin typeface="Times New Roman"/>
                <a:cs typeface="Times New Roman"/>
              </a:rPr>
              <a:t>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550763" y="8707907"/>
            <a:ext cx="1924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275">
                <a:solidFill>
                  <a:srgbClr val="757575"/>
                </a:solidFill>
                <a:latin typeface="Times New Roman"/>
                <a:cs typeface="Times New Roman"/>
              </a:rPr>
              <a:t>dc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552801" y="8810864"/>
            <a:ext cx="2914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40" b="1">
                <a:solidFill>
                  <a:srgbClr val="626262"/>
                </a:solidFill>
                <a:latin typeface="Times New Roman"/>
                <a:cs typeface="Times New Roman"/>
              </a:rPr>
              <a:t>DK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550050" y="8913822"/>
            <a:ext cx="2063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10">
                <a:solidFill>
                  <a:srgbClr val="757575"/>
                </a:solidFill>
                <a:latin typeface="Times New Roman"/>
                <a:cs typeface="Times New Roman"/>
              </a:rPr>
              <a:t>98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547932" y="9464689"/>
            <a:ext cx="40195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425" b="1">
                <a:solidFill>
                  <a:srgbClr val="626262"/>
                </a:solidFill>
                <a:latin typeface="Arial"/>
                <a:cs typeface="Arial"/>
              </a:rPr>
              <a:t>31.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3324" y="855340"/>
            <a:ext cx="5669280" cy="0"/>
          </a:xfrm>
          <a:custGeom>
            <a:avLst/>
            <a:gdLst/>
            <a:ahLst/>
            <a:cxnLst/>
            <a:rect l="l" t="t" r="r" b="b"/>
            <a:pathLst>
              <a:path w="5669280" h="0">
                <a:moveTo>
                  <a:pt x="0" y="0"/>
                </a:moveTo>
                <a:lnTo>
                  <a:pt x="566907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1697" y="9440429"/>
            <a:ext cx="5701030" cy="0"/>
          </a:xfrm>
          <a:custGeom>
            <a:avLst/>
            <a:gdLst/>
            <a:ahLst/>
            <a:cxnLst/>
            <a:rect l="l" t="t" r="r" b="b"/>
            <a:pathLst>
              <a:path w="5701030" h="0">
                <a:moveTo>
                  <a:pt x="0" y="0"/>
                </a:moveTo>
                <a:lnTo>
                  <a:pt x="570070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33016" y="567867"/>
            <a:ext cx="287528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265">
                <a:solidFill>
                  <a:srgbClr val="666666"/>
                </a:solidFill>
                <a:latin typeface="Times New Roman"/>
                <a:cs typeface="Times New Roman"/>
              </a:rPr>
              <a:t>CE.NTER</a:t>
            </a:r>
            <a:r>
              <a:rPr dirty="0" sz="850" spc="15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95">
                <a:solidFill>
                  <a:srgbClr val="666666"/>
                </a:solidFill>
                <a:latin typeface="Times New Roman"/>
                <a:cs typeface="Times New Roman"/>
              </a:rPr>
              <a:t>FOR</a:t>
            </a:r>
            <a:r>
              <a:rPr dirty="0" sz="850" spc="114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00" spc="330">
                <a:solidFill>
                  <a:srgbClr val="666666"/>
                </a:solidFill>
                <a:latin typeface="Times New Roman"/>
                <a:cs typeface="Times New Roman"/>
              </a:rPr>
              <a:t>STUDIES</a:t>
            </a:r>
            <a:r>
              <a:rPr dirty="0" sz="800" spc="1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00" spc="300">
                <a:solidFill>
                  <a:srgbClr val="666666"/>
                </a:solidFill>
                <a:latin typeface="Times New Roman"/>
                <a:cs typeface="Times New Roman"/>
              </a:rPr>
              <a:t>rN</a:t>
            </a:r>
            <a:r>
              <a:rPr dirty="0" sz="800" spc="2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545454"/>
                </a:solidFill>
                <a:latin typeface="Times New Roman"/>
                <a:cs typeface="Times New Roman"/>
              </a:rPr>
              <a:t>DEMOG.R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2286" y="1333889"/>
            <a:ext cx="3785870" cy="766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dirty="0" sz="1450" spc="615" b="1">
                <a:solidFill>
                  <a:srgbClr val="545454"/>
                </a:solidFill>
                <a:latin typeface="Arial"/>
                <a:cs typeface="Arial"/>
              </a:rPr>
              <a:t>STAFF</a:t>
            </a:r>
            <a:r>
              <a:rPr dirty="0" sz="1450" spc="125" b="1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dirty="0" sz="1550" spc="555" b="1">
                <a:solidFill>
                  <a:srgbClr val="545454"/>
                </a:solidFill>
                <a:latin typeface="Times New Roman"/>
                <a:cs typeface="Times New Roman"/>
              </a:rPr>
              <a:t>ROSTER.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950" spc="245">
                <a:solidFill>
                  <a:srgbClr val="666666"/>
                </a:solidFill>
                <a:latin typeface="Times New Roman"/>
                <a:cs typeface="Times New Roman"/>
              </a:rPr>
              <a:t>DJ:B.EC'rOR</a:t>
            </a:r>
            <a:endParaRPr sz="95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520"/>
              </a:spcBef>
            </a:pPr>
            <a:r>
              <a:rPr dirty="0" sz="1100" spc="250">
                <a:solidFill>
                  <a:srgbClr val="666666"/>
                </a:solidFill>
                <a:latin typeface="Times New Roman"/>
                <a:cs typeface="Times New Roman"/>
              </a:rPr>
              <a:t>Charles</a:t>
            </a:r>
            <a:r>
              <a:rPr dirty="0" sz="1100" spc="2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85">
                <a:solidFill>
                  <a:srgbClr val="666666"/>
                </a:solidFill>
                <a:latin typeface="Times New Roman"/>
                <a:cs typeface="Times New Roman"/>
              </a:rPr>
              <a:t>1:-iirschman,</a:t>
            </a:r>
            <a:r>
              <a:rPr dirty="0" sz="1100" spc="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8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66666"/>
                </a:solidFill>
                <a:latin typeface="Times New Roman"/>
                <a:cs typeface="Times New Roman"/>
              </a:rPr>
              <a:t>Sociology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7416" y="2270439"/>
            <a:ext cx="4964430" cy="595947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430"/>
              </a:spcBef>
            </a:pPr>
            <a:r>
              <a:rPr dirty="0" sz="900" spc="400">
                <a:solidFill>
                  <a:srgbClr val="545454"/>
                </a:solidFill>
                <a:latin typeface="Times New Roman"/>
                <a:cs typeface="Times New Roman"/>
              </a:rPr>
              <a:t>FACULTY</a:t>
            </a:r>
            <a:r>
              <a:rPr dirty="0" sz="900" spc="6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900" spc="370">
                <a:solidFill>
                  <a:srgbClr val="666666"/>
                </a:solidFill>
                <a:latin typeface="Times New Roman"/>
                <a:cs typeface="Times New Roman"/>
              </a:rPr>
              <a:t>AsSOCIATES</a:t>
            </a:r>
            <a:endParaRPr sz="900">
              <a:latin typeface="Times New Roman"/>
              <a:cs typeface="Times New Roman"/>
            </a:endParaRPr>
          </a:p>
          <a:p>
            <a:pPr marL="19685" marR="5080" indent="12700">
              <a:lnSpc>
                <a:spcPct val="80300"/>
              </a:lnSpc>
              <a:spcBef>
                <a:spcPts val="660"/>
              </a:spcBef>
            </a:pPr>
            <a:r>
              <a:rPr dirty="0" sz="1100" spc="330">
                <a:solidFill>
                  <a:srgbClr val="666666"/>
                </a:solidFill>
                <a:latin typeface="Times New Roman"/>
                <a:cs typeface="Times New Roman"/>
              </a:rPr>
              <a:t>Gunnar</a:t>
            </a:r>
            <a:r>
              <a:rPr dirty="0" sz="1100" spc="3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545454"/>
                </a:solidFill>
                <a:latin typeface="Times New Roman"/>
                <a:cs typeface="Times New Roman"/>
              </a:rPr>
              <a:t>Almgren,</a:t>
            </a:r>
            <a:r>
              <a:rPr dirty="0" sz="1100" spc="6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66666"/>
                </a:solidFill>
                <a:latin typeface="Times New Roman"/>
                <a:cs typeface="Times New Roman"/>
              </a:rPr>
              <a:t>Director</a:t>
            </a:r>
            <a:r>
              <a:rPr dirty="0" sz="1100" spc="114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Social</a:t>
            </a:r>
            <a:r>
              <a:rPr dirty="0" sz="1100" spc="-5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35">
                <a:solidFill>
                  <a:srgbClr val="666666"/>
                </a:solidFill>
                <a:latin typeface="Times New Roman"/>
                <a:cs typeface="Times New Roman"/>
              </a:rPr>
              <a:t>Work,</a:t>
            </a:r>
            <a:r>
              <a:rPr dirty="0" sz="1100" spc="1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545454"/>
                </a:solidFill>
                <a:latin typeface="Times New Roman"/>
                <a:cs typeface="Times New Roman"/>
              </a:rPr>
              <a:t>University</a:t>
            </a:r>
            <a:r>
              <a:rPr dirty="0" sz="1100" spc="18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of  </a:t>
            </a:r>
            <a:r>
              <a:rPr dirty="0" sz="1100" spc="305">
                <a:solidFill>
                  <a:srgbClr val="545454"/>
                </a:solidFill>
                <a:latin typeface="Times New Roman"/>
                <a:cs typeface="Times New Roman"/>
              </a:rPr>
              <a:t>Washington </a:t>
            </a:r>
            <a:r>
              <a:rPr dirty="0" sz="1100" spc="290">
                <a:solidFill>
                  <a:srgbClr val="545454"/>
                </a:solidFill>
                <a:latin typeface="Times New Roman"/>
                <a:cs typeface="Times New Roman"/>
              </a:rPr>
              <a:t>Medical </a:t>
            </a:r>
            <a:r>
              <a:rPr dirty="0" sz="1100" spc="305">
                <a:solidFill>
                  <a:srgbClr val="666666"/>
                </a:solidFill>
                <a:latin typeface="Times New Roman"/>
                <a:cs typeface="Times New Roman"/>
              </a:rPr>
              <a:t>Center </a:t>
            </a:r>
            <a:r>
              <a:rPr dirty="0" sz="1100" spc="330">
                <a:solidFill>
                  <a:srgbClr val="666666"/>
                </a:solidFill>
                <a:latin typeface="Times New Roman"/>
                <a:cs typeface="Times New Roman"/>
              </a:rPr>
              <a:t>and </a:t>
            </a:r>
            <a:r>
              <a:rPr dirty="0" sz="1100" spc="85">
                <a:solidFill>
                  <a:srgbClr val="666666"/>
                </a:solidFill>
                <a:latin typeface="Times New Roman"/>
                <a:cs typeface="Times New Roman"/>
              </a:rPr>
              <a:t>Assis</a:t>
            </a:r>
            <a:r>
              <a:rPr dirty="0" sz="1100" spc="85">
                <a:solidFill>
                  <a:srgbClr val="BABABA"/>
                </a:solidFill>
                <a:latin typeface="Times New Roman"/>
                <a:cs typeface="Times New Roman"/>
              </a:rPr>
              <a:t>·</a:t>
            </a:r>
            <a:r>
              <a:rPr dirty="0" sz="1100" spc="85">
                <a:solidFill>
                  <a:srgbClr val="545454"/>
                </a:solidFill>
                <a:latin typeface="Times New Roman"/>
                <a:cs typeface="Times New Roman"/>
              </a:rPr>
              <a:t>ca.nt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Professor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of  </a:t>
            </a:r>
            <a:r>
              <a:rPr dirty="0" sz="1100" spc="250">
                <a:solidFill>
                  <a:srgbClr val="666666"/>
                </a:solidFill>
                <a:latin typeface="Times New Roman"/>
                <a:cs typeface="Times New Roman"/>
              </a:rPr>
              <a:t>Social</a:t>
            </a:r>
            <a:r>
              <a:rPr dirty="0" sz="1100" spc="-1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70">
                <a:solidFill>
                  <a:srgbClr val="545454"/>
                </a:solidFill>
                <a:latin typeface="Times New Roman"/>
                <a:cs typeface="Times New Roman"/>
              </a:rPr>
              <a:t>Work</a:t>
            </a:r>
            <a:endParaRPr sz="1100">
              <a:latin typeface="Times New Roman"/>
              <a:cs typeface="Times New Roman"/>
            </a:endParaRPr>
          </a:p>
          <a:p>
            <a:pPr marL="34925" marR="1525905" indent="-8890">
              <a:lnSpc>
                <a:spcPct val="122800"/>
              </a:lnSpc>
            </a:pPr>
            <a:r>
              <a:rPr dirty="0" sz="1100" spc="320">
                <a:solidFill>
                  <a:srgbClr val="666666"/>
                </a:solidFill>
                <a:latin typeface="Times New Roman"/>
                <a:cs typeface="Times New Roman"/>
              </a:rPr>
              <a:t>Edgar</a:t>
            </a:r>
            <a:r>
              <a:rPr dirty="0" sz="1100" spc="6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66666"/>
                </a:solidFill>
                <a:latin typeface="Times New Roman"/>
                <a:cs typeface="Times New Roman"/>
              </a:rPr>
              <a:t>Borgatta,</a:t>
            </a:r>
            <a:r>
              <a:rPr dirty="0" sz="1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3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8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66666"/>
                </a:solidFill>
                <a:latin typeface="Times New Roman"/>
                <a:cs typeface="Times New Roman"/>
              </a:rPr>
              <a:t>Sociology  </a:t>
            </a:r>
            <a:r>
              <a:rPr dirty="0" sz="1100" spc="-15">
                <a:solidFill>
                  <a:srgbClr val="545454"/>
                </a:solidFill>
                <a:latin typeface="Times New Roman"/>
                <a:cs typeface="Times New Roman"/>
              </a:rPr>
              <a:t>Pa1...tl </a:t>
            </a:r>
            <a:r>
              <a:rPr dirty="0" sz="1100" spc="229">
                <a:solidFill>
                  <a:srgbClr val="545454"/>
                </a:solidFill>
                <a:latin typeface="Times New Roman"/>
                <a:cs typeface="Times New Roman"/>
              </a:rPr>
              <a:t>Burstein,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P</a:t>
            </a:r>
            <a:r>
              <a:rPr dirty="0" sz="1100" spc="229">
                <a:solidFill>
                  <a:srgbClr val="414141"/>
                </a:solidFill>
                <a:latin typeface="Times New Roman"/>
                <a:cs typeface="Times New Roman"/>
              </a:rPr>
              <a:t>r </a:t>
            </a:r>
            <a:r>
              <a:rPr dirty="0" sz="1100" spc="204">
                <a:solidFill>
                  <a:srgbClr val="666666"/>
                </a:solidFill>
                <a:latin typeface="Times New Roman"/>
                <a:cs typeface="Times New Roman"/>
              </a:rPr>
              <a:t>ofessor </a:t>
            </a:r>
            <a:r>
              <a:rPr dirty="0" sz="1100" spc="25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66666"/>
                </a:solidFill>
                <a:latin typeface="Times New Roman"/>
                <a:cs typeface="Times New Roman"/>
              </a:rPr>
              <a:t>Sociology</a:t>
            </a:r>
            <a:endParaRPr sz="1100">
              <a:latin typeface="Times New Roman"/>
              <a:cs typeface="Times New Roman"/>
            </a:endParaRPr>
          </a:p>
          <a:p>
            <a:pPr marL="26670" marR="323215">
              <a:lnSpc>
                <a:spcPts val="1120"/>
              </a:lnSpc>
              <a:spcBef>
                <a:spcPts val="384"/>
              </a:spcBef>
              <a:tabLst>
                <a:tab pos="3498850" algn="l"/>
              </a:tabLst>
            </a:pP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Frederick </a:t>
            </a:r>
            <a:r>
              <a:rPr dirty="0" sz="1100" spc="285">
                <a:solidFill>
                  <a:srgbClr val="666666"/>
                </a:solidFill>
                <a:latin typeface="Times New Roman"/>
                <a:cs typeface="Times New Roman"/>
              </a:rPr>
              <a:t>Campbell,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Professor 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ofS 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ocio</a:t>
            </a:r>
            <a:r>
              <a:rPr dirty="0" sz="1100" spc="260">
                <a:solidFill>
                  <a:srgbClr val="414141"/>
                </a:solidFill>
                <a:latin typeface="Times New Roman"/>
                <a:cs typeface="Times New Roman"/>
              </a:rPr>
              <a:t>l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ogy </a:t>
            </a:r>
            <a:r>
              <a:rPr dirty="0" sz="1100" spc="270">
                <a:solidFill>
                  <a:srgbClr val="666666"/>
                </a:solidFill>
                <a:latin typeface="Times New Roman"/>
                <a:cs typeface="Times New Roman"/>
              </a:rPr>
              <a:t>and  </a:t>
            </a:r>
            <a:r>
              <a:rPr dirty="0" sz="1100" spc="360">
                <a:solidFill>
                  <a:srgbClr val="545454"/>
                </a:solidFill>
                <a:latin typeface="Times New Roman"/>
                <a:cs typeface="Times New Roman"/>
              </a:rPr>
              <a:t>Dean </a:t>
            </a:r>
            <a:r>
              <a:rPr dirty="0" sz="1100" spc="290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Undergrad</a:t>
            </a:r>
            <a:r>
              <a:rPr dirty="0" sz="1100" spc="229">
                <a:solidFill>
                  <a:srgbClr val="414141"/>
                </a:solidFill>
                <a:latin typeface="Times New Roman"/>
                <a:cs typeface="Times New Roman"/>
              </a:rPr>
              <a:t>uat </a:t>
            </a:r>
            <a:r>
              <a:rPr dirty="0" sz="1100" spc="-40">
                <a:solidFill>
                  <a:srgbClr val="666666"/>
                </a:solidFill>
                <a:latin typeface="Times New Roman"/>
                <a:cs typeface="Times New Roman"/>
              </a:rPr>
              <a:t>e   </a:t>
            </a:r>
            <a:r>
              <a:rPr dirty="0" sz="1100" spc="-50">
                <a:solidFill>
                  <a:srgbClr val="666666"/>
                </a:solidFill>
                <a:latin typeface="Times New Roman"/>
                <a:cs typeface="Times New Roman"/>
              </a:rPr>
              <a:t>Ed    </a:t>
            </a:r>
            <a:r>
              <a:rPr dirty="0" sz="1100" spc="-45">
                <a:solidFill>
                  <a:srgbClr val="414141"/>
                </a:solidFill>
                <a:latin typeface="Times New Roman"/>
                <a:cs typeface="Times New Roman"/>
              </a:rPr>
              <a:t>u </a:t>
            </a:r>
            <a:r>
              <a:rPr dirty="0" sz="1100" spc="-40">
                <a:solidFill>
                  <a:srgbClr val="666666"/>
                </a:solidFill>
                <a:latin typeface="Times New Roman"/>
                <a:cs typeface="Times New Roman"/>
              </a:rPr>
              <a:t>c a </a:t>
            </a:r>
            <a:r>
              <a:rPr dirty="0" sz="1100" spc="-30">
                <a:solidFill>
                  <a:srgbClr val="666666"/>
                </a:solidFill>
                <a:latin typeface="Times New Roman"/>
                <a:cs typeface="Times New Roman"/>
              </a:rPr>
              <a:t>ti </a:t>
            </a:r>
            <a:r>
              <a:rPr dirty="0" sz="1100" spc="-45">
                <a:solidFill>
                  <a:srgbClr val="666666"/>
                </a:solidFill>
                <a:latin typeface="Times New Roman"/>
                <a:cs typeface="Times New Roman"/>
              </a:rPr>
              <a:t>o </a:t>
            </a:r>
            <a:r>
              <a:rPr dirty="0" sz="1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666666"/>
                </a:solidFill>
                <a:latin typeface="Times New Roman"/>
                <a:cs typeface="Times New Roman"/>
              </a:rPr>
              <a:t>n  </a:t>
            </a:r>
            <a:r>
              <a:rPr dirty="0" sz="1100" spc="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666666"/>
                </a:solidFill>
                <a:latin typeface="Times New Roman"/>
                <a:cs typeface="Times New Roman"/>
              </a:rPr>
              <a:t>and	</a:t>
            </a:r>
            <a:r>
              <a:rPr dirty="0" sz="1100" spc="125">
                <a:solidFill>
                  <a:srgbClr val="666666"/>
                </a:solidFill>
                <a:latin typeface="Times New Roman"/>
                <a:cs typeface="Times New Roman"/>
              </a:rPr>
              <a:t>"Vice</a:t>
            </a:r>
            <a:r>
              <a:rPr dirty="0" sz="1100" spc="7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545454"/>
                </a:solidFill>
                <a:latin typeface="Times New Roman"/>
                <a:cs typeface="Times New Roman"/>
              </a:rPr>
              <a:t>Provost</a:t>
            </a:r>
            <a:endParaRPr sz="11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300" spc="130">
                <a:solidFill>
                  <a:srgbClr val="666666"/>
                </a:solidFill>
                <a:latin typeface="Times New Roman"/>
                <a:cs typeface="Times New Roman"/>
              </a:rPr>
              <a:t>I&lt;am</a:t>
            </a:r>
            <a:r>
              <a:rPr dirty="0" sz="1300" spc="7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70">
                <a:solidFill>
                  <a:srgbClr val="666666"/>
                </a:solidFill>
                <a:latin typeface="Times New Roman"/>
                <a:cs typeface="Times New Roman"/>
              </a:rPr>
              <a:t>Wing</a:t>
            </a:r>
            <a:r>
              <a:rPr dirty="0" sz="1100" spc="-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30">
                <a:solidFill>
                  <a:srgbClr val="666666"/>
                </a:solidFill>
                <a:latin typeface="Times New Roman"/>
                <a:cs typeface="Times New Roman"/>
              </a:rPr>
              <a:t>Chan,</a:t>
            </a:r>
            <a:r>
              <a:rPr dirty="0" sz="1100" spc="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80">
                <a:solidFill>
                  <a:srgbClr val="666666"/>
                </a:solidFill>
                <a:latin typeface="Times New Roman"/>
                <a:cs typeface="Times New Roman"/>
              </a:rPr>
              <a:t>Assistant:</a:t>
            </a:r>
            <a:r>
              <a:rPr dirty="0" sz="1100" spc="-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5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1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66666"/>
                </a:solidFill>
                <a:latin typeface="Times New Roman"/>
                <a:cs typeface="Times New Roman"/>
              </a:rPr>
              <a:t>Geography</a:t>
            </a:r>
            <a:endParaRPr sz="1100">
              <a:latin typeface="Times New Roman"/>
              <a:cs typeface="Times New Roman"/>
            </a:endParaRPr>
          </a:p>
          <a:p>
            <a:pPr marL="20320" marR="337820" indent="6350">
              <a:lnSpc>
                <a:spcPct val="118100"/>
              </a:lnSpc>
              <a:spcBef>
                <a:spcPts val="20"/>
              </a:spcBef>
            </a:pPr>
            <a:r>
              <a:rPr dirty="0" sz="1100" spc="250">
                <a:solidFill>
                  <a:srgbClr val="666666"/>
                </a:solidFill>
                <a:latin typeface="Times New Roman"/>
                <a:cs typeface="Times New Roman"/>
              </a:rPr>
              <a:t>Robert:</a:t>
            </a:r>
            <a:r>
              <a:rPr dirty="0" sz="1100" spc="-2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Crutchfie</a:t>
            </a:r>
            <a:r>
              <a:rPr dirty="0" sz="1100" spc="240">
                <a:solidFill>
                  <a:srgbClr val="414141"/>
                </a:solidFill>
                <a:latin typeface="Times New Roman"/>
                <a:cs typeface="Times New Roman"/>
              </a:rPr>
              <a:t>ld</a:t>
            </a: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,</a:t>
            </a:r>
            <a:r>
              <a:rPr dirty="0" sz="1100" spc="4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Associate</a:t>
            </a:r>
            <a:r>
              <a:rPr dirty="0" sz="1100" spc="18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545454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6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ofS</a:t>
            </a:r>
            <a:r>
              <a:rPr dirty="0" sz="1100" spc="2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ocio</a:t>
            </a:r>
            <a:r>
              <a:rPr dirty="0" sz="1100" spc="260">
                <a:solidFill>
                  <a:srgbClr val="414141"/>
                </a:solidFill>
                <a:latin typeface="Times New Roman"/>
                <a:cs typeface="Times New Roman"/>
              </a:rPr>
              <a:t>lo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gy  </a:t>
            </a:r>
            <a:r>
              <a:rPr dirty="0" sz="1100" spc="145">
                <a:solidFill>
                  <a:srgbClr val="666666"/>
                </a:solidFill>
                <a:latin typeface="Times New Roman"/>
                <a:cs typeface="Times New Roman"/>
              </a:rPr>
              <a:t>An.il</a:t>
            </a:r>
            <a:r>
              <a:rPr dirty="0" sz="1100" spc="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66666"/>
                </a:solidFill>
                <a:latin typeface="Times New Roman"/>
                <a:cs typeface="Times New Roman"/>
              </a:rPr>
              <a:t>D</a:t>
            </a:r>
            <a:r>
              <a:rPr dirty="0" sz="1100" spc="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80">
                <a:solidFill>
                  <a:srgbClr val="666666"/>
                </a:solidFill>
                <a:latin typeface="Times New Roman"/>
                <a:cs typeface="Times New Roman"/>
              </a:rPr>
              <a:t>eo</a:t>
            </a:r>
            <a:r>
              <a:rPr dirty="0" sz="1100" spc="180">
                <a:solidFill>
                  <a:srgbClr val="414141"/>
                </a:solidFill>
                <a:latin typeface="Times New Roman"/>
                <a:cs typeface="Times New Roman"/>
              </a:rPr>
              <a:t>l</a:t>
            </a:r>
            <a:r>
              <a:rPr dirty="0" sz="1100" spc="180">
                <a:solidFill>
                  <a:srgbClr val="777777"/>
                </a:solidFill>
                <a:latin typeface="Times New Roman"/>
                <a:cs typeface="Times New Roman"/>
              </a:rPr>
              <a:t>a</a:t>
            </a:r>
            <a:r>
              <a:rPr dirty="0" sz="1100" spc="180">
                <a:solidFill>
                  <a:srgbClr val="545454"/>
                </a:solidFill>
                <a:latin typeface="Times New Roman"/>
                <a:cs typeface="Times New Roman"/>
              </a:rPr>
              <a:t>lik</a:t>
            </a:r>
            <a:r>
              <a:rPr dirty="0" sz="1100" spc="-15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120">
                <a:solidFill>
                  <a:srgbClr val="545454"/>
                </a:solidFill>
                <a:latin typeface="Times New Roman"/>
                <a:cs typeface="Times New Roman"/>
              </a:rPr>
              <a:t>ar,</a:t>
            </a:r>
            <a:r>
              <a:rPr dirty="0" sz="1100" spc="30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Associate</a:t>
            </a:r>
            <a:r>
              <a:rPr dirty="0" sz="1100" spc="17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22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55">
                <a:solidFill>
                  <a:srgbClr val="666666"/>
                </a:solidFill>
                <a:latin typeface="Times New Roman"/>
                <a:cs typeface="Times New Roman"/>
              </a:rPr>
              <a:t>Econ.01n.ics</a:t>
            </a:r>
            <a:endParaRPr sz="1100">
              <a:latin typeface="Times New Roman"/>
              <a:cs typeface="Times New Roman"/>
            </a:endParaRPr>
          </a:p>
          <a:p>
            <a:pPr marL="32384" marR="1030605" indent="-13335">
              <a:lnSpc>
                <a:spcPts val="1120"/>
              </a:lnSpc>
              <a:spcBef>
                <a:spcPts val="380"/>
              </a:spcBef>
            </a:pPr>
            <a:r>
              <a:rPr dirty="0" sz="1100" spc="229">
                <a:solidFill>
                  <a:srgbClr val="545454"/>
                </a:solidFill>
                <a:latin typeface="Times New Roman"/>
                <a:cs typeface="Times New Roman"/>
              </a:rPr>
              <a:t>.Mary</a:t>
            </a:r>
            <a:r>
              <a:rPr dirty="0" sz="1100" spc="4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66666"/>
                </a:solidFill>
                <a:latin typeface="Times New Roman"/>
                <a:cs typeface="Times New Roman"/>
              </a:rPr>
              <a:t>Gillmore,</a:t>
            </a:r>
            <a:r>
              <a:rPr dirty="0" sz="1100" spc="2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545454"/>
                </a:solidFill>
                <a:latin typeface="Times New Roman"/>
                <a:cs typeface="Times New Roman"/>
              </a:rPr>
              <a:t>Research</a:t>
            </a:r>
            <a:r>
              <a:rPr dirty="0" sz="1100" spc="2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545454"/>
                </a:solidFill>
                <a:latin typeface="Times New Roman"/>
                <a:cs typeface="Times New Roman"/>
              </a:rPr>
              <a:t>Associate</a:t>
            </a:r>
            <a:r>
              <a:rPr dirty="0" sz="1100" spc="7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545454"/>
                </a:solidFill>
                <a:latin typeface="Times New Roman"/>
                <a:cs typeface="Times New Roman"/>
              </a:rPr>
              <a:t>Professor  </a:t>
            </a:r>
            <a:r>
              <a:rPr dirty="0" sz="1100" spc="195">
                <a:solidFill>
                  <a:srgbClr val="666666"/>
                </a:solidFill>
                <a:latin typeface="Times New Roman"/>
                <a:cs typeface="Times New Roman"/>
              </a:rPr>
              <a:t>of"Social</a:t>
            </a:r>
            <a:r>
              <a:rPr dirty="0" sz="1100" spc="-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85">
                <a:solidFill>
                  <a:srgbClr val="666666"/>
                </a:solidFill>
                <a:latin typeface="Times New Roman"/>
                <a:cs typeface="Times New Roman"/>
              </a:rPr>
              <a:t>Work</a:t>
            </a:r>
            <a:endParaRPr sz="1100">
              <a:latin typeface="Times New Roman"/>
              <a:cs typeface="Times New Roman"/>
            </a:endParaRPr>
          </a:p>
          <a:p>
            <a:pPr marL="20320" marR="78740" indent="-8255">
              <a:lnSpc>
                <a:spcPct val="113399"/>
              </a:lnSpc>
              <a:spcBef>
                <a:spcPts val="125"/>
              </a:spcBef>
            </a:pPr>
            <a:r>
              <a:rPr dirty="0" sz="1100" spc="170">
                <a:solidFill>
                  <a:srgbClr val="545454"/>
                </a:solidFill>
                <a:latin typeface="Times New Roman"/>
                <a:cs typeface="Times New Roman"/>
              </a:rPr>
              <a:t>AveJ.y</a:t>
            </a:r>
            <a:r>
              <a:rPr dirty="0" sz="1100" spc="-1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545454"/>
                </a:solidFill>
                <a:latin typeface="Times New Roman"/>
                <a:cs typeface="Times New Roman"/>
              </a:rPr>
              <a:t>.M</a:t>
            </a:r>
            <a:r>
              <a:rPr dirty="0" sz="1100" spc="190">
                <a:solidFill>
                  <a:srgbClr val="232323"/>
                </a:solidFill>
                <a:latin typeface="Times New Roman"/>
                <a:cs typeface="Times New Roman"/>
              </a:rPr>
              <a:t>.</a:t>
            </a:r>
            <a:r>
              <a:rPr dirty="0" sz="1100" spc="20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666666"/>
                </a:solidFill>
                <a:latin typeface="Times New Roman"/>
                <a:cs typeface="Times New Roman"/>
              </a:rPr>
              <a:t>Guest:,</a:t>
            </a:r>
            <a:r>
              <a:rPr dirty="0" sz="1100" spc="2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545454"/>
                </a:solidFill>
                <a:latin typeface="Times New Roman"/>
                <a:cs typeface="Times New Roman"/>
              </a:rPr>
              <a:t>Prof"essor </a:t>
            </a:r>
            <a:r>
              <a:rPr dirty="0" sz="1100" spc="170">
                <a:solidFill>
                  <a:srgbClr val="666666"/>
                </a:solidFill>
                <a:latin typeface="Times New Roman"/>
                <a:cs typeface="Times New Roman"/>
              </a:rPr>
              <a:t>or</a:t>
            </a:r>
            <a:r>
              <a:rPr dirty="0" sz="1100" spc="-9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666666"/>
                </a:solidFill>
                <a:latin typeface="Times New Roman"/>
                <a:cs typeface="Times New Roman"/>
              </a:rPr>
              <a:t>S</a:t>
            </a:r>
            <a:r>
              <a:rPr dirty="0" sz="1100" spc="114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66666"/>
                </a:solidFill>
                <a:latin typeface="Times New Roman"/>
                <a:cs typeface="Times New Roman"/>
              </a:rPr>
              <a:t>o</a:t>
            </a:r>
            <a:r>
              <a:rPr dirty="0" sz="1100" spc="-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75">
                <a:solidFill>
                  <a:srgbClr val="666666"/>
                </a:solidFill>
                <a:latin typeface="Times New Roman"/>
                <a:cs typeface="Times New Roman"/>
              </a:rPr>
              <a:t>cio</a:t>
            </a:r>
            <a:r>
              <a:rPr dirty="0" sz="1100" spc="-15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65">
                <a:solidFill>
                  <a:srgbClr val="414141"/>
                </a:solidFill>
                <a:latin typeface="Times New Roman"/>
                <a:cs typeface="Times New Roman"/>
              </a:rPr>
              <a:t>l</a:t>
            </a:r>
            <a:r>
              <a:rPr dirty="0" sz="1100" spc="165">
                <a:solidFill>
                  <a:srgbClr val="666666"/>
                </a:solidFill>
                <a:latin typeface="Times New Roman"/>
                <a:cs typeface="Times New Roman"/>
              </a:rPr>
              <a:t>o</a:t>
            </a:r>
            <a:r>
              <a:rPr dirty="0" sz="1100" spc="-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04">
                <a:solidFill>
                  <a:srgbClr val="666666"/>
                </a:solidFill>
                <a:latin typeface="Times New Roman"/>
                <a:cs typeface="Times New Roman"/>
              </a:rPr>
              <a:t>gy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545454"/>
                </a:solidFill>
                <a:latin typeface="Times New Roman"/>
                <a:cs typeface="Times New Roman"/>
              </a:rPr>
              <a:t>and</a:t>
            </a:r>
            <a:r>
              <a:rPr dirty="0" sz="1100" spc="53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66666"/>
                </a:solidFill>
                <a:latin typeface="Times New Roman"/>
                <a:cs typeface="Times New Roman"/>
              </a:rPr>
              <a:t>Geography  </a:t>
            </a:r>
            <a:r>
              <a:rPr dirty="0" sz="1100" spc="210">
                <a:solidFill>
                  <a:srgbClr val="666666"/>
                </a:solidFill>
                <a:latin typeface="Times New Roman"/>
                <a:cs typeface="Times New Roman"/>
              </a:rPr>
              <a:t>Susan.</a:t>
            </a:r>
            <a:r>
              <a:rPr dirty="0" sz="1100" spc="-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0">
                <a:solidFill>
                  <a:srgbClr val="666666"/>
                </a:solidFill>
                <a:latin typeface="Times New Roman"/>
                <a:cs typeface="Times New Roman"/>
              </a:rPr>
              <a:t>B.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Hanley,</a:t>
            </a:r>
            <a:r>
              <a:rPr dirty="0" sz="1100" spc="1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or</a:t>
            </a:r>
            <a:r>
              <a:rPr dirty="0" sz="1100" spc="1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66666"/>
                </a:solidFill>
                <a:latin typeface="Times New Roman"/>
                <a:cs typeface="Times New Roman"/>
              </a:rPr>
              <a:t>Japanese</a:t>
            </a:r>
            <a:r>
              <a:rPr dirty="0" sz="1100" spc="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80">
                <a:solidFill>
                  <a:srgbClr val="666666"/>
                </a:solidFill>
                <a:latin typeface="Times New Roman"/>
                <a:cs typeface="Times New Roman"/>
              </a:rPr>
              <a:t>Stu.dies</a:t>
            </a:r>
            <a:endParaRPr sz="1100">
              <a:latin typeface="Times New Roman"/>
              <a:cs typeface="Times New Roman"/>
            </a:endParaRPr>
          </a:p>
          <a:p>
            <a:pPr marL="32384">
              <a:lnSpc>
                <a:spcPts val="1125"/>
              </a:lnSpc>
            </a:pPr>
            <a:r>
              <a:rPr dirty="0" sz="1100" spc="220">
                <a:solidFill>
                  <a:srgbClr val="545454"/>
                </a:solidFill>
                <a:latin typeface="Times New Roman"/>
                <a:cs typeface="Times New Roman"/>
              </a:rPr>
              <a:t>and</a:t>
            </a:r>
            <a:r>
              <a:rPr dirty="0" sz="1100" spc="40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75">
                <a:solidFill>
                  <a:srgbClr val="666666"/>
                </a:solidFill>
                <a:latin typeface="Times New Roman"/>
                <a:cs typeface="Times New Roman"/>
              </a:rPr>
              <a:t>History</a:t>
            </a:r>
            <a:endParaRPr sz="1100">
              <a:latin typeface="Times New Roman"/>
              <a:cs typeface="Times New Roman"/>
            </a:endParaRPr>
          </a:p>
          <a:p>
            <a:pPr marL="26670" marR="1177290" indent="-6350">
              <a:lnSpc>
                <a:spcPct val="122800"/>
              </a:lnSpc>
            </a:pPr>
            <a:r>
              <a:rPr dirty="0" sz="1100" spc="270">
                <a:solidFill>
                  <a:srgbClr val="666666"/>
                </a:solidFill>
                <a:latin typeface="Times New Roman"/>
                <a:cs typeface="Times New Roman"/>
              </a:rPr>
              <a:t>Stevan</a:t>
            </a:r>
            <a:r>
              <a:rPr dirty="0" sz="1100" spc="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440">
                <a:solidFill>
                  <a:srgbClr val="666666"/>
                </a:solidFill>
                <a:latin typeface="Times New Roman"/>
                <a:cs typeface="Times New Roman"/>
              </a:rPr>
              <a:t>H</a:t>
            </a:r>
            <a:r>
              <a:rPr dirty="0" sz="1100" spc="-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-60">
                <a:solidFill>
                  <a:srgbClr val="666666"/>
                </a:solidFill>
                <a:latin typeface="Times New Roman"/>
                <a:cs typeface="Times New Roman"/>
              </a:rPr>
              <a:t>a.J.-re</a:t>
            </a:r>
            <a:r>
              <a:rPr dirty="0" sz="1100" spc="-3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-35">
                <a:solidFill>
                  <a:srgbClr val="414141"/>
                </a:solidFill>
                <a:latin typeface="Times New Roman"/>
                <a:cs typeface="Times New Roman"/>
              </a:rPr>
              <a:t>ll</a:t>
            </a:r>
            <a:r>
              <a:rPr dirty="0" sz="1100" spc="8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00" spc="-30">
                <a:solidFill>
                  <a:srgbClr val="666666"/>
                </a:solidFill>
                <a:latin typeface="Times New Roman"/>
                <a:cs typeface="Times New Roman"/>
              </a:rPr>
              <a:t>,</a:t>
            </a:r>
            <a:r>
              <a:rPr dirty="0" sz="1100" spc="7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5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9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666666"/>
                </a:solidFill>
                <a:latin typeface="Times New Roman"/>
                <a:cs typeface="Times New Roman"/>
              </a:rPr>
              <a:t>Anthropology  </a:t>
            </a:r>
            <a:r>
              <a:rPr dirty="0" sz="1100" spc="180">
                <a:solidFill>
                  <a:srgbClr val="666666"/>
                </a:solidFill>
                <a:latin typeface="Times New Roman"/>
                <a:cs typeface="Times New Roman"/>
              </a:rPr>
              <a:t>C</a:t>
            </a:r>
            <a:r>
              <a:rPr dirty="0" sz="1100" spc="180">
                <a:solidFill>
                  <a:srgbClr val="414141"/>
                </a:solidFill>
                <a:latin typeface="Times New Roman"/>
                <a:cs typeface="Times New Roman"/>
              </a:rPr>
              <a:t>h</a:t>
            </a:r>
            <a:r>
              <a:rPr dirty="0" sz="1100" spc="19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00" spc="200">
                <a:solidFill>
                  <a:srgbClr val="666666"/>
                </a:solidFill>
                <a:latin typeface="Times New Roman"/>
                <a:cs typeface="Times New Roman"/>
              </a:rPr>
              <a:t>ar</a:t>
            </a:r>
            <a:r>
              <a:rPr dirty="0" sz="1100" spc="200">
                <a:solidFill>
                  <a:srgbClr val="414141"/>
                </a:solidFill>
                <a:latin typeface="Times New Roman"/>
                <a:cs typeface="Times New Roman"/>
              </a:rPr>
              <a:t>l</a:t>
            </a:r>
            <a:r>
              <a:rPr dirty="0" sz="1100" spc="200">
                <a:solidFill>
                  <a:srgbClr val="666666"/>
                </a:solidFill>
                <a:latin typeface="Times New Roman"/>
                <a:cs typeface="Times New Roman"/>
              </a:rPr>
              <a:t>es</a:t>
            </a:r>
            <a:r>
              <a:rPr dirty="0" sz="1100" spc="1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66666"/>
                </a:solidFill>
                <a:latin typeface="Times New Roman"/>
                <a:cs typeface="Times New Roman"/>
              </a:rPr>
              <a:t>Hirschman,</a:t>
            </a:r>
            <a:r>
              <a:rPr dirty="0" sz="1100" spc="13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545454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3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S</a:t>
            </a:r>
            <a:r>
              <a:rPr dirty="0" sz="1100" spc="9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666666"/>
                </a:solidFill>
                <a:latin typeface="Times New Roman"/>
                <a:cs typeface="Times New Roman"/>
              </a:rPr>
              <a:t>ocio</a:t>
            </a:r>
            <a:r>
              <a:rPr dirty="0" sz="1100" spc="225">
                <a:solidFill>
                  <a:srgbClr val="414141"/>
                </a:solidFill>
                <a:latin typeface="Times New Roman"/>
                <a:cs typeface="Times New Roman"/>
              </a:rPr>
              <a:t>lo</a:t>
            </a:r>
            <a:r>
              <a:rPr dirty="0" sz="1100" spc="-11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gy  </a:t>
            </a:r>
            <a:r>
              <a:rPr dirty="0" sz="1100" spc="295">
                <a:solidFill>
                  <a:srgbClr val="545454"/>
                </a:solidFill>
                <a:latin typeface="Times New Roman"/>
                <a:cs typeface="Times New Roman"/>
              </a:rPr>
              <a:t>David</a:t>
            </a:r>
            <a:r>
              <a:rPr dirty="0" sz="1100" spc="9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C.</a:t>
            </a:r>
            <a:r>
              <a:rPr dirty="0" sz="1100" spc="22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445">
                <a:solidFill>
                  <a:srgbClr val="666666"/>
                </a:solidFill>
                <a:latin typeface="Times New Roman"/>
                <a:cs typeface="Times New Roman"/>
              </a:rPr>
              <a:t>H</a:t>
            </a:r>
            <a:r>
              <a:rPr dirty="0" sz="1100" spc="-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35">
                <a:solidFill>
                  <a:srgbClr val="666666"/>
                </a:solidFill>
                <a:latin typeface="Times New Roman"/>
                <a:cs typeface="Times New Roman"/>
              </a:rPr>
              <a:t>o</a:t>
            </a:r>
            <a:r>
              <a:rPr dirty="0" sz="1100" spc="135">
                <a:solidFill>
                  <a:srgbClr val="414141"/>
                </a:solidFill>
                <a:latin typeface="Times New Roman"/>
                <a:cs typeface="Times New Roman"/>
              </a:rPr>
              <a:t>d</a:t>
            </a:r>
            <a:r>
              <a:rPr dirty="0" sz="1100" spc="135">
                <a:solidFill>
                  <a:srgbClr val="666666"/>
                </a:solidFill>
                <a:latin typeface="Times New Roman"/>
                <a:cs typeface="Times New Roman"/>
              </a:rPr>
              <a:t>g</a:t>
            </a:r>
            <a:r>
              <a:rPr dirty="0" sz="1100" spc="32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666666"/>
                </a:solidFill>
                <a:latin typeface="Times New Roman"/>
                <a:cs typeface="Times New Roman"/>
              </a:rPr>
              <a:t>e,</a:t>
            </a:r>
            <a:r>
              <a:rPr dirty="0" sz="1100" spc="1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545454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5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dirty="0" sz="1100" spc="13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10">
                <a:solidFill>
                  <a:srgbClr val="666666"/>
                </a:solidFill>
                <a:latin typeface="Times New Roman"/>
                <a:cs typeface="Times New Roman"/>
              </a:rPr>
              <a:t>Geog</a:t>
            </a:r>
            <a:r>
              <a:rPr dirty="0" sz="1100" spc="210">
                <a:solidFill>
                  <a:srgbClr val="414141"/>
                </a:solidFill>
                <a:latin typeface="Times New Roman"/>
                <a:cs typeface="Times New Roman"/>
              </a:rPr>
              <a:t>r</a:t>
            </a:r>
            <a:r>
              <a:rPr dirty="0" sz="1100" spc="3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00" spc="185">
                <a:solidFill>
                  <a:srgbClr val="666666"/>
                </a:solidFill>
                <a:latin typeface="Times New Roman"/>
                <a:cs typeface="Times New Roman"/>
              </a:rPr>
              <a:t>aphy</a:t>
            </a:r>
            <a:endParaRPr sz="11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300"/>
              </a:spcBef>
            </a:pPr>
            <a:r>
              <a:rPr dirty="0" sz="1100" spc="330">
                <a:solidFill>
                  <a:srgbClr val="666666"/>
                </a:solidFill>
                <a:latin typeface="Times New Roman"/>
                <a:cs typeface="Times New Roman"/>
              </a:rPr>
              <a:t>Lucy</a:t>
            </a:r>
            <a:r>
              <a:rPr dirty="0" sz="1100" spc="-8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Jarosz,</a:t>
            </a:r>
            <a:r>
              <a:rPr dirty="0" sz="1100" spc="-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5">
                <a:solidFill>
                  <a:srgbClr val="545454"/>
                </a:solidFill>
                <a:latin typeface="Times New Roman"/>
                <a:cs typeface="Times New Roman"/>
              </a:rPr>
              <a:t>Assistant</a:t>
            </a:r>
            <a:r>
              <a:rPr dirty="0" sz="1100" spc="14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2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66666"/>
                </a:solidFill>
                <a:latin typeface="Times New Roman"/>
                <a:cs typeface="Times New Roman"/>
              </a:rPr>
              <a:t>Geography</a:t>
            </a:r>
            <a:endParaRPr sz="1100">
              <a:latin typeface="Times New Roman"/>
              <a:cs typeface="Times New Roman"/>
            </a:endParaRPr>
          </a:p>
          <a:p>
            <a:pPr marL="24130" marR="1323340" indent="-5080">
              <a:lnSpc>
                <a:spcPts val="1120"/>
              </a:lnSpc>
              <a:spcBef>
                <a:spcPts val="320"/>
              </a:spcBef>
            </a:pPr>
            <a:r>
              <a:rPr dirty="0" sz="1100" spc="65">
                <a:solidFill>
                  <a:srgbClr val="545454"/>
                </a:solidFill>
                <a:latin typeface="Times New Roman"/>
                <a:cs typeface="Times New Roman"/>
              </a:rPr>
              <a:t>.M</a:t>
            </a:r>
            <a:r>
              <a:rPr dirty="0" sz="1100" spc="65">
                <a:latin typeface="Times New Roman"/>
                <a:cs typeface="Times New Roman"/>
              </a:rPr>
              <a:t>.</a:t>
            </a:r>
            <a:r>
              <a:rPr dirty="0" sz="1100" spc="65">
                <a:solidFill>
                  <a:srgbClr val="545454"/>
                </a:solidFill>
                <a:latin typeface="Times New Roman"/>
                <a:cs typeface="Times New Roman"/>
              </a:rPr>
              <a:t>a.riek </a:t>
            </a:r>
            <a:r>
              <a:rPr dirty="0" sz="1100" spc="120">
                <a:solidFill>
                  <a:srgbClr val="545454"/>
                </a:solidFill>
                <a:latin typeface="Times New Roman"/>
                <a:cs typeface="Times New Roman"/>
              </a:rPr>
              <a:t>a </a:t>
            </a:r>
            <a:r>
              <a:rPr dirty="0" sz="950" spc="105">
                <a:solidFill>
                  <a:srgbClr val="545454"/>
                </a:solidFill>
                <a:latin typeface="Arial"/>
                <a:cs typeface="Arial"/>
              </a:rPr>
              <a:t>.M. </a:t>
            </a:r>
            <a:r>
              <a:rPr dirty="0" sz="1100" spc="175">
                <a:solidFill>
                  <a:srgbClr val="545454"/>
                </a:solidFill>
                <a:latin typeface="Times New Roman"/>
                <a:cs typeface="Times New Roman"/>
              </a:rPr>
              <a:t>Klavvitter, </a:t>
            </a:r>
            <a:r>
              <a:rPr dirty="0" sz="1100" spc="175">
                <a:solidFill>
                  <a:srgbClr val="666666"/>
                </a:solidFill>
                <a:latin typeface="Times New Roman"/>
                <a:cs typeface="Times New Roman"/>
              </a:rPr>
              <a:t>Assistant: </a:t>
            </a:r>
            <a:r>
              <a:rPr dirty="0" sz="1100" spc="245">
                <a:solidFill>
                  <a:srgbClr val="545454"/>
                </a:solidFill>
                <a:latin typeface="Times New Roman"/>
                <a:cs typeface="Times New Roman"/>
              </a:rPr>
              <a:t>Professor 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ofP </a:t>
            </a:r>
            <a:r>
              <a:rPr dirty="0" sz="1100" spc="235">
                <a:solidFill>
                  <a:srgbClr val="414141"/>
                </a:solidFill>
                <a:latin typeface="Times New Roman"/>
                <a:cs typeface="Times New Roman"/>
              </a:rPr>
              <a:t>ubli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c</a:t>
            </a:r>
            <a:r>
              <a:rPr dirty="0" sz="1100" spc="-1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0">
                <a:solidFill>
                  <a:srgbClr val="666666"/>
                </a:solidFill>
                <a:latin typeface="Times New Roman"/>
                <a:cs typeface="Times New Roman"/>
              </a:rPr>
              <a:t>.Af:l:ai.rs</a:t>
            </a:r>
            <a:endParaRPr sz="1100">
              <a:latin typeface="Times New Roman"/>
              <a:cs typeface="Times New Roman"/>
            </a:endParaRPr>
          </a:p>
          <a:p>
            <a:pPr marL="26034" marR="370840" indent="-6350">
              <a:lnSpc>
                <a:spcPts val="1120"/>
              </a:lnSpc>
              <a:spcBef>
                <a:spcPts val="380"/>
              </a:spcBef>
            </a:pPr>
            <a:r>
              <a:rPr dirty="0" sz="1100" spc="240">
                <a:solidFill>
                  <a:srgbClr val="545454"/>
                </a:solidFill>
                <a:latin typeface="Times New Roman"/>
                <a:cs typeface="Times New Roman"/>
              </a:rPr>
              <a:t>William</a:t>
            </a:r>
            <a:r>
              <a:rPr dirty="0" sz="1100" spc="12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545454"/>
                </a:solidFill>
                <a:latin typeface="Times New Roman"/>
                <a:cs typeface="Times New Roman"/>
              </a:rPr>
              <a:t>Lavely,</a:t>
            </a:r>
            <a:r>
              <a:rPr dirty="0" sz="110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Associate</a:t>
            </a:r>
            <a:r>
              <a:rPr dirty="0" sz="1100" spc="1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545454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9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80">
                <a:solidFill>
                  <a:srgbClr val="666666"/>
                </a:solidFill>
                <a:latin typeface="Times New Roman"/>
                <a:cs typeface="Times New Roman"/>
              </a:rPr>
              <a:t>ofS</a:t>
            </a:r>
            <a:r>
              <a:rPr dirty="0" sz="1100" spc="8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54">
                <a:solidFill>
                  <a:srgbClr val="666666"/>
                </a:solidFill>
                <a:latin typeface="Times New Roman"/>
                <a:cs typeface="Times New Roman"/>
              </a:rPr>
              <a:t>oc</a:t>
            </a:r>
            <a:r>
              <a:rPr dirty="0" sz="1100" spc="254">
                <a:solidFill>
                  <a:srgbClr val="414141"/>
                </a:solidFill>
                <a:latin typeface="Times New Roman"/>
                <a:cs typeface="Times New Roman"/>
              </a:rPr>
              <a:t>iol</a:t>
            </a:r>
            <a:r>
              <a:rPr dirty="0" sz="1100" spc="254">
                <a:solidFill>
                  <a:srgbClr val="666666"/>
                </a:solidFill>
                <a:latin typeface="Times New Roman"/>
                <a:cs typeface="Times New Roman"/>
              </a:rPr>
              <a:t>ogy</a:t>
            </a:r>
            <a:r>
              <a:rPr dirty="0" sz="1100" spc="9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545454"/>
                </a:solidFill>
                <a:latin typeface="Times New Roman"/>
                <a:cs typeface="Times New Roman"/>
              </a:rPr>
              <a:t>and  </a:t>
            </a:r>
            <a:r>
              <a:rPr dirty="0" sz="1100" spc="120">
                <a:solidFill>
                  <a:srgbClr val="666666"/>
                </a:solidFill>
                <a:latin typeface="Times New Roman"/>
                <a:cs typeface="Times New Roman"/>
              </a:rPr>
              <a:t>In</a:t>
            </a:r>
            <a:r>
              <a:rPr dirty="0" sz="1100" spc="120">
                <a:solidFill>
                  <a:srgbClr val="414141"/>
                </a:solidFill>
                <a:latin typeface="Times New Roman"/>
                <a:cs typeface="Times New Roman"/>
              </a:rPr>
              <a:t>t:</a:t>
            </a:r>
            <a:r>
              <a:rPr dirty="0" sz="1100" spc="120">
                <a:solidFill>
                  <a:srgbClr val="666666"/>
                </a:solidFill>
                <a:latin typeface="Times New Roman"/>
                <a:cs typeface="Times New Roman"/>
              </a:rPr>
              <a:t>e </a:t>
            </a:r>
            <a:r>
              <a:rPr dirty="0" sz="1100" spc="70">
                <a:solidFill>
                  <a:srgbClr val="666666"/>
                </a:solidFill>
                <a:latin typeface="Times New Roman"/>
                <a:cs typeface="Times New Roman"/>
              </a:rPr>
              <a:t>m </a:t>
            </a:r>
            <a:r>
              <a:rPr dirty="0" sz="1100" spc="40">
                <a:solidFill>
                  <a:srgbClr val="666666"/>
                </a:solidFill>
                <a:latin typeface="Times New Roman"/>
                <a:cs typeface="Times New Roman"/>
              </a:rPr>
              <a:t>a </a:t>
            </a:r>
            <a:r>
              <a:rPr dirty="0" sz="1100" spc="20">
                <a:solidFill>
                  <a:srgbClr val="666666"/>
                </a:solidFill>
                <a:latin typeface="Times New Roman"/>
                <a:cs typeface="Times New Roman"/>
              </a:rPr>
              <a:t>ti </a:t>
            </a:r>
            <a:r>
              <a:rPr dirty="0" sz="1100" spc="45">
                <a:solidFill>
                  <a:srgbClr val="666666"/>
                </a:solidFill>
                <a:latin typeface="Times New Roman"/>
                <a:cs typeface="Times New Roman"/>
              </a:rPr>
              <a:t>o </a:t>
            </a:r>
            <a:r>
              <a:rPr dirty="0" sz="1100" spc="30">
                <a:solidFill>
                  <a:srgbClr val="666666"/>
                </a:solidFill>
                <a:latin typeface="Times New Roman"/>
                <a:cs typeface="Times New Roman"/>
              </a:rPr>
              <a:t>n.al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66666"/>
                </a:solidFill>
                <a:latin typeface="Times New Roman"/>
                <a:cs typeface="Times New Roman"/>
              </a:rPr>
              <a:t>Studies</a:t>
            </a:r>
            <a:endParaRPr sz="1100">
              <a:latin typeface="Times New Roman"/>
              <a:cs typeface="Times New Roman"/>
            </a:endParaRPr>
          </a:p>
          <a:p>
            <a:pPr marL="20320" marR="238760" indent="-635">
              <a:lnSpc>
                <a:spcPts val="1620"/>
              </a:lnSpc>
              <a:spcBef>
                <a:spcPts val="100"/>
              </a:spcBef>
              <a:tabLst>
                <a:tab pos="595630" algn="l"/>
                <a:tab pos="1569720" algn="l"/>
              </a:tabLst>
            </a:pP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Victoria </a:t>
            </a:r>
            <a:r>
              <a:rPr dirty="0" sz="1100" spc="290">
                <a:solidFill>
                  <a:srgbClr val="545454"/>
                </a:solidFill>
                <a:latin typeface="Times New Roman"/>
                <a:cs typeface="Times New Roman"/>
              </a:rPr>
              <a:t>Lawson,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Associate </a:t>
            </a:r>
            <a:r>
              <a:rPr dirty="0" sz="1100" spc="235">
                <a:solidFill>
                  <a:srgbClr val="545454"/>
                </a:solidFill>
                <a:latin typeface="Times New Roman"/>
                <a:cs typeface="Times New Roman"/>
              </a:rPr>
              <a:t>Professor </a:t>
            </a: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dirty="0" sz="1100" spc="290">
                <a:solidFill>
                  <a:srgbClr val="666666"/>
                </a:solidFill>
                <a:latin typeface="Times New Roman"/>
                <a:cs typeface="Times New Roman"/>
              </a:rPr>
              <a:t>Geography  </a:t>
            </a:r>
            <a:r>
              <a:rPr dirty="0" sz="1100" spc="385">
                <a:solidFill>
                  <a:srgbClr val="666666"/>
                </a:solidFill>
                <a:latin typeface="Times New Roman"/>
                <a:cs typeface="Times New Roman"/>
              </a:rPr>
              <a:t>Donna</a:t>
            </a:r>
            <a:r>
              <a:rPr dirty="0" sz="1100" spc="6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66666"/>
                </a:solidFill>
                <a:latin typeface="Times New Roman"/>
                <a:cs typeface="Times New Roman"/>
              </a:rPr>
              <a:t>Leonetti,</a:t>
            </a:r>
            <a:r>
              <a:rPr dirty="0" sz="110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Associate</a:t>
            </a:r>
            <a:r>
              <a:rPr dirty="0" sz="1100" spc="10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5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dirty="0" sz="1100" spc="15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545454"/>
                </a:solidFill>
                <a:latin typeface="Times New Roman"/>
                <a:cs typeface="Times New Roman"/>
              </a:rPr>
              <a:t>Anthropology  </a:t>
            </a:r>
            <a:r>
              <a:rPr dirty="0" sz="1100" spc="95">
                <a:solidFill>
                  <a:srgbClr val="666666"/>
                </a:solidFill>
                <a:latin typeface="Times New Roman"/>
                <a:cs typeface="Times New Roman"/>
              </a:rPr>
              <a:t>She</a:t>
            </a:r>
            <a:r>
              <a:rPr dirty="0" sz="1100" spc="95">
                <a:solidFill>
                  <a:srgbClr val="414141"/>
                </a:solidFill>
                <a:latin typeface="Times New Roman"/>
                <a:cs typeface="Times New Roman"/>
              </a:rPr>
              <a:t>l</a:t>
            </a:r>
            <a:r>
              <a:rPr dirty="0" sz="1100" spc="95">
                <a:solidFill>
                  <a:srgbClr val="666666"/>
                </a:solidFill>
                <a:latin typeface="Times New Roman"/>
                <a:cs typeface="Times New Roman"/>
              </a:rPr>
              <a:t>y</a:t>
            </a:r>
            <a:r>
              <a:rPr dirty="0" sz="1100" spc="95">
                <a:solidFill>
                  <a:srgbClr val="414141"/>
                </a:solidFill>
                <a:latin typeface="Times New Roman"/>
                <a:cs typeface="Times New Roman"/>
              </a:rPr>
              <a:t>l	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Lun</a:t>
            </a:r>
            <a:r>
              <a:rPr dirty="0" sz="1100" spc="245">
                <a:solidFill>
                  <a:srgbClr val="414141"/>
                </a:solidFill>
                <a:latin typeface="Times New Roman"/>
                <a:cs typeface="Times New Roman"/>
              </a:rPr>
              <a:t>db</a:t>
            </a:r>
            <a:r>
              <a:rPr dirty="0" sz="1100" spc="335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666666"/>
                </a:solidFill>
                <a:latin typeface="Times New Roman"/>
                <a:cs typeface="Times New Roman"/>
              </a:rPr>
              <a:t>erg,	</a:t>
            </a: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Associate </a:t>
            </a:r>
            <a:r>
              <a:rPr dirty="0" sz="1100" spc="235">
                <a:solidFill>
                  <a:srgbClr val="545454"/>
                </a:solidFill>
                <a:latin typeface="Times New Roman"/>
                <a:cs typeface="Times New Roman"/>
              </a:rPr>
              <a:t>Professor </a:t>
            </a:r>
            <a:r>
              <a:rPr dirty="0" sz="1100" spc="190">
                <a:solidFill>
                  <a:srgbClr val="666666"/>
                </a:solidFill>
                <a:latin typeface="Times New Roman"/>
                <a:cs typeface="Times New Roman"/>
              </a:rPr>
              <a:t>of' </a:t>
            </a:r>
            <a:r>
              <a:rPr dirty="0" sz="1100" spc="300">
                <a:solidFill>
                  <a:srgbClr val="666666"/>
                </a:solidFill>
                <a:latin typeface="Times New Roman"/>
                <a:cs typeface="Times New Roman"/>
              </a:rPr>
              <a:t>Economics  </a:t>
            </a:r>
            <a:r>
              <a:rPr dirty="0" sz="1100" spc="310">
                <a:solidFill>
                  <a:srgbClr val="666666"/>
                </a:solidFill>
                <a:latin typeface="Times New Roman"/>
                <a:cs typeface="Times New Roman"/>
              </a:rPr>
              <a:t>Diane</a:t>
            </a:r>
            <a:r>
              <a:rPr dirty="0" sz="1100" spc="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85">
                <a:solidFill>
                  <a:srgbClr val="666666"/>
                </a:solidFill>
                <a:latin typeface="Times New Roman"/>
                <a:cs typeface="Times New Roman"/>
              </a:rPr>
              <a:t>Lye,</a:t>
            </a:r>
            <a:r>
              <a:rPr dirty="0" sz="1100" spc="-4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85">
                <a:solidFill>
                  <a:srgbClr val="666666"/>
                </a:solidFill>
                <a:latin typeface="Times New Roman"/>
                <a:cs typeface="Times New Roman"/>
              </a:rPr>
              <a:t>Ass</a:t>
            </a:r>
            <a:r>
              <a:rPr dirty="0" sz="1100" spc="185">
                <a:solidFill>
                  <a:srgbClr val="414141"/>
                </a:solidFill>
                <a:latin typeface="Times New Roman"/>
                <a:cs typeface="Times New Roman"/>
              </a:rPr>
              <a:t>i</a:t>
            </a:r>
            <a:r>
              <a:rPr dirty="0" sz="1100" spc="32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sz="1100" spc="114">
                <a:solidFill>
                  <a:srgbClr val="666666"/>
                </a:solidFill>
                <a:latin typeface="Times New Roman"/>
                <a:cs typeface="Times New Roman"/>
              </a:rPr>
              <a:t>t:ant:</a:t>
            </a:r>
            <a:r>
              <a:rPr dirty="0" sz="1100" spc="-15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17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65">
                <a:solidFill>
                  <a:srgbClr val="666666"/>
                </a:solidFill>
                <a:latin typeface="Times New Roman"/>
                <a:cs typeface="Times New Roman"/>
              </a:rPr>
              <a:t>Sociology</a:t>
            </a:r>
            <a:endParaRPr sz="11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40"/>
              </a:spcBef>
            </a:pPr>
            <a:r>
              <a:rPr dirty="0" sz="1100" spc="150">
                <a:solidFill>
                  <a:srgbClr val="545454"/>
                </a:solidFill>
                <a:latin typeface="Times New Roman"/>
                <a:cs typeface="Times New Roman"/>
              </a:rPr>
              <a:t>J</a:t>
            </a:r>
            <a:r>
              <a:rPr dirty="0" sz="1100" spc="150">
                <a:solidFill>
                  <a:srgbClr val="666666"/>
                </a:solidFill>
                <a:latin typeface="Times New Roman"/>
                <a:cs typeface="Times New Roman"/>
              </a:rPr>
              <a:t>onath.a.n.</a:t>
            </a:r>
            <a:r>
              <a:rPr dirty="0" sz="1100" spc="-1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90">
                <a:solidFill>
                  <a:srgbClr val="666666"/>
                </a:solidFill>
                <a:latin typeface="Times New Roman"/>
                <a:cs typeface="Times New Roman"/>
              </a:rPr>
              <a:t>Mayer,</a:t>
            </a:r>
            <a:r>
              <a:rPr dirty="0" sz="1100" spc="9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29">
                <a:solidFill>
                  <a:srgbClr val="545454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95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14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00">
                <a:solidFill>
                  <a:srgbClr val="666666"/>
                </a:solidFill>
                <a:latin typeface="Times New Roman"/>
                <a:cs typeface="Times New Roman"/>
              </a:rPr>
              <a:t>Geography</a:t>
            </a:r>
            <a:endParaRPr sz="11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305"/>
              </a:spcBef>
            </a:pPr>
            <a:r>
              <a:rPr dirty="0" sz="1100" spc="275">
                <a:solidFill>
                  <a:srgbClr val="545454"/>
                </a:solidFill>
                <a:latin typeface="Times New Roman"/>
                <a:cs typeface="Times New Roman"/>
              </a:rPr>
              <a:t>James </a:t>
            </a:r>
            <a:r>
              <a:rPr dirty="0" sz="1100" spc="285">
                <a:solidFill>
                  <a:srgbClr val="666666"/>
                </a:solidFill>
                <a:latin typeface="Times New Roman"/>
                <a:cs typeface="Times New Roman"/>
              </a:rPr>
              <a:t>.McCann,</a:t>
            </a:r>
            <a:r>
              <a:rPr dirty="0" sz="1100" spc="-14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15">
                <a:solidFill>
                  <a:srgbClr val="666666"/>
                </a:solidFill>
                <a:latin typeface="Times New Roman"/>
                <a:cs typeface="Times New Roman"/>
              </a:rPr>
              <a:t>AssociateP</a:t>
            </a:r>
            <a:r>
              <a:rPr dirty="0" sz="1100" spc="215">
                <a:solidFill>
                  <a:srgbClr val="414141"/>
                </a:solidFill>
                <a:latin typeface="Times New Roman"/>
                <a:cs typeface="Times New Roman"/>
              </a:rPr>
              <a:t>r </a:t>
            </a:r>
            <a:r>
              <a:rPr dirty="0" sz="1100" spc="235">
                <a:solidFill>
                  <a:srgbClr val="666666"/>
                </a:solidFill>
                <a:latin typeface="Times New Roman"/>
                <a:cs typeface="Times New Roman"/>
              </a:rPr>
              <a:t>ofes </a:t>
            </a:r>
            <a:r>
              <a:rPr dirty="0" sz="1100" spc="225">
                <a:solidFill>
                  <a:srgbClr val="666666"/>
                </a:solidFill>
                <a:latin typeface="Times New Roman"/>
                <a:cs typeface="Times New Roman"/>
              </a:rPr>
              <a:t>or of 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Socio</a:t>
            </a:r>
            <a:r>
              <a:rPr dirty="0" sz="1100" spc="260">
                <a:solidFill>
                  <a:srgbClr val="232323"/>
                </a:solidFill>
                <a:latin typeface="Times New Roman"/>
                <a:cs typeface="Times New Roman"/>
              </a:rPr>
              <a:t>l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ogy</a:t>
            </a:r>
            <a:endParaRPr sz="1100">
              <a:latin typeface="Times New Roman"/>
              <a:cs typeface="Times New Roman"/>
            </a:endParaRPr>
          </a:p>
          <a:p>
            <a:pPr marL="26670" marR="1069975">
              <a:lnSpc>
                <a:spcPts val="1120"/>
              </a:lnSpc>
              <a:spcBef>
                <a:spcPts val="380"/>
              </a:spcBef>
            </a:pPr>
            <a:r>
              <a:rPr dirty="0" sz="1100" spc="275">
                <a:solidFill>
                  <a:srgbClr val="545454"/>
                </a:solidFill>
                <a:latin typeface="Times New Roman"/>
                <a:cs typeface="Times New Roman"/>
              </a:rPr>
              <a:t>Richard</a:t>
            </a:r>
            <a:r>
              <a:rPr dirty="0" sz="1100" spc="1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Morrill,</a:t>
            </a:r>
            <a:r>
              <a:rPr dirty="0" sz="1100" spc="4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Professor</a:t>
            </a:r>
            <a:r>
              <a:rPr dirty="0" sz="1100" spc="13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45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114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305">
                <a:solidFill>
                  <a:srgbClr val="666666"/>
                </a:solidFill>
                <a:latin typeface="Times New Roman"/>
                <a:cs typeface="Times New Roman"/>
              </a:rPr>
              <a:t>Geography</a:t>
            </a:r>
            <a:r>
              <a:rPr dirty="0" sz="1100" spc="114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180">
                <a:solidFill>
                  <a:srgbClr val="666666"/>
                </a:solidFill>
                <a:latin typeface="Times New Roman"/>
                <a:cs typeface="Times New Roman"/>
              </a:rPr>
              <a:t>an</a:t>
            </a:r>
            <a:r>
              <a:rPr dirty="0" sz="1100" spc="180">
                <a:solidFill>
                  <a:srgbClr val="414141"/>
                </a:solidFill>
                <a:latin typeface="Times New Roman"/>
                <a:cs typeface="Times New Roman"/>
              </a:rPr>
              <a:t>d  </a:t>
            </a:r>
            <a:r>
              <a:rPr dirty="0" sz="1100" spc="275">
                <a:solidFill>
                  <a:srgbClr val="666666"/>
                </a:solidFill>
                <a:latin typeface="Times New Roman"/>
                <a:cs typeface="Times New Roman"/>
              </a:rPr>
              <a:t>Environmental</a:t>
            </a:r>
            <a:r>
              <a:rPr dirty="0" sz="1100" spc="105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70">
                <a:solidFill>
                  <a:srgbClr val="666666"/>
                </a:solidFill>
                <a:latin typeface="Times New Roman"/>
                <a:cs typeface="Times New Roman"/>
              </a:rPr>
              <a:t>Studies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4078" y="1327949"/>
            <a:ext cx="4616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15">
                <a:solidFill>
                  <a:srgbClr val="666666"/>
                </a:solidFill>
                <a:latin typeface="Times New Roman"/>
                <a:cs typeface="Times New Roman"/>
              </a:rPr>
              <a:t>Dian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1555" y="1470507"/>
            <a:ext cx="47625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4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dirty="0" sz="1100" spc="3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dirty="0" sz="1100" spc="295">
                <a:solidFill>
                  <a:srgbClr val="666666"/>
                </a:solidFill>
                <a:latin typeface="Times New Roman"/>
                <a:cs typeface="Times New Roman"/>
              </a:rPr>
              <a:t>So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47439" y="1654775"/>
            <a:ext cx="421005" cy="960119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275"/>
              </a:spcBef>
            </a:pPr>
            <a:r>
              <a:rPr dirty="0" sz="1100" spc="285">
                <a:solidFill>
                  <a:srgbClr val="666666"/>
                </a:solidFill>
                <a:latin typeface="Times New Roman"/>
                <a:cs typeface="Times New Roman"/>
              </a:rPr>
              <a:t>Pete</a:t>
            </a:r>
            <a:endParaRPr sz="1100">
              <a:latin typeface="Times New Roman"/>
              <a:cs typeface="Times New Roman"/>
            </a:endParaRPr>
          </a:p>
          <a:p>
            <a:pPr marL="16510" marR="8255" indent="1905">
              <a:lnSpc>
                <a:spcPts val="1120"/>
              </a:lnSpc>
              <a:spcBef>
                <a:spcPts val="380"/>
              </a:spcBef>
            </a:pPr>
            <a:r>
              <a:rPr dirty="0" sz="1100" spc="305">
                <a:solidFill>
                  <a:srgbClr val="666666"/>
                </a:solidFill>
                <a:latin typeface="Times New Roman"/>
                <a:cs typeface="Times New Roman"/>
              </a:rPr>
              <a:t>Rob  </a:t>
            </a:r>
            <a:r>
              <a:rPr dirty="0" sz="1100" spc="18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  <a:p>
            <a:pPr marL="12700" marR="6985" indent="6350">
              <a:lnSpc>
                <a:spcPts val="1620"/>
              </a:lnSpc>
              <a:spcBef>
                <a:spcPts val="105"/>
              </a:spcBef>
            </a:pPr>
            <a:r>
              <a:rPr dirty="0" sz="1100" spc="305">
                <a:solidFill>
                  <a:srgbClr val="666666"/>
                </a:solidFill>
                <a:latin typeface="Times New Roman"/>
                <a:cs typeface="Times New Roman"/>
              </a:rPr>
              <a:t>Rob  </a:t>
            </a:r>
            <a:r>
              <a:rPr dirty="0" sz="1100" spc="260">
                <a:solidFill>
                  <a:srgbClr val="666666"/>
                </a:solidFill>
                <a:latin typeface="Times New Roman"/>
                <a:cs typeface="Times New Roman"/>
              </a:rPr>
              <a:t>Adri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54078" y="2618881"/>
            <a:ext cx="445134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85">
                <a:solidFill>
                  <a:srgbClr val="666666"/>
                </a:solidFill>
                <a:latin typeface="Times New Roman"/>
                <a:cs typeface="Times New Roman"/>
              </a:rPr>
              <a:t>Davi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4625" y="3008713"/>
            <a:ext cx="37909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70">
                <a:solidFill>
                  <a:srgbClr val="666666"/>
                </a:solidFill>
                <a:latin typeface="Times New Roman"/>
                <a:cs typeface="Times New Roman"/>
              </a:rPr>
              <a:t>POS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53518" y="3181189"/>
            <a:ext cx="4489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545454"/>
                </a:solidFill>
                <a:latin typeface="Times New Roman"/>
                <a:cs typeface="Times New Roman"/>
              </a:rPr>
              <a:t>JooE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6452" y="3349618"/>
            <a:ext cx="3943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985">
              <a:lnSpc>
                <a:spcPct val="122800"/>
              </a:lnSpc>
              <a:spcBef>
                <a:spcPts val="100"/>
              </a:spcBef>
            </a:pPr>
            <a:r>
              <a:rPr dirty="0" sz="1100" spc="210">
                <a:solidFill>
                  <a:srgbClr val="666666"/>
                </a:solidFill>
                <a:latin typeface="Times New Roman"/>
                <a:cs typeface="Times New Roman"/>
              </a:rPr>
              <a:t>Jian  </a:t>
            </a:r>
            <a:r>
              <a:rPr dirty="0" sz="1100" spc="350">
                <a:solidFill>
                  <a:srgbClr val="666666"/>
                </a:solidFill>
                <a:latin typeface="Times New Roman"/>
                <a:cs typeface="Times New Roman"/>
              </a:rPr>
              <a:t>Mar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46712" y="3981312"/>
            <a:ext cx="40830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430">
                <a:solidFill>
                  <a:srgbClr val="545454"/>
                </a:solidFill>
                <a:latin typeface="Times New Roman"/>
                <a:cs typeface="Times New Roman"/>
              </a:rPr>
              <a:t>BAT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7642" y="4125407"/>
            <a:ext cx="474980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525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4511" y="4283804"/>
            <a:ext cx="349885" cy="16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335">
                <a:solidFill>
                  <a:srgbClr val="666666"/>
                </a:solidFill>
                <a:latin typeface="Times New Roman"/>
                <a:cs typeface="Times New Roman"/>
              </a:rPr>
              <a:t>HU.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58334" y="4487959"/>
            <a:ext cx="44894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20">
                <a:solidFill>
                  <a:srgbClr val="666666"/>
                </a:solidFill>
                <a:latin typeface="Times New Roman"/>
                <a:cs typeface="Times New Roman"/>
              </a:rPr>
              <a:t>N</a:t>
            </a:r>
            <a:r>
              <a:rPr dirty="0" sz="1100" spc="430">
                <a:solidFill>
                  <a:srgbClr val="666666"/>
                </a:solidFill>
                <a:latin typeface="Times New Roman"/>
                <a:cs typeface="Times New Roman"/>
              </a:rPr>
              <a:t>a</a:t>
            </a:r>
            <a:r>
              <a:rPr dirty="0" sz="1100" spc="20">
                <a:solidFill>
                  <a:srgbClr val="666666"/>
                </a:solidFill>
                <a:latin typeface="Times New Roman"/>
                <a:cs typeface="Times New Roman"/>
              </a:rPr>
              <a:t>z</a:t>
            </a:r>
            <a:r>
              <a:rPr dirty="0" sz="1100" spc="265">
                <a:solidFill>
                  <a:srgbClr val="414141"/>
                </a:solidFill>
                <a:latin typeface="Times New Roman"/>
                <a:cs typeface="Times New Roman"/>
              </a:rPr>
              <a:t>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45611" y="4664309"/>
            <a:ext cx="4279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18100"/>
              </a:lnSpc>
              <a:spcBef>
                <a:spcPts val="100"/>
              </a:spcBef>
            </a:pPr>
            <a:r>
              <a:rPr dirty="0" sz="1100" spc="220">
                <a:solidFill>
                  <a:srgbClr val="545454"/>
                </a:solidFill>
                <a:latin typeface="Times New Roman"/>
                <a:cs typeface="Times New Roman"/>
              </a:rPr>
              <a:t>John  </a:t>
            </a:r>
            <a:r>
              <a:rPr dirty="0" sz="1100" spc="60">
                <a:solidFill>
                  <a:srgbClr val="666666"/>
                </a:solidFill>
                <a:latin typeface="Times New Roman"/>
                <a:cs typeface="Times New Roman"/>
              </a:rPr>
              <a:t>W-J.ll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54078" y="5097787"/>
            <a:ext cx="46291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54">
                <a:solidFill>
                  <a:srgbClr val="545454"/>
                </a:solidFill>
                <a:latin typeface="Times New Roman"/>
                <a:cs typeface="Times New Roman"/>
              </a:rPr>
              <a:t>Dank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54078" y="5303702"/>
            <a:ext cx="4533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0">
                <a:solidFill>
                  <a:srgbClr val="545454"/>
                </a:solidFill>
                <a:latin typeface="Times New Roman"/>
                <a:cs typeface="Times New Roman"/>
              </a:rPr>
              <a:t>Dani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46171" y="5509617"/>
            <a:ext cx="27749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5">
                <a:solidFill>
                  <a:srgbClr val="666666"/>
                </a:solidFill>
                <a:latin typeface="Times New Roman"/>
                <a:cs typeface="Times New Roman"/>
              </a:rPr>
              <a:t>Dan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47773" y="5715532"/>
            <a:ext cx="476884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5">
                <a:solidFill>
                  <a:srgbClr val="666666"/>
                </a:solidFill>
                <a:latin typeface="Times New Roman"/>
                <a:cs typeface="Times New Roman"/>
              </a:rPr>
              <a:t>Steve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51555" y="5866010"/>
            <a:ext cx="34290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95">
                <a:solidFill>
                  <a:srgbClr val="545454"/>
                </a:solidFill>
                <a:latin typeface="Times New Roman"/>
                <a:cs typeface="Times New Roman"/>
              </a:rPr>
              <a:t>and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54218" y="6071925"/>
            <a:ext cx="44830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75">
                <a:solidFill>
                  <a:srgbClr val="666666"/>
                </a:solidFill>
                <a:latin typeface="Times New Roman"/>
                <a:cs typeface="Times New Roman"/>
              </a:rPr>
              <a:t>Kora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39865" y="6407958"/>
            <a:ext cx="436880" cy="85598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515"/>
              </a:spcBef>
            </a:pPr>
            <a:r>
              <a:rPr dirty="0" sz="850" spc="400" b="1">
                <a:solidFill>
                  <a:srgbClr val="545454"/>
                </a:solidFill>
                <a:latin typeface="Times New Roman"/>
                <a:cs typeface="Times New Roman"/>
              </a:rPr>
              <a:t>PRO</a:t>
            </a:r>
            <a:endParaRPr sz="850">
              <a:latin typeface="Times New Roman"/>
              <a:cs typeface="Times New Roman"/>
            </a:endParaRPr>
          </a:p>
          <a:p>
            <a:pPr algn="just" marL="12700" marR="5080" indent="5715">
              <a:lnSpc>
                <a:spcPct val="122800"/>
              </a:lnSpc>
              <a:spcBef>
                <a:spcPts val="235"/>
              </a:spcBef>
            </a:pPr>
            <a:r>
              <a:rPr dirty="0" sz="1100" spc="300">
                <a:solidFill>
                  <a:srgbClr val="666666"/>
                </a:solidFill>
                <a:latin typeface="Times New Roman"/>
                <a:cs typeface="Times New Roman"/>
              </a:rPr>
              <a:t>J</a:t>
            </a:r>
            <a:r>
              <a:rPr dirty="0" sz="1100" spc="300">
                <a:solidFill>
                  <a:srgbClr val="414141"/>
                </a:solidFill>
                <a:latin typeface="Times New Roman"/>
                <a:cs typeface="Times New Roman"/>
              </a:rPr>
              <a:t>udi  </a:t>
            </a:r>
            <a:r>
              <a:rPr dirty="0" sz="1100" spc="340">
                <a:solidFill>
                  <a:srgbClr val="666666"/>
                </a:solidFill>
                <a:latin typeface="Times New Roman"/>
                <a:cs typeface="Times New Roman"/>
              </a:rPr>
              <a:t>Nan  </a:t>
            </a:r>
            <a:r>
              <a:rPr dirty="0" sz="1100" spc="270">
                <a:solidFill>
                  <a:srgbClr val="666666"/>
                </a:solidFill>
                <a:latin typeface="Times New Roman"/>
                <a:cs typeface="Times New Roman"/>
              </a:rPr>
              <a:t>Seka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45051" y="7267818"/>
            <a:ext cx="46926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95">
                <a:solidFill>
                  <a:srgbClr val="545454"/>
                </a:solidFill>
                <a:latin typeface="Times New Roman"/>
                <a:cs typeface="Times New Roman"/>
              </a:rPr>
              <a:t>IZory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45611" y="7473733"/>
            <a:ext cx="42799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10">
                <a:solidFill>
                  <a:srgbClr val="545454"/>
                </a:solidFill>
                <a:latin typeface="Times New Roman"/>
                <a:cs typeface="Times New Roman"/>
              </a:rPr>
              <a:t>Julie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6171" y="7679650"/>
            <a:ext cx="44577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465">
                <a:solidFill>
                  <a:srgbClr val="666666"/>
                </a:solidFill>
                <a:latin typeface="Times New Roman"/>
                <a:cs typeface="Times New Roman"/>
              </a:rPr>
              <a:t>Hun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45051" y="7848079"/>
            <a:ext cx="40513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22800"/>
              </a:lnSpc>
              <a:spcBef>
                <a:spcPts val="100"/>
              </a:spcBef>
            </a:pPr>
            <a:r>
              <a:rPr dirty="0" sz="1100" spc="200">
                <a:solidFill>
                  <a:srgbClr val="666666"/>
                </a:solidFill>
                <a:latin typeface="Times New Roman"/>
                <a:cs typeface="Times New Roman"/>
              </a:rPr>
              <a:t>I&lt;an  </a:t>
            </a:r>
            <a:r>
              <a:rPr dirty="0" sz="1100" spc="60">
                <a:solidFill>
                  <a:srgbClr val="666666"/>
                </a:solidFill>
                <a:latin typeface="Times New Roman"/>
                <a:cs typeface="Times New Roman"/>
              </a:rPr>
              <a:t>Rut</a:t>
            </a:r>
            <a:r>
              <a:rPr dirty="0" sz="1100" spc="-160">
                <a:solidFill>
                  <a:srgbClr val="666666"/>
                </a:solidFill>
                <a:latin typeface="Times New Roman"/>
                <a:cs typeface="Times New Roman"/>
              </a:rPr>
              <a:t> .</a:t>
            </a:r>
            <a:r>
              <a:rPr dirty="0" sz="1100" spc="-160">
                <a:solidFill>
                  <a:srgbClr val="414141"/>
                </a:solidFill>
                <a:latin typeface="Times New Roman"/>
                <a:cs typeface="Times New Roman"/>
              </a:rPr>
              <a:t>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57289" y="9459851"/>
            <a:ext cx="23622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175">
                <a:solidFill>
                  <a:srgbClr val="666666"/>
                </a:solidFill>
                <a:latin typeface="Times New Roman"/>
                <a:cs typeface="Times New Roman"/>
              </a:rPr>
              <a:t>32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125" y="855340"/>
            <a:ext cx="7092315" cy="0"/>
          </a:xfrm>
          <a:custGeom>
            <a:avLst/>
            <a:gdLst/>
            <a:ahLst/>
            <a:cxnLst/>
            <a:rect l="l" t="t" r="r" b="b"/>
            <a:pathLst>
              <a:path w="7092315" h="0">
                <a:moveTo>
                  <a:pt x="0" y="0"/>
                </a:moveTo>
                <a:lnTo>
                  <a:pt x="709227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8498" y="9440429"/>
            <a:ext cx="7124065" cy="0"/>
          </a:xfrm>
          <a:custGeom>
            <a:avLst/>
            <a:gdLst/>
            <a:ahLst/>
            <a:cxnLst/>
            <a:rect l="l" t="t" r="r" b="b"/>
            <a:pathLst>
              <a:path w="7124065" h="0">
                <a:moveTo>
                  <a:pt x="0" y="0"/>
                </a:moveTo>
                <a:lnTo>
                  <a:pt x="712390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51264" y="532888"/>
            <a:ext cx="150431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2800" algn="l"/>
              </a:tabLst>
            </a:pPr>
            <a:r>
              <a:rPr dirty="0" sz="1000" spc="10">
                <a:solidFill>
                  <a:srgbClr val="676767"/>
                </a:solidFill>
                <a:latin typeface="Times New Roman"/>
                <a:cs typeface="Times New Roman"/>
              </a:rPr>
              <a:t>l</a:t>
            </a:r>
            <a:r>
              <a:rPr dirty="0" sz="1000" spc="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676767"/>
                </a:solidFill>
                <a:latin typeface="Times New Roman"/>
                <a:cs typeface="Times New Roman"/>
              </a:rPr>
              <a:t>9</a:t>
            </a:r>
            <a:r>
              <a:rPr dirty="0" sz="1000" spc="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676767"/>
                </a:solidFill>
                <a:latin typeface="Times New Roman"/>
                <a:cs typeface="Times New Roman"/>
              </a:rPr>
              <a:t>9</a:t>
            </a:r>
            <a:r>
              <a:rPr dirty="0" sz="10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-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676767"/>
                </a:solidFill>
                <a:latin typeface="Times New Roman"/>
                <a:cs typeface="Times New Roman"/>
              </a:rPr>
              <a:t>0</a:t>
            </a:r>
            <a:r>
              <a:rPr dirty="0" sz="10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1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-100">
                <a:solidFill>
                  <a:srgbClr val="AEAEAE"/>
                </a:solidFill>
                <a:latin typeface="Times New Roman"/>
                <a:cs typeface="Times New Roman"/>
              </a:rPr>
              <a:t>-</a:t>
            </a:r>
            <a:r>
              <a:rPr dirty="0" sz="1000" spc="25">
                <a:solidFill>
                  <a:srgbClr val="676767"/>
                </a:solidFill>
                <a:latin typeface="Times New Roman"/>
                <a:cs typeface="Times New Roman"/>
              </a:rPr>
              <a:t>9</a:t>
            </a:r>
            <a:r>
              <a:rPr dirty="0" sz="1000" spc="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676767"/>
                </a:solidFill>
                <a:latin typeface="Times New Roman"/>
                <a:cs typeface="Times New Roman"/>
              </a:rPr>
              <a:t>2</a:t>
            </a:r>
            <a:r>
              <a:rPr dirty="0" sz="1000">
                <a:solidFill>
                  <a:srgbClr val="676767"/>
                </a:solidFill>
                <a:latin typeface="Times New Roman"/>
                <a:cs typeface="Times New Roman"/>
              </a:rPr>
              <a:t>	</a:t>
            </a:r>
            <a:r>
              <a:rPr dirty="0" sz="1000" spc="245">
                <a:solidFill>
                  <a:srgbClr val="676767"/>
                </a:solidFill>
                <a:latin typeface="Times New Roman"/>
                <a:cs typeface="Times New Roman"/>
              </a:rPr>
              <a:t>REPORT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880" y="1340490"/>
            <a:ext cx="7241540" cy="74955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83185" marR="5080" indent="2540">
              <a:lnSpc>
                <a:spcPct val="93500"/>
              </a:lnSpc>
              <a:spcBef>
                <a:spcPts val="200"/>
              </a:spcBef>
            </a:pPr>
            <a:r>
              <a:rPr dirty="0" sz="1250" spc="390">
                <a:solidFill>
                  <a:srgbClr val="676767"/>
                </a:solidFill>
                <a:latin typeface="Times New Roman"/>
                <a:cs typeface="Times New Roman"/>
              </a:rPr>
              <a:t>began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postdoctoral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position.</a:t>
            </a:r>
            <a:r>
              <a:rPr dirty="0" sz="125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76767"/>
                </a:solidFill>
                <a:latin typeface="Times New Roman"/>
                <a:cs typeface="Times New Roman"/>
              </a:rPr>
              <a:t>at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4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Nevv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76767"/>
                </a:solidFill>
                <a:latin typeface="Times New Roman"/>
                <a:cs typeface="Times New Roman"/>
              </a:rPr>
              <a:t>England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Medical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76767"/>
                </a:solidFill>
                <a:latin typeface="Times New Roman"/>
                <a:cs typeface="Times New Roman"/>
              </a:rPr>
              <a:t>Center,</a:t>
            </a:r>
            <a:r>
              <a:rPr dirty="0" sz="1250" spc="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565">
                <a:solidFill>
                  <a:srgbClr val="676767"/>
                </a:solidFill>
                <a:latin typeface="Times New Roman"/>
                <a:cs typeface="Times New Roman"/>
              </a:rPr>
              <a:t>H 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Public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Health,</a:t>
            </a:r>
            <a:r>
              <a:rPr dirty="0" sz="125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34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45">
                <a:solidFill>
                  <a:srgbClr val="676767"/>
                </a:solidFill>
                <a:latin typeface="Times New Roman"/>
                <a:cs typeface="Times New Roman"/>
              </a:rPr>
              <a:t>Tirri</a:t>
            </a:r>
            <a:r>
              <a:rPr dirty="0" sz="1250" spc="9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Biblarz</a:t>
            </a:r>
            <a:r>
              <a:rPr dirty="0" sz="1250" spc="1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accepted</a:t>
            </a:r>
            <a:r>
              <a:rPr dirty="0" sz="1250" spc="2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an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4">
                <a:solidFill>
                  <a:srgbClr val="676767"/>
                </a:solidFill>
                <a:latin typeface="Times New Roman"/>
                <a:cs typeface="Times New Roman"/>
              </a:rPr>
              <a:t>assistant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professorship</a:t>
            </a:r>
            <a:r>
              <a:rPr dirty="0" sz="1250" spc="1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0">
                <a:solidFill>
                  <a:srgbClr val="676767"/>
                </a:solidFill>
                <a:latin typeface="Times New Roman"/>
                <a:cs typeface="Times New Roman"/>
              </a:rPr>
              <a:t>at 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California.</a:t>
            </a:r>
            <a:endParaRPr sz="1250">
              <a:latin typeface="Times New Roman"/>
              <a:cs typeface="Times New Roman"/>
            </a:endParaRPr>
          </a:p>
          <a:p>
            <a:pPr marL="60325" marR="58419" indent="22225">
              <a:lnSpc>
                <a:spcPct val="93400"/>
              </a:lnSpc>
              <a:spcBef>
                <a:spcPts val="660"/>
              </a:spcBef>
              <a:tabLst>
                <a:tab pos="1841500" algn="l"/>
                <a:tab pos="2013585" algn="l"/>
              </a:tabLst>
            </a:pP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Perhaps</a:t>
            </a:r>
            <a:r>
              <a:rPr dirty="0" sz="1250" spc="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major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change</a:t>
            </a:r>
            <a:r>
              <a:rPr dirty="0" sz="125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t:h</a:t>
            </a:r>
            <a:r>
              <a:rPr dirty="0" sz="1250" spc="50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e</a:t>
            </a:r>
            <a:r>
              <a:rPr dirty="0" sz="1250" spc="20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Center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7B7B79"/>
                </a:solidFill>
                <a:latin typeface="Times New Roman"/>
                <a:cs typeface="Times New Roman"/>
              </a:rPr>
              <a:t>recent</a:t>
            </a:r>
            <a:r>
              <a:rPr dirty="0" sz="1250" spc="-10">
                <a:solidFill>
                  <a:srgbClr val="7B7B79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years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565656"/>
                </a:solidFill>
                <a:latin typeface="Times New Roman"/>
                <a:cs typeface="Times New Roman"/>
              </a:rPr>
              <a:t>has</a:t>
            </a:r>
            <a:r>
              <a:rPr dirty="0" sz="1250" spc="2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76767"/>
                </a:solidFill>
                <a:latin typeface="Times New Roman"/>
                <a:cs typeface="Times New Roman"/>
              </a:rPr>
              <a:t>been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great  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co1.1.ntries,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particularly</a:t>
            </a:r>
            <a:r>
              <a:rPr dirty="0" sz="125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00" spc="260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1200" spc="3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76767"/>
                </a:solidFill>
                <a:latin typeface="Times New Roman"/>
                <a:cs typeface="Times New Roman"/>
              </a:rPr>
              <a:t>Asia.</a:t>
            </a:r>
            <a:r>
              <a:rPr dirty="0" sz="125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76767"/>
                </a:solidFill>
                <a:latin typeface="Times New Roman"/>
                <a:cs typeface="Times New Roman"/>
              </a:rPr>
              <a:t>Grants</a:t>
            </a:r>
            <a:r>
              <a:rPr dirty="0" sz="1250" spc="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15">
                <a:solidFill>
                  <a:srgbClr val="676767"/>
                </a:solidFill>
                <a:latin typeface="Times New Roman"/>
                <a:cs typeface="Times New Roman"/>
              </a:rPr>
              <a:t>from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2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Hewlett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76767"/>
                </a:solidFill>
                <a:latin typeface="Times New Roman"/>
                <a:cs typeface="Times New Roman"/>
              </a:rPr>
              <a:t>Mellon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55">
                <a:solidFill>
                  <a:srgbClr val="676767"/>
                </a:solidFill>
                <a:latin typeface="Times New Roman"/>
                <a:cs typeface="Times New Roman"/>
              </a:rPr>
              <a:t>F 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distinct</a:t>
            </a:r>
            <a:r>
              <a:rPr dirty="0" sz="1250" spc="1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04">
                <a:solidFill>
                  <a:srgbClr val="676767"/>
                </a:solidFill>
                <a:latin typeface="Times New Roman"/>
                <a:cs typeface="Times New Roman"/>
              </a:rPr>
              <a:t>vvays,</a:t>
            </a:r>
            <a:r>
              <a:rPr dirty="0" sz="125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565656"/>
                </a:solidFill>
                <a:latin typeface="Times New Roman"/>
                <a:cs typeface="Times New Roman"/>
              </a:rPr>
              <a:t>helped</a:t>
            </a:r>
            <a:r>
              <a:rPr dirty="0" sz="1250" spc="6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76767"/>
                </a:solidFill>
                <a:latin typeface="Times New Roman"/>
                <a:cs typeface="Times New Roman"/>
              </a:rPr>
              <a:t>t:osupport:.</a:t>
            </a:r>
            <a:r>
              <a:rPr dirty="0" sz="1250" spc="-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t:h</a:t>
            </a:r>
            <a:r>
              <a:rPr dirty="0" sz="1250" spc="114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ese</a:t>
            </a:r>
            <a:r>
              <a:rPr dirty="0" sz="1250" spc="25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developments.</a:t>
            </a:r>
            <a:r>
              <a:rPr dirty="0" sz="1250" spc="1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555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229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565656"/>
                </a:solidFill>
                <a:latin typeface="Times New Roman"/>
                <a:cs typeface="Times New Roman"/>
              </a:rPr>
              <a:t>major</a:t>
            </a:r>
            <a:r>
              <a:rPr dirty="0" sz="1250" spc="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objecti  </a:t>
            </a:r>
            <a:r>
              <a:rPr dirty="0" sz="1250" spc="280">
                <a:solidFill>
                  <a:srgbClr val="565656"/>
                </a:solidFill>
                <a:latin typeface="Times New Roman"/>
                <a:cs typeface="Times New Roman"/>
              </a:rPr>
              <a:t>is</a:t>
            </a:r>
            <a:r>
              <a:rPr dirty="0" sz="1250" spc="-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to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 increase</a:t>
            </a:r>
            <a:r>
              <a:rPr dirty="0" sz="1250" spc="19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5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25">
                <a:solidFill>
                  <a:srgbClr val="676767"/>
                </a:solidFill>
                <a:latin typeface="Times New Roman"/>
                <a:cs typeface="Times New Roman"/>
              </a:rPr>
              <a:t>number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demographic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researchers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in.developing</a:t>
            </a:r>
            <a:r>
              <a:rPr dirty="0" sz="1250" spc="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c  </a:t>
            </a:r>
            <a:r>
              <a:rPr dirty="0" sz="1250" spc="385">
                <a:solidFill>
                  <a:srgbClr val="676767"/>
                </a:solidFill>
                <a:latin typeface="Times New Roman"/>
                <a:cs typeface="Times New Roman"/>
              </a:rPr>
              <a:t>from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2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76767"/>
                </a:solidFill>
                <a:latin typeface="Times New Roman"/>
                <a:cs typeface="Times New Roman"/>
              </a:rPr>
              <a:t>Hewlett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90">
                <a:solidFill>
                  <a:srgbClr val="676767"/>
                </a:solidFill>
                <a:latin typeface="Times New Roman"/>
                <a:cs typeface="Times New Roman"/>
              </a:rPr>
              <a:t>Fou..n.datio.n</a:t>
            </a:r>
            <a:r>
              <a:rPr dirty="0" sz="1250" spc="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helps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to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676767"/>
                </a:solidFill>
                <a:latin typeface="Times New Roman"/>
                <a:cs typeface="Times New Roman"/>
              </a:rPr>
              <a:t>support:</a:t>
            </a:r>
            <a:r>
              <a:rPr dirty="0" sz="1250" spc="-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several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535">
                <a:solidFill>
                  <a:srgbClr val="676767"/>
                </a:solidFill>
                <a:latin typeface="Times New Roman"/>
                <a:cs typeface="Times New Roman"/>
              </a:rPr>
              <a:t>CSDE</a:t>
            </a:r>
            <a:r>
              <a:rPr dirty="0" sz="1250" spc="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gradua 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countries.</a:t>
            </a:r>
            <a:r>
              <a:rPr dirty="0" sz="125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555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2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grant.</a:t>
            </a:r>
            <a:r>
              <a:rPr dirty="0" sz="1250" spc="-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5">
                <a:solidFill>
                  <a:srgbClr val="676767"/>
                </a:solidFill>
                <a:latin typeface="Times New Roman"/>
                <a:cs typeface="Times New Roman"/>
              </a:rPr>
              <a:t>from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2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Mellon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76767"/>
                </a:solidFill>
                <a:latin typeface="Times New Roman"/>
                <a:cs typeface="Times New Roman"/>
              </a:rPr>
              <a:t>Foundation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5">
                <a:solidFill>
                  <a:srgbClr val="676767"/>
                </a:solidFill>
                <a:latin typeface="Times New Roman"/>
                <a:cs typeface="Times New Roman"/>
              </a:rPr>
              <a:t>has</a:t>
            </a:r>
            <a:r>
              <a:rPr dirty="0" sz="1250" spc="-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strengthened</a:t>
            </a:r>
            <a:r>
              <a:rPr dirty="0" sz="1250" spc="1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76767"/>
                </a:solidFill>
                <a:latin typeface="Times New Roman"/>
                <a:cs typeface="Times New Roman"/>
              </a:rPr>
              <a:t>ties 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area</a:t>
            </a:r>
            <a:r>
              <a:rPr dirty="0" sz="125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studies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4">
                <a:solidFill>
                  <a:srgbClr val="676767"/>
                </a:solidFill>
                <a:latin typeface="Times New Roman"/>
                <a:cs typeface="Times New Roman"/>
              </a:rPr>
              <a:t>(particularly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Asian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76767"/>
                </a:solidFill>
                <a:latin typeface="Times New Roman"/>
                <a:cs typeface="Times New Roman"/>
              </a:rPr>
              <a:t>studies),</a:t>
            </a:r>
            <a:r>
              <a:rPr dirty="0" sz="1250" spc="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artd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anthropology.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5">
                <a:solidFill>
                  <a:srgbClr val="676767"/>
                </a:solidFill>
                <a:latin typeface="Times New Roman"/>
                <a:cs typeface="Times New Roman"/>
              </a:rPr>
              <a:t>Our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grant  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su.pport:S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95">
                <a:solidFill>
                  <a:srgbClr val="676767"/>
                </a:solidFill>
                <a:latin typeface="Times New Roman"/>
                <a:cs typeface="Times New Roman"/>
              </a:rPr>
              <a:t>cvvo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postdoctoral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fellows</a:t>
            </a:r>
            <a:r>
              <a:rPr dirty="0" sz="125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39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one</a:t>
            </a:r>
            <a:r>
              <a:rPr dirty="0" sz="1250" spc="459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76767"/>
                </a:solidFill>
                <a:latin typeface="Times New Roman"/>
                <a:cs typeface="Times New Roman"/>
              </a:rPr>
              <a:t>graduate</a:t>
            </a:r>
            <a:r>
              <a:rPr dirty="0" sz="1250" spc="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76767"/>
                </a:solidFill>
                <a:latin typeface="Times New Roman"/>
                <a:cs typeface="Times New Roman"/>
              </a:rPr>
              <a:t>student:</a:t>
            </a:r>
            <a:r>
              <a:rPr dirty="0" sz="1250" spc="-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565656"/>
                </a:solidFill>
                <a:latin typeface="Times New Roman"/>
                <a:cs typeface="Times New Roman"/>
              </a:rPr>
              <a:t>in</a:t>
            </a:r>
            <a:r>
              <a:rPr dirty="0" sz="1250" spc="1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th</a:t>
            </a:r>
            <a:r>
              <a:rPr dirty="0" sz="1250" spc="270">
                <a:solidFill>
                  <a:srgbClr val="8E8E8E"/>
                </a:solidFill>
                <a:latin typeface="Times New Roman"/>
                <a:cs typeface="Times New Roman"/>
              </a:rPr>
              <a:t>.e</a:t>
            </a:r>
            <a:r>
              <a:rPr dirty="0" sz="1250" spc="-110">
                <a:solidFill>
                  <a:srgbClr val="8E8E8E"/>
                </a:solidFill>
                <a:latin typeface="Times New Roman"/>
                <a:cs typeface="Times New Roman"/>
              </a:rPr>
              <a:t> </a:t>
            </a:r>
            <a:r>
              <a:rPr dirty="0" sz="1250" spc="565">
                <a:solidFill>
                  <a:srgbClr val="676767"/>
                </a:solidFill>
                <a:latin typeface="Times New Roman"/>
                <a:cs typeface="Times New Roman"/>
              </a:rPr>
              <a:t>C  </a:t>
            </a:r>
            <a:r>
              <a:rPr dirty="0" sz="1250" spc="155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4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t:h</a:t>
            </a:r>
            <a:r>
              <a:rPr dirty="0" sz="1250" spc="45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e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M</a:t>
            </a:r>
            <a:r>
              <a:rPr dirty="0" sz="1250" spc="1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ello</a:t>
            </a:r>
            <a:r>
              <a:rPr dirty="0" sz="1250" spc="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n</a:t>
            </a:r>
            <a:r>
              <a:rPr dirty="0" sz="1250" spc="160">
                <a:solidFill>
                  <a:srgbClr val="AEAEAE"/>
                </a:solidFill>
                <a:latin typeface="Times New Roman"/>
                <a:cs typeface="Times New Roman"/>
              </a:rPr>
              <a:t>.</a:t>
            </a:r>
            <a:r>
              <a:rPr dirty="0" sz="1250" spc="-95">
                <a:solidFill>
                  <a:srgbClr val="AEAEAE"/>
                </a:solidFill>
                <a:latin typeface="Times New Roman"/>
                <a:cs typeface="Times New Roman"/>
              </a:rPr>
              <a:t> </a:t>
            </a:r>
            <a:r>
              <a:rPr dirty="0" sz="1250" spc="385">
                <a:solidFill>
                  <a:srgbClr val="676767"/>
                </a:solidFill>
                <a:latin typeface="Times New Roman"/>
                <a:cs typeface="Times New Roman"/>
              </a:rPr>
              <a:t>Foundation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4">
                <a:solidFill>
                  <a:srgbClr val="676767"/>
                </a:solidFill>
                <a:latin typeface="Times New Roman"/>
                <a:cs typeface="Times New Roman"/>
              </a:rPr>
              <a:t>priorities,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our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postdoctoral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fellows</a:t>
            </a:r>
            <a:r>
              <a:rPr dirty="0" sz="1250" spc="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are</a:t>
            </a:r>
            <a:r>
              <a:rPr dirty="0" sz="1250" spc="229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cho 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regard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to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29">
                <a:solidFill>
                  <a:srgbClr val="676767"/>
                </a:solidFill>
                <a:latin typeface="Times New Roman"/>
                <a:cs typeface="Times New Roman"/>
              </a:rPr>
              <a:t>citizen.ship,</a:t>
            </a:r>
            <a:r>
              <a:rPr dirty="0" sz="1250" spc="1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65">
                <a:solidFill>
                  <a:srgbClr val="676767"/>
                </a:solidFill>
                <a:latin typeface="Times New Roman"/>
                <a:cs typeface="Times New Roman"/>
              </a:rPr>
              <a:t>among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applicants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15">
                <a:solidFill>
                  <a:srgbClr val="676767"/>
                </a:solidFill>
                <a:latin typeface="Times New Roman"/>
                <a:cs typeface="Times New Roman"/>
              </a:rPr>
              <a:t>from</a:t>
            </a:r>
            <a:r>
              <a:rPr dirty="0" sz="1250" spc="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0">
                <a:solidFill>
                  <a:srgbClr val="676767"/>
                </a:solidFill>
                <a:latin typeface="Times New Roman"/>
                <a:cs typeface="Times New Roman"/>
              </a:rPr>
              <a:t>around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9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world.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This 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enlivened</a:t>
            </a:r>
            <a:r>
              <a:rPr dirty="0" sz="125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55">
                <a:solidFill>
                  <a:srgbClr val="676767"/>
                </a:solidFill>
                <a:latin typeface="Times New Roman"/>
                <a:cs typeface="Times New Roman"/>
              </a:rPr>
              <a:t>vvith.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the	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addition</a:t>
            </a:r>
            <a:r>
              <a:rPr dirty="0" sz="1250" spc="1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4">
                <a:solidFill>
                  <a:srgbClr val="676767"/>
                </a:solidFill>
                <a:latin typeface="Times New Roman"/>
                <a:cs typeface="Times New Roman"/>
              </a:rPr>
              <a:t>oft:w'o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postdoctoral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fellows:</a:t>
            </a:r>
            <a:r>
              <a:rPr dirty="0" sz="1250" spc="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5">
                <a:solidFill>
                  <a:srgbClr val="676767"/>
                </a:solidFill>
                <a:latin typeface="Times New Roman"/>
                <a:cs typeface="Times New Roman"/>
              </a:rPr>
              <a:t>JooEan</a:t>
            </a:r>
            <a:r>
              <a:rPr dirty="0" sz="125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30">
                <a:solidFill>
                  <a:srgbClr val="676767"/>
                </a:solidFill>
                <a:latin typeface="Times New Roman"/>
                <a:cs typeface="Times New Roman"/>
              </a:rPr>
              <a:t>Tan 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Texas)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2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676767"/>
                </a:solidFill>
                <a:latin typeface="Times New Roman"/>
                <a:cs typeface="Times New Roman"/>
              </a:rPr>
              <a:t>Jiang</a:t>
            </a:r>
            <a:r>
              <a:rPr dirty="0" sz="1250" spc="5">
                <a:solidFill>
                  <a:srgbClr val="7B7B79"/>
                </a:solidFill>
                <a:latin typeface="Times New Roman"/>
                <a:cs typeface="Times New Roman"/>
              </a:rPr>
              <a:t>..	</a:t>
            </a:r>
            <a:r>
              <a:rPr dirty="0" sz="1250" spc="565">
                <a:solidFill>
                  <a:srgbClr val="676767"/>
                </a:solidFill>
                <a:latin typeface="Times New Roman"/>
                <a:cs typeface="Times New Roman"/>
              </a:rPr>
              <a:t>Hong</a:t>
            </a:r>
            <a:r>
              <a:rPr dirty="0" sz="1250" spc="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55">
                <a:solidFill>
                  <a:srgbClr val="676767"/>
                </a:solidFill>
                <a:latin typeface="Times New Roman"/>
                <a:cs typeface="Times New Roman"/>
              </a:rPr>
              <a:t>Ll</a:t>
            </a:r>
            <a:r>
              <a:rPr dirty="0" sz="1250" spc="-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(Ph.D.,</a:t>
            </a:r>
            <a:r>
              <a:rPr dirty="0" sz="1250" spc="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300" spc="420">
                <a:solidFill>
                  <a:srgbClr val="676767"/>
                </a:solidFill>
                <a:latin typeface="Times New Roman"/>
                <a:cs typeface="Times New Roman"/>
              </a:rPr>
              <a:t>1992,</a:t>
            </a:r>
            <a:r>
              <a:rPr dirty="0" sz="1300" spc="-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Louisiana</a:t>
            </a:r>
            <a:r>
              <a:rPr dirty="0" sz="1250" spc="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State</a:t>
            </a:r>
            <a:r>
              <a:rPr dirty="0" sz="1250" spc="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University).  </a:t>
            </a:r>
            <a:r>
              <a:rPr dirty="0" sz="1250" spc="400">
                <a:solidFill>
                  <a:srgbClr val="676767"/>
                </a:solidFill>
                <a:latin typeface="Times New Roman"/>
                <a:cs typeface="Times New Roman"/>
              </a:rPr>
              <a:t>VanLandingham,</a:t>
            </a:r>
            <a:r>
              <a:rPr dirty="0" sz="1250" spc="-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65">
                <a:solidFill>
                  <a:srgbClr val="676767"/>
                </a:solidFill>
                <a:latin typeface="Times New Roman"/>
                <a:cs typeface="Times New Roman"/>
              </a:rPr>
              <a:t>who</a:t>
            </a:r>
            <a:r>
              <a:rPr dirty="0" sz="1250" spc="2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is</a:t>
            </a:r>
            <a:r>
              <a:rPr dirty="0" sz="1250" spc="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76767"/>
                </a:solidFill>
                <a:latin typeface="Times New Roman"/>
                <a:cs typeface="Times New Roman"/>
              </a:rPr>
              <a:t>completing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his</a:t>
            </a:r>
            <a:r>
              <a:rPr dirty="0" sz="1250" spc="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25">
                <a:solidFill>
                  <a:srgbClr val="676767"/>
                </a:solidFill>
                <a:latin typeface="Times New Roman"/>
                <a:cs typeface="Times New Roman"/>
              </a:rPr>
              <a:t>Ph.D.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at</a:t>
            </a:r>
            <a:r>
              <a:rPr dirty="0" sz="1250" spc="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76767"/>
                </a:solidFill>
                <a:latin typeface="Times New Roman"/>
                <a:cs typeface="Times New Roman"/>
              </a:rPr>
              <a:t>Princeton.,</a:t>
            </a:r>
            <a:r>
              <a:rPr dirty="0" sz="1250" spc="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vvill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4">
                <a:solidFill>
                  <a:srgbClr val="565656"/>
                </a:solidFill>
                <a:latin typeface="Times New Roman"/>
                <a:cs typeface="Times New Roman"/>
              </a:rPr>
              <a:t>join  </a:t>
            </a:r>
            <a:r>
              <a:rPr dirty="0" sz="1250" spc="320">
                <a:solidFill>
                  <a:srgbClr val="565656"/>
                </a:solidFill>
                <a:latin typeface="Times New Roman"/>
                <a:cs typeface="Times New Roman"/>
              </a:rPr>
              <a:t>postdoctoral</a:t>
            </a:r>
            <a:r>
              <a:rPr dirty="0" sz="1250" spc="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fellow.</a:t>
            </a:r>
            <a:endParaRPr sz="1250">
              <a:latin typeface="Times New Roman"/>
              <a:cs typeface="Times New Roman"/>
            </a:endParaRPr>
          </a:p>
          <a:p>
            <a:pPr marL="74930" marR="40640" indent="-3810">
              <a:lnSpc>
                <a:spcPct val="93000"/>
              </a:lnSpc>
              <a:spcBef>
                <a:spcPts val="600"/>
              </a:spcBef>
            </a:pPr>
            <a:r>
              <a:rPr dirty="0" sz="1200" spc="250">
                <a:solidFill>
                  <a:srgbClr val="676767"/>
                </a:solidFill>
                <a:latin typeface="Arial"/>
                <a:cs typeface="Arial"/>
              </a:rPr>
              <a:t>In.</a:t>
            </a:r>
            <a:r>
              <a:rPr dirty="0" sz="1200" spc="-6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addition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to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676767"/>
                </a:solidFill>
                <a:latin typeface="Times New Roman"/>
                <a:cs typeface="Times New Roman"/>
              </a:rPr>
              <a:t>receiving</a:t>
            </a:r>
            <a:r>
              <a:rPr dirty="0" sz="1250" spc="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institutional</a:t>
            </a:r>
            <a:r>
              <a:rPr dirty="0" sz="1250" spc="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support</a:t>
            </a:r>
            <a:r>
              <a:rPr dirty="0" sz="125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15">
                <a:solidFill>
                  <a:srgbClr val="676767"/>
                </a:solidFill>
                <a:latin typeface="Times New Roman"/>
                <a:cs typeface="Times New Roman"/>
              </a:rPr>
              <a:t>from</a:t>
            </a:r>
            <a:r>
              <a:rPr dirty="0" sz="125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Hewlett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55">
                <a:solidFill>
                  <a:srgbClr val="676767"/>
                </a:solidFill>
                <a:latin typeface="Times New Roman"/>
                <a:cs typeface="Times New Roman"/>
              </a:rPr>
              <a:t>M 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has</a:t>
            </a:r>
            <a:r>
              <a:rPr dirty="0" sz="1250" spc="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70">
                <a:solidFill>
                  <a:srgbClr val="565656"/>
                </a:solidFill>
                <a:latin typeface="Times New Roman"/>
                <a:cs typeface="Times New Roman"/>
              </a:rPr>
              <a:t>just:</a:t>
            </a:r>
            <a:r>
              <a:rPr dirty="0" sz="1250" spc="1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been</a:t>
            </a:r>
            <a:r>
              <a:rPr dirty="0" sz="1250" spc="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76767"/>
                </a:solidFill>
                <a:latin typeface="Times New Roman"/>
                <a:cs typeface="Times New Roman"/>
              </a:rPr>
              <a:t>awarded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630">
                <a:solidFill>
                  <a:srgbClr val="676767"/>
                </a:solidFill>
                <a:latin typeface="Times New Roman"/>
                <a:cs typeface="Times New Roman"/>
              </a:rPr>
              <a:t>NICHD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676767"/>
                </a:solidFill>
                <a:latin typeface="Times New Roman"/>
                <a:cs typeface="Times New Roman"/>
              </a:rPr>
              <a:t>training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grant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th.at:</a:t>
            </a:r>
            <a:r>
              <a:rPr dirty="0" sz="1250" spc="-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vvill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begin</a:t>
            </a:r>
            <a:r>
              <a:rPr dirty="0" sz="1250" spc="2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00" spc="275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1200" spc="459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300" spc="265">
                <a:solidFill>
                  <a:srgbClr val="565656"/>
                </a:solidFill>
                <a:latin typeface="Times New Roman"/>
                <a:cs typeface="Times New Roman"/>
              </a:rPr>
              <a:t>I.9  </a:t>
            </a:r>
            <a:r>
              <a:rPr dirty="0" sz="1250" spc="265">
                <a:solidFill>
                  <a:srgbClr val="676767"/>
                </a:solidFill>
                <a:latin typeface="Times New Roman"/>
                <a:cs typeface="Times New Roman"/>
              </a:rPr>
              <a:t>Battelle,</a:t>
            </a:r>
            <a:r>
              <a:rPr dirty="0" sz="1250" spc="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vve</a:t>
            </a:r>
            <a:r>
              <a:rPr dirty="0" sz="1250" spc="340">
                <a:solidFill>
                  <a:srgbClr val="565656"/>
                </a:solidFill>
                <a:latin typeface="Times New Roman"/>
                <a:cs typeface="Times New Roman"/>
              </a:rPr>
              <a:t>have</a:t>
            </a:r>
            <a:r>
              <a:rPr dirty="0" sz="1250" spc="2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565656"/>
                </a:solidFill>
                <a:latin typeface="Times New Roman"/>
                <a:cs typeface="Times New Roman"/>
              </a:rPr>
              <a:t>been</a:t>
            </a:r>
            <a:r>
              <a:rPr dirty="0" sz="1250" spc="1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competi.J.-i.g</a:t>
            </a:r>
            <a:r>
              <a:rPr dirty="0" sz="1250" spc="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40">
                <a:solidFill>
                  <a:srgbClr val="676767"/>
                </a:solidFill>
                <a:latin typeface="Times New Roman"/>
                <a:cs typeface="Times New Roman"/>
              </a:rPr>
              <a:t>for</a:t>
            </a:r>
            <a:r>
              <a:rPr dirty="0" sz="1250" spc="2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640">
                <a:solidFill>
                  <a:srgbClr val="676767"/>
                </a:solidFill>
                <a:latin typeface="Times New Roman"/>
                <a:cs typeface="Times New Roman"/>
              </a:rPr>
              <a:t>NICHD</a:t>
            </a:r>
            <a:r>
              <a:rPr dirty="0" sz="1250" spc="1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Population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Research  </a:t>
            </a:r>
            <a:r>
              <a:rPr dirty="0" sz="1250" spc="330">
                <a:solidFill>
                  <a:srgbClr val="565656"/>
                </a:solidFill>
                <a:latin typeface="Times New Roman"/>
                <a:cs typeface="Times New Roman"/>
              </a:rPr>
              <a:t>not</a:t>
            </a:r>
            <a:r>
              <a:rPr dirty="0" sz="1250" spc="2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successful</a:t>
            </a:r>
            <a:r>
              <a:rPr dirty="0" sz="125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00" spc="245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1200" spc="3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our</a:t>
            </a:r>
            <a:r>
              <a:rPr dirty="0" sz="1250" spc="4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5">
                <a:solidFill>
                  <a:srgbClr val="676767"/>
                </a:solidFill>
                <a:latin typeface="Times New Roman"/>
                <a:cs typeface="Times New Roman"/>
              </a:rPr>
              <a:t>i.J.-ritial</a:t>
            </a:r>
            <a:r>
              <a:rPr dirty="0" sz="1250" spc="2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35">
                <a:solidFill>
                  <a:srgbClr val="676767"/>
                </a:solidFill>
                <a:latin typeface="Times New Roman"/>
                <a:cs typeface="Times New Roman"/>
              </a:rPr>
              <a:t>application.,</a:t>
            </a:r>
            <a:r>
              <a:rPr dirty="0" sz="1250" spc="1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76767"/>
                </a:solidFill>
                <a:latin typeface="Times New Roman"/>
                <a:cs typeface="Times New Roman"/>
              </a:rPr>
              <a:t>we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intend</a:t>
            </a:r>
            <a:r>
              <a:rPr dirty="0" sz="125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565656"/>
                </a:solidFill>
                <a:latin typeface="Times New Roman"/>
                <a:cs typeface="Times New Roman"/>
              </a:rPr>
              <a:t>to</a:t>
            </a:r>
            <a:r>
              <a:rPr dirty="0" sz="1250" spc="20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apply</a:t>
            </a:r>
            <a:r>
              <a:rPr dirty="0" sz="125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again</a:t>
            </a:r>
            <a:r>
              <a:rPr dirty="0" sz="125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55">
                <a:solidFill>
                  <a:srgbClr val="676767"/>
                </a:solidFill>
                <a:latin typeface="Times New Roman"/>
                <a:cs typeface="Times New Roman"/>
              </a:rPr>
              <a:t>whe</a:t>
            </a:r>
            <a:endParaRPr sz="1250">
              <a:latin typeface="Times New Roman"/>
              <a:cs typeface="Times New Roman"/>
            </a:endParaRPr>
          </a:p>
          <a:p>
            <a:pPr marL="59690" marR="59690" indent="-47625">
              <a:lnSpc>
                <a:spcPct val="93500"/>
              </a:lnSpc>
              <a:spcBef>
                <a:spcPts val="30"/>
              </a:spcBef>
            </a:pPr>
            <a:r>
              <a:rPr dirty="0" sz="1200" spc="215">
                <a:solidFill>
                  <a:srgbClr val="AEAEAE"/>
                </a:solidFill>
                <a:latin typeface="Arial"/>
                <a:cs typeface="Arial"/>
              </a:rPr>
              <a:t>·</a:t>
            </a:r>
            <a:r>
              <a:rPr dirty="0" sz="1200" spc="215">
                <a:solidFill>
                  <a:srgbClr val="676767"/>
                </a:solidFill>
                <a:latin typeface="Arial"/>
                <a:cs typeface="Arial"/>
              </a:rPr>
              <a:t>In.</a:t>
            </a:r>
            <a:r>
              <a:rPr dirty="0" sz="1200" spc="-105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addition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565656"/>
                </a:solidFill>
                <a:latin typeface="Times New Roman"/>
                <a:cs typeface="Times New Roman"/>
              </a:rPr>
              <a:t>to</a:t>
            </a:r>
            <a:r>
              <a:rPr dirty="0" sz="1250" spc="30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institutional</a:t>
            </a:r>
            <a:r>
              <a:rPr dirty="0" sz="1250" spc="19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support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for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2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Center,</a:t>
            </a:r>
            <a:r>
              <a:rPr dirty="0" sz="1250" spc="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80">
                <a:solidFill>
                  <a:srgbClr val="565656"/>
                </a:solidFill>
                <a:latin typeface="Times New Roman"/>
                <a:cs typeface="Times New Roman"/>
              </a:rPr>
              <a:t>i.J.'l.dividu.al</a:t>
            </a:r>
            <a:r>
              <a:rPr dirty="0" sz="1250" spc="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515">
                <a:solidFill>
                  <a:srgbClr val="676767"/>
                </a:solidFill>
                <a:latin typeface="Times New Roman"/>
                <a:cs typeface="Times New Roman"/>
              </a:rPr>
              <a:t>CSDE 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research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grants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5">
                <a:solidFill>
                  <a:srgbClr val="565656"/>
                </a:solidFill>
                <a:latin typeface="Times New Roman"/>
                <a:cs typeface="Times New Roman"/>
              </a:rPr>
              <a:t>from</a:t>
            </a:r>
            <a:r>
              <a:rPr dirty="0" sz="1250" spc="1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t:lie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National</a:t>
            </a:r>
            <a:r>
              <a:rPr dirty="0" sz="1250" spc="2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676767"/>
                </a:solidFill>
                <a:latin typeface="Times New Roman"/>
                <a:cs typeface="Times New Roman"/>
              </a:rPr>
              <a:t>Institutes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15">
                <a:solidFill>
                  <a:srgbClr val="676767"/>
                </a:solidFill>
                <a:latin typeface="Times New Roman"/>
                <a:cs typeface="Times New Roman"/>
              </a:rPr>
              <a:t>ofHealth,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0">
                <a:solidFill>
                  <a:srgbClr val="676767"/>
                </a:solidFill>
                <a:latin typeface="Times New Roman"/>
                <a:cs typeface="Times New Roman"/>
              </a:rPr>
              <a:t>Nation.al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0">
                <a:solidFill>
                  <a:srgbClr val="676767"/>
                </a:solidFill>
                <a:latin typeface="Times New Roman"/>
                <a:cs typeface="Times New Roman"/>
              </a:rPr>
              <a:t>S 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Science</a:t>
            </a:r>
            <a:r>
              <a:rPr dirty="0" sz="1250" spc="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Research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Council,</a:t>
            </a:r>
            <a:r>
              <a:rPr dirty="0" sz="1250" spc="1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other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676767"/>
                </a:solidFill>
                <a:latin typeface="Times New Roman"/>
                <a:cs typeface="Times New Roman"/>
              </a:rPr>
              <a:t>national</a:t>
            </a:r>
            <a:r>
              <a:rPr dirty="0" sz="1250" spc="1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565656"/>
                </a:solidFill>
                <a:latin typeface="Times New Roman"/>
                <a:cs typeface="Times New Roman"/>
              </a:rPr>
              <a:t>university</a:t>
            </a:r>
            <a:r>
              <a:rPr dirty="0" sz="1250" spc="8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funding</a:t>
            </a:r>
            <a:endParaRPr sz="1250">
              <a:latin typeface="Times New Roman"/>
              <a:cs typeface="Times New Roman"/>
            </a:endParaRPr>
          </a:p>
          <a:p>
            <a:pPr marL="61594" marR="46990" indent="-3175">
              <a:lnSpc>
                <a:spcPct val="92300"/>
              </a:lnSpc>
              <a:spcBef>
                <a:spcPts val="565"/>
              </a:spcBef>
            </a:pPr>
            <a:r>
              <a:rPr dirty="0" sz="1250" spc="385">
                <a:solidFill>
                  <a:srgbClr val="676767"/>
                </a:solidFill>
                <a:latin typeface="Times New Roman"/>
                <a:cs typeface="Times New Roman"/>
              </a:rPr>
              <a:t>For</a:t>
            </a:r>
            <a:r>
              <a:rPr dirty="0" sz="1250" spc="20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565656"/>
                </a:solidFill>
                <a:latin typeface="Times New Roman"/>
                <a:cs typeface="Times New Roman"/>
              </a:rPr>
              <a:t>last:</a:t>
            </a:r>
            <a:r>
              <a:rPr dirty="0" sz="1250" spc="-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195">
                <a:solidFill>
                  <a:srgbClr val="676767"/>
                </a:solidFill>
                <a:latin typeface="Times New Roman"/>
                <a:cs typeface="Times New Roman"/>
              </a:rPr>
              <a:t>cvvo</a:t>
            </a:r>
            <a:r>
              <a:rPr dirty="0" sz="125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years,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535">
                <a:solidFill>
                  <a:srgbClr val="676767"/>
                </a:solidFill>
                <a:latin typeface="Times New Roman"/>
                <a:cs typeface="Times New Roman"/>
              </a:rPr>
              <a:t>CSDE</a:t>
            </a:r>
            <a:r>
              <a:rPr dirty="0" sz="1250" spc="1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565656"/>
                </a:solidFill>
                <a:latin typeface="Times New Roman"/>
                <a:cs typeface="Times New Roman"/>
              </a:rPr>
              <a:t>has</a:t>
            </a:r>
            <a:r>
              <a:rPr dirty="0" sz="1250" spc="8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565656"/>
                </a:solidFill>
                <a:latin typeface="Times New Roman"/>
                <a:cs typeface="Times New Roman"/>
              </a:rPr>
              <a:t>been</a:t>
            </a:r>
            <a:r>
              <a:rPr dirty="0" sz="1250" spc="20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1250" spc="1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editorial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95">
                <a:solidFill>
                  <a:srgbClr val="676767"/>
                </a:solidFill>
                <a:latin typeface="Times New Roman"/>
                <a:cs typeface="Times New Roman"/>
              </a:rPr>
              <a:t>home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300" spc="160" i="1">
                <a:solidFill>
                  <a:srgbClr val="676767"/>
                </a:solidFill>
                <a:latin typeface="Times New Roman"/>
                <a:cs typeface="Times New Roman"/>
              </a:rPr>
              <a:t>DeW1-ogr  </a:t>
            </a:r>
            <a:r>
              <a:rPr dirty="0" sz="1250" spc="229">
                <a:solidFill>
                  <a:srgbClr val="676767"/>
                </a:solidFill>
                <a:latin typeface="Times New Roman"/>
                <a:cs typeface="Times New Roman"/>
              </a:rPr>
              <a:t>Pop1.tlation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76767"/>
                </a:solidFill>
                <a:latin typeface="Times New Roman"/>
                <a:cs typeface="Times New Roman"/>
              </a:rPr>
              <a:t>Associ</a:t>
            </a:r>
            <a:r>
              <a:rPr dirty="0" sz="1250" spc="2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0">
                <a:solidFill>
                  <a:srgbClr val="676767"/>
                </a:solidFill>
                <a:latin typeface="Times New Roman"/>
                <a:cs typeface="Times New Roman"/>
              </a:rPr>
              <a:t>tion</a:t>
            </a:r>
            <a:r>
              <a:rPr dirty="0" sz="1250" spc="2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25">
                <a:solidFill>
                  <a:srgbClr val="676767"/>
                </a:solidFill>
                <a:latin typeface="Times New Roman"/>
                <a:cs typeface="Times New Roman"/>
              </a:rPr>
              <a:t>A.rnerica.</a:t>
            </a:r>
            <a:r>
              <a:rPr dirty="0" sz="1250" spc="20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76767"/>
                </a:solidFill>
                <a:latin typeface="Times New Roman"/>
                <a:cs typeface="Times New Roman"/>
              </a:rPr>
              <a:t>Professor</a:t>
            </a:r>
            <a:r>
              <a:rPr dirty="0" sz="1250" spc="9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Avery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565656"/>
                </a:solidFill>
                <a:latin typeface="Times New Roman"/>
                <a:cs typeface="Times New Roman"/>
              </a:rPr>
              <a:t>(Pete)</a:t>
            </a:r>
            <a:r>
              <a:rPr dirty="0" sz="1250" spc="14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76767"/>
                </a:solidFill>
                <a:latin typeface="Times New Roman"/>
                <a:cs typeface="Times New Roman"/>
              </a:rPr>
              <a:t>Gu.est</a:t>
            </a:r>
            <a:r>
              <a:rPr dirty="0" sz="1250" spc="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04">
                <a:solidFill>
                  <a:srgbClr val="565656"/>
                </a:solidFill>
                <a:latin typeface="Times New Roman"/>
                <a:cs typeface="Times New Roman"/>
              </a:rPr>
              <a:t>is</a:t>
            </a:r>
            <a:r>
              <a:rPr dirty="0" sz="1250" spc="14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565656"/>
                </a:solidFill>
                <a:latin typeface="Times New Roman"/>
                <a:cs typeface="Times New Roman"/>
              </a:rPr>
              <a:t>th  </a:t>
            </a:r>
            <a:r>
              <a:rPr dirty="0" sz="1250" spc="300">
                <a:solidFill>
                  <a:srgbClr val="676767"/>
                </a:solidFill>
                <a:latin typeface="Times New Roman"/>
                <a:cs typeface="Times New Roman"/>
              </a:rPr>
              <a:t>Professor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0">
                <a:solidFill>
                  <a:srgbClr val="676767"/>
                </a:solidFill>
                <a:latin typeface="Times New Roman"/>
                <a:cs typeface="Times New Roman"/>
              </a:rPr>
              <a:t>Diane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25">
                <a:solidFill>
                  <a:srgbClr val="676767"/>
                </a:solidFill>
                <a:latin typeface="Times New Roman"/>
                <a:cs typeface="Times New Roman"/>
              </a:rPr>
              <a:t>Lye</a:t>
            </a:r>
            <a:r>
              <a:rPr dirty="0" sz="1250" spc="-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5">
                <a:solidFill>
                  <a:srgbClr val="676767"/>
                </a:solidFill>
                <a:latin typeface="Times New Roman"/>
                <a:cs typeface="Times New Roman"/>
              </a:rPr>
              <a:t>serves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as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565656"/>
                </a:solidFill>
                <a:latin typeface="Times New Roman"/>
                <a:cs typeface="Times New Roman"/>
              </a:rPr>
              <a:t>deputy</a:t>
            </a:r>
            <a:r>
              <a:rPr dirty="0" sz="1250" spc="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editor.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76767"/>
                </a:solidFill>
                <a:latin typeface="Times New Roman"/>
                <a:cs typeface="Times New Roman"/>
              </a:rPr>
              <a:t>Several</a:t>
            </a:r>
            <a:r>
              <a:rPr dirty="0" sz="1250" spc="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other</a:t>
            </a:r>
            <a:r>
              <a:rPr dirty="0" sz="1250" spc="1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5">
                <a:solidFill>
                  <a:srgbClr val="676767"/>
                </a:solidFill>
                <a:latin typeface="Times New Roman"/>
                <a:cs typeface="Times New Roman"/>
              </a:rPr>
              <a:t>demograph 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serve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as</a:t>
            </a:r>
            <a:r>
              <a:rPr dirty="0" sz="1250" spc="1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565656"/>
                </a:solidFill>
                <a:latin typeface="Times New Roman"/>
                <a:cs typeface="Times New Roman"/>
              </a:rPr>
              <a:t>associate</a:t>
            </a:r>
            <a:r>
              <a:rPr dirty="0" sz="1250" spc="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76767"/>
                </a:solidFill>
                <a:latin typeface="Times New Roman"/>
                <a:cs typeface="Times New Roman"/>
              </a:rPr>
              <a:t>editors.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565656"/>
                </a:solidFill>
                <a:latin typeface="Times New Roman"/>
                <a:cs typeface="Times New Roman"/>
              </a:rPr>
              <a:t>VVhil</a:t>
            </a:r>
            <a:r>
              <a:rPr dirty="0" sz="1250" spc="160">
                <a:solidFill>
                  <a:srgbClr val="7B7B79"/>
                </a:solidFill>
                <a:latin typeface="Times New Roman"/>
                <a:cs typeface="Times New Roman"/>
              </a:rPr>
              <a:t>e</a:t>
            </a:r>
            <a:r>
              <a:rPr dirty="0" sz="1250" spc="310">
                <a:solidFill>
                  <a:srgbClr val="7B7B79"/>
                </a:solidFill>
                <a:latin typeface="Times New Roman"/>
                <a:cs typeface="Times New Roman"/>
              </a:rPr>
              <a:t> </a:t>
            </a:r>
            <a:r>
              <a:rPr dirty="0" sz="1250" spc="434">
                <a:solidFill>
                  <a:srgbClr val="676767"/>
                </a:solidFill>
                <a:latin typeface="Times New Roman"/>
                <a:cs typeface="Times New Roman"/>
              </a:rPr>
              <a:t>most</a:t>
            </a:r>
            <a:r>
              <a:rPr dirty="0" sz="1250" spc="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oft:he</a:t>
            </a:r>
            <a:r>
              <a:rPr dirty="0" sz="1250" spc="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editorial</a:t>
            </a:r>
            <a:r>
              <a:rPr dirty="0" sz="1250" spc="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15">
                <a:solidFill>
                  <a:srgbClr val="676767"/>
                </a:solidFill>
                <a:latin typeface="Times New Roman"/>
                <a:cs typeface="Times New Roman"/>
              </a:rPr>
              <a:t>work</a:t>
            </a:r>
            <a:r>
              <a:rPr dirty="0" sz="1250" spc="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is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40">
                <a:solidFill>
                  <a:srgbClr val="676767"/>
                </a:solidFill>
                <a:latin typeface="Times New Roman"/>
                <a:cs typeface="Times New Roman"/>
              </a:rPr>
              <a:t>done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50">
                <a:solidFill>
                  <a:srgbClr val="565656"/>
                </a:solidFill>
                <a:latin typeface="Times New Roman"/>
                <a:cs typeface="Times New Roman"/>
              </a:rPr>
              <a:t>by  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Diane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76767"/>
                </a:solidFill>
                <a:latin typeface="Times New Roman"/>
                <a:cs typeface="Times New Roman"/>
              </a:rPr>
              <a:t>Burnett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565656"/>
                </a:solidFill>
                <a:latin typeface="Times New Roman"/>
                <a:cs typeface="Times New Roman"/>
              </a:rPr>
              <a:t>(managing</a:t>
            </a:r>
            <a:r>
              <a:rPr dirty="0" sz="1250" spc="11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editor),</a:t>
            </a:r>
            <a:r>
              <a:rPr dirty="0" sz="1250" spc="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300" spc="409">
                <a:solidFill>
                  <a:srgbClr val="676767"/>
                </a:solidFill>
                <a:latin typeface="Times New Roman"/>
                <a:cs typeface="Times New Roman"/>
              </a:rPr>
              <a:t>all</a:t>
            </a:r>
            <a:r>
              <a:rPr dirty="0" sz="1250" spc="409">
                <a:solidFill>
                  <a:srgbClr val="676767"/>
                </a:solidFill>
                <a:latin typeface="Times New Roman"/>
                <a:cs typeface="Times New Roman"/>
              </a:rPr>
              <a:t>ofus</a:t>
            </a:r>
            <a:r>
              <a:rPr dirty="0" sz="1250" spc="-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00" spc="405">
                <a:solidFill>
                  <a:srgbClr val="676767"/>
                </a:solidFill>
                <a:latin typeface="Arial"/>
                <a:cs typeface="Arial"/>
              </a:rPr>
              <a:t>in</a:t>
            </a:r>
            <a:r>
              <a:rPr dirty="0" sz="1200" spc="6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dirty="0" sz="1250" spc="550">
                <a:solidFill>
                  <a:srgbClr val="676767"/>
                </a:solidFill>
                <a:latin typeface="Times New Roman"/>
                <a:cs typeface="Times New Roman"/>
              </a:rPr>
              <a:t>CSDE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take</a:t>
            </a:r>
            <a:r>
              <a:rPr dirty="0" sz="1250" spc="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considerabl 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to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1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76767"/>
                </a:solidFill>
                <a:latin typeface="Times New Roman"/>
                <a:cs typeface="Times New Roman"/>
              </a:rPr>
              <a:t>profession..</a:t>
            </a:r>
            <a:endParaRPr sz="1250">
              <a:latin typeface="Times New Roman"/>
              <a:cs typeface="Times New Roman"/>
            </a:endParaRPr>
          </a:p>
          <a:p>
            <a:pPr marL="52069" marR="32384" indent="5080">
              <a:lnSpc>
                <a:spcPct val="93800"/>
              </a:lnSpc>
              <a:spcBef>
                <a:spcPts val="655"/>
              </a:spcBef>
              <a:tabLst>
                <a:tab pos="1542415" algn="l"/>
              </a:tabLst>
            </a:pPr>
            <a:r>
              <a:rPr dirty="0" sz="1250" spc="204">
                <a:solidFill>
                  <a:srgbClr val="676767"/>
                </a:solidFill>
                <a:latin typeface="Times New Roman"/>
                <a:cs typeface="Times New Roman"/>
              </a:rPr>
              <a:t>I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am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very</a:t>
            </a:r>
            <a:r>
              <a:rPr dirty="0" sz="125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optimistic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0">
                <a:solidFill>
                  <a:srgbClr val="676767"/>
                </a:solidFill>
                <a:latin typeface="Times New Roman"/>
                <a:cs typeface="Times New Roman"/>
              </a:rPr>
              <a:t>about</a:t>
            </a:r>
            <a:r>
              <a:rPr dirty="0" sz="1250" spc="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future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5">
                <a:solidFill>
                  <a:srgbClr val="676767"/>
                </a:solidFill>
                <a:latin typeface="Times New Roman"/>
                <a:cs typeface="Times New Roman"/>
              </a:rPr>
              <a:t>demography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76767"/>
                </a:solidFill>
                <a:latin typeface="Times New Roman"/>
                <a:cs typeface="Times New Roman"/>
              </a:rPr>
              <a:t>develop 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years.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5">
                <a:solidFill>
                  <a:srgbClr val="676767"/>
                </a:solidFill>
                <a:latin typeface="Times New Roman"/>
                <a:cs typeface="Times New Roman"/>
              </a:rPr>
              <a:t>Over</a:t>
            </a:r>
            <a:r>
              <a:rPr dirty="0" sz="1250" spc="1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1250" spc="3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565656"/>
                </a:solidFill>
                <a:latin typeface="Times New Roman"/>
                <a:cs typeface="Times New Roman"/>
              </a:rPr>
              <a:t>last</a:t>
            </a:r>
            <a:r>
              <a:rPr dirty="0" sz="1250" spc="-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76767"/>
                </a:solidFill>
                <a:latin typeface="Times New Roman"/>
                <a:cs typeface="Times New Roman"/>
              </a:rPr>
              <a:t>tvvo</a:t>
            </a:r>
            <a:r>
              <a:rPr dirty="0" sz="1250" spc="13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565656"/>
                </a:solidFill>
                <a:latin typeface="Times New Roman"/>
                <a:cs typeface="Times New Roman"/>
              </a:rPr>
              <a:t>decades,</a:t>
            </a:r>
            <a:r>
              <a:rPr dirty="0" sz="1250" spc="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there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565656"/>
                </a:solidFill>
                <a:latin typeface="Times New Roman"/>
                <a:cs typeface="Times New Roman"/>
              </a:rPr>
              <a:t>has</a:t>
            </a:r>
            <a:r>
              <a:rPr dirty="0" sz="1250" spc="1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565656"/>
                </a:solidFill>
                <a:latin typeface="Times New Roman"/>
                <a:cs typeface="Times New Roman"/>
              </a:rPr>
              <a:t>been</a:t>
            </a:r>
            <a:r>
              <a:rPr dirty="0" sz="1250" spc="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565656"/>
                </a:solidFill>
                <a:latin typeface="Times New Roman"/>
                <a:cs typeface="Times New Roman"/>
              </a:rPr>
              <a:t>national</a:t>
            </a:r>
            <a:r>
              <a:rPr dirty="0" sz="1250" spc="8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neglect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565656"/>
                </a:solidFill>
                <a:latin typeface="Times New Roman"/>
                <a:cs typeface="Times New Roman"/>
              </a:rPr>
              <a:t>hi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2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50">
                <a:solidFill>
                  <a:srgbClr val="565656"/>
                </a:solidFill>
                <a:latin typeface="Times New Roman"/>
                <a:cs typeface="Times New Roman"/>
              </a:rPr>
              <a:t>belief</a:t>
            </a:r>
            <a:r>
              <a:rPr dirty="0" sz="1250" spc="16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that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76767"/>
                </a:solidFill>
                <a:latin typeface="Times New Roman"/>
                <a:cs typeface="Times New Roman"/>
              </a:rPr>
              <a:t>science,</a:t>
            </a:r>
            <a:r>
              <a:rPr dirty="0" sz="1250" spc="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45">
                <a:solidFill>
                  <a:srgbClr val="676767"/>
                </a:solidFill>
                <a:latin typeface="Times New Roman"/>
                <a:cs typeface="Times New Roman"/>
              </a:rPr>
              <a:t>especially</a:t>
            </a:r>
            <a:r>
              <a:rPr dirty="0" sz="1250" spc="1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social</a:t>
            </a:r>
            <a:r>
              <a:rPr dirty="0" sz="1250" spc="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science,</a:t>
            </a:r>
            <a:r>
              <a:rPr dirty="0" sz="125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76767"/>
                </a:solidFill>
                <a:latin typeface="Times New Roman"/>
                <a:cs typeface="Times New Roman"/>
              </a:rPr>
              <a:t>could</a:t>
            </a:r>
            <a:r>
              <a:rPr dirty="0" sz="125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ma.lee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0">
                <a:solidFill>
                  <a:srgbClr val="565656"/>
                </a:solidFill>
                <a:latin typeface="Times New Roman"/>
                <a:cs typeface="Times New Roman"/>
              </a:rPr>
              <a:t>major</a:t>
            </a:r>
            <a:r>
              <a:rPr dirty="0" sz="1250" spc="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contr 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national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2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iriternational</a:t>
            </a:r>
            <a:r>
              <a:rPr dirty="0" sz="1250" spc="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0">
                <a:solidFill>
                  <a:srgbClr val="676767"/>
                </a:solidFill>
                <a:latin typeface="Times New Roman"/>
                <a:cs typeface="Times New Roman"/>
              </a:rPr>
              <a:t>problems.</a:t>
            </a:r>
            <a:r>
              <a:rPr dirty="0" sz="1250" spc="1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I</a:t>
            </a:r>
            <a:r>
              <a:rPr dirty="0" sz="1250" spc="1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sense</a:t>
            </a:r>
            <a:r>
              <a:rPr dirty="0" sz="1250" spc="9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change</a:t>
            </a:r>
            <a:r>
              <a:rPr dirty="0" sz="1250" spc="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00" spc="290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1200" spc="3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75">
                <a:solidFill>
                  <a:srgbClr val="676767"/>
                </a:solidFill>
                <a:latin typeface="Times New Roman"/>
                <a:cs typeface="Times New Roman"/>
              </a:rPr>
              <a:t>t:he</a:t>
            </a:r>
            <a:r>
              <a:rPr dirty="0" sz="1250" spc="1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676767"/>
                </a:solidFill>
                <a:latin typeface="Times New Roman"/>
                <a:cs typeface="Times New Roman"/>
              </a:rPr>
              <a:t>air.</a:t>
            </a:r>
            <a:r>
              <a:rPr dirty="0" sz="1250" spc="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30">
                <a:solidFill>
                  <a:srgbClr val="676767"/>
                </a:solidFill>
                <a:latin typeface="Times New Roman"/>
                <a:cs typeface="Times New Roman"/>
              </a:rPr>
              <a:t>n  </a:t>
            </a:r>
            <a:r>
              <a:rPr dirty="0" sz="1250" spc="375">
                <a:solidFill>
                  <a:srgbClr val="676767"/>
                </a:solidFill>
                <a:latin typeface="Times New Roman"/>
                <a:cs typeface="Times New Roman"/>
              </a:rPr>
              <a:t>about</a:t>
            </a:r>
            <a:r>
              <a:rPr dirty="0" sz="1250" spc="22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1250" spc="1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45">
                <a:solidFill>
                  <a:srgbClr val="565656"/>
                </a:solidFill>
                <a:latin typeface="Times New Roman"/>
                <a:cs typeface="Times New Roman"/>
              </a:rPr>
              <a:t>hu..man</a:t>
            </a:r>
            <a:r>
              <a:rPr dirty="0" sz="1250" spc="1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conditio1'l.</a:t>
            </a:r>
            <a:r>
              <a:rPr dirty="0" sz="1250" spc="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continues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565656"/>
                </a:solidFill>
                <a:latin typeface="Times New Roman"/>
                <a:cs typeface="Times New Roman"/>
              </a:rPr>
              <a:t>to</a:t>
            </a:r>
            <a:r>
              <a:rPr dirty="0" sz="1250" spc="3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450">
                <a:solidFill>
                  <a:srgbClr val="676767"/>
                </a:solidFill>
                <a:latin typeface="Times New Roman"/>
                <a:cs typeface="Times New Roman"/>
              </a:rPr>
              <a:t>grow</a:t>
            </a:r>
            <a:r>
              <a:rPr dirty="0" sz="1250" spc="-6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00" spc="325">
                <a:solidFill>
                  <a:srgbClr val="676767"/>
                </a:solidFill>
                <a:latin typeface="Arial"/>
                <a:cs typeface="Arial"/>
              </a:rPr>
              <a:t>in</a:t>
            </a:r>
            <a:r>
              <a:rPr dirty="0" sz="1200" spc="235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dirty="0" sz="1250" spc="409">
                <a:solidFill>
                  <a:srgbClr val="676767"/>
                </a:solidFill>
                <a:latin typeface="Times New Roman"/>
                <a:cs typeface="Times New Roman"/>
              </a:rPr>
              <a:t>an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increasingly</a:t>
            </a:r>
            <a:r>
              <a:rPr dirty="0" sz="1250" spc="11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25">
                <a:solidFill>
                  <a:srgbClr val="676767"/>
                </a:solidFill>
                <a:latin typeface="Times New Roman"/>
                <a:cs typeface="Times New Roman"/>
              </a:rPr>
              <a:t>com  </a:t>
            </a:r>
            <a:r>
              <a:rPr dirty="0" sz="1250" spc="235">
                <a:solidFill>
                  <a:srgbClr val="676767"/>
                </a:solidFill>
                <a:latin typeface="Times New Roman"/>
                <a:cs typeface="Times New Roman"/>
              </a:rPr>
              <a:t>vvorld.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0">
                <a:solidFill>
                  <a:srgbClr val="676767"/>
                </a:solidFill>
                <a:latin typeface="Times New Roman"/>
                <a:cs typeface="Times New Roman"/>
              </a:rPr>
              <a:t>Demographic</a:t>
            </a:r>
            <a:r>
              <a:rPr dirty="0" sz="1250" spc="10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studies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565656"/>
                </a:solidFill>
                <a:latin typeface="Times New Roman"/>
                <a:cs typeface="Times New Roman"/>
              </a:rPr>
              <a:t>have</a:t>
            </a:r>
            <a:r>
              <a:rPr dirty="0" sz="1250" spc="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a</a:t>
            </a:r>
            <a:r>
              <a:rPr dirty="0" sz="1250" spc="1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5">
                <a:solidFill>
                  <a:srgbClr val="565656"/>
                </a:solidFill>
                <a:latin typeface="Times New Roman"/>
                <a:cs typeface="Times New Roman"/>
              </a:rPr>
              <a:t>unique</a:t>
            </a:r>
            <a:r>
              <a:rPr dirty="0" sz="1250" spc="11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565656"/>
                </a:solidFill>
                <a:latin typeface="Times New Roman"/>
                <a:cs typeface="Times New Roman"/>
              </a:rPr>
              <a:t>role</a:t>
            </a:r>
            <a:r>
              <a:rPr dirty="0" sz="1250" spc="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to</a:t>
            </a:r>
            <a:r>
              <a:rPr dirty="0" sz="1250" spc="2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05">
                <a:solidFill>
                  <a:srgbClr val="676767"/>
                </a:solidFill>
                <a:latin typeface="Times New Roman"/>
                <a:cs typeface="Times New Roman"/>
              </a:rPr>
              <a:t>play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in</a:t>
            </a:r>
            <a:r>
              <a:rPr dirty="0" sz="1250" spc="2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8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3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90">
                <a:solidFill>
                  <a:srgbClr val="676767"/>
                </a:solidFill>
                <a:latin typeface="Times New Roman"/>
                <a:cs typeface="Times New Roman"/>
              </a:rPr>
              <a:t>provisio  </a:t>
            </a:r>
            <a:r>
              <a:rPr dirty="0" sz="1250" spc="340">
                <a:solidFill>
                  <a:srgbClr val="676767"/>
                </a:solidFill>
                <a:latin typeface="Times New Roman"/>
                <a:cs typeface="Times New Roman"/>
              </a:rPr>
              <a:t>population</a:t>
            </a:r>
            <a:r>
              <a:rPr dirty="0" sz="1250" spc="1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76767"/>
                </a:solidFill>
                <a:latin typeface="Times New Roman"/>
                <a:cs typeface="Times New Roman"/>
              </a:rPr>
              <a:t>changes</a:t>
            </a:r>
            <a:r>
              <a:rPr dirty="0" sz="1250" spc="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70">
                <a:solidFill>
                  <a:srgbClr val="676767"/>
                </a:solidFill>
                <a:latin typeface="Times New Roman"/>
                <a:cs typeface="Times New Roman"/>
              </a:rPr>
              <a:t>and,</a:t>
            </a:r>
            <a:r>
              <a:rPr dirty="0" sz="1250" spc="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34">
                <a:solidFill>
                  <a:srgbClr val="676767"/>
                </a:solidFill>
                <a:latin typeface="Times New Roman"/>
                <a:cs typeface="Times New Roman"/>
              </a:rPr>
              <a:t>more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generally,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0">
                <a:solidFill>
                  <a:srgbClr val="676767"/>
                </a:solidFill>
                <a:latin typeface="Times New Roman"/>
                <a:cs typeface="Times New Roman"/>
              </a:rPr>
              <a:t>about</a:t>
            </a:r>
            <a:r>
              <a:rPr dirty="0" sz="125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social</a:t>
            </a:r>
            <a:r>
              <a:rPr dirty="0" sz="1250" spc="6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3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economic</a:t>
            </a:r>
            <a:r>
              <a:rPr dirty="0" sz="1250" spc="10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0">
                <a:solidFill>
                  <a:srgbClr val="676767"/>
                </a:solidFill>
                <a:latin typeface="Times New Roman"/>
                <a:cs typeface="Times New Roman"/>
              </a:rPr>
              <a:t>c </a:t>
            </a:r>
            <a:r>
              <a:rPr dirty="0" sz="1250" spc="3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40">
                <a:solidFill>
                  <a:srgbClr val="565656"/>
                </a:solidFill>
                <a:latin typeface="Times New Roman"/>
                <a:cs typeface="Times New Roman"/>
              </a:rPr>
              <a:t>nary</a:t>
            </a:r>
            <a:r>
              <a:rPr dirty="0" sz="1250" spc="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3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20">
                <a:solidFill>
                  <a:srgbClr val="676767"/>
                </a:solidFill>
                <a:latin typeface="Times New Roman"/>
                <a:cs typeface="Times New Roman"/>
              </a:rPr>
              <a:t>comparative</a:t>
            </a:r>
            <a:r>
              <a:rPr dirty="0" sz="1250" spc="1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5">
                <a:solidFill>
                  <a:srgbClr val="676767"/>
                </a:solidFill>
                <a:latin typeface="Times New Roman"/>
                <a:cs typeface="Times New Roman"/>
              </a:rPr>
              <a:t>orientation,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95">
                <a:solidFill>
                  <a:srgbClr val="676767"/>
                </a:solidFill>
                <a:latin typeface="Times New Roman"/>
                <a:cs typeface="Times New Roman"/>
              </a:rPr>
              <a:t>demography</a:t>
            </a:r>
            <a:r>
              <a:rPr dirty="0" sz="1250" spc="27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50">
                <a:solidFill>
                  <a:srgbClr val="565656"/>
                </a:solidFill>
                <a:latin typeface="Times New Roman"/>
                <a:cs typeface="Times New Roman"/>
              </a:rPr>
              <a:t>may</a:t>
            </a:r>
            <a:r>
              <a:rPr dirty="0" sz="1250" spc="-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vvell</a:t>
            </a:r>
            <a:r>
              <a:rPr dirty="0" sz="1250" spc="14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00">
                <a:solidFill>
                  <a:srgbClr val="676767"/>
                </a:solidFill>
                <a:latin typeface="Times New Roman"/>
                <a:cs typeface="Times New Roman"/>
              </a:rPr>
              <a:t>be</a:t>
            </a:r>
            <a:r>
              <a:rPr dirty="0" sz="1250" spc="5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70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6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45">
                <a:solidFill>
                  <a:srgbClr val="676767"/>
                </a:solidFill>
                <a:latin typeface="Times New Roman"/>
                <a:cs typeface="Times New Roman"/>
              </a:rPr>
              <a:t>proto  </a:t>
            </a:r>
            <a:r>
              <a:rPr dirty="0" sz="1250" spc="434">
                <a:solidFill>
                  <a:srgbClr val="676767"/>
                </a:solidFill>
                <a:latin typeface="Times New Roman"/>
                <a:cs typeface="Times New Roman"/>
              </a:rPr>
              <a:t>ment</a:t>
            </a:r>
            <a:r>
              <a:rPr dirty="0" sz="1250" spc="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65">
                <a:solidFill>
                  <a:srgbClr val="676767"/>
                </a:solidFill>
                <a:latin typeface="Times New Roman"/>
                <a:cs typeface="Times New Roman"/>
              </a:rPr>
              <a:t>of</a:t>
            </a:r>
            <a:r>
              <a:rPr dirty="0" sz="1250" spc="1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55">
                <a:solidFill>
                  <a:srgbClr val="676767"/>
                </a:solidFill>
                <a:latin typeface="Times New Roman"/>
                <a:cs typeface="Times New Roman"/>
              </a:rPr>
              <a:t>the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60">
                <a:solidFill>
                  <a:srgbClr val="676767"/>
                </a:solidFill>
                <a:latin typeface="Times New Roman"/>
                <a:cs typeface="Times New Roman"/>
              </a:rPr>
              <a:t>social</a:t>
            </a:r>
            <a:r>
              <a:rPr dirty="0" sz="1250" spc="4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70">
                <a:solidFill>
                  <a:srgbClr val="676767"/>
                </a:solidFill>
                <a:latin typeface="Times New Roman"/>
                <a:cs typeface="Times New Roman"/>
              </a:rPr>
              <a:t>sciences.</a:t>
            </a:r>
            <a:r>
              <a:rPr dirty="0" sz="1250" spc="1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75">
                <a:solidFill>
                  <a:srgbClr val="676767"/>
                </a:solidFill>
                <a:latin typeface="Times New Roman"/>
                <a:cs typeface="Times New Roman"/>
              </a:rPr>
              <a:t>CSDE,</a:t>
            </a:r>
            <a:r>
              <a:rPr dirty="0" sz="1250" spc="8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405">
                <a:solidFill>
                  <a:srgbClr val="676767"/>
                </a:solidFill>
                <a:latin typeface="Times New Roman"/>
                <a:cs typeface="Times New Roman"/>
              </a:rPr>
              <a:t>and</a:t>
            </a:r>
            <a:r>
              <a:rPr dirty="0" sz="1250" spc="1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80">
                <a:solidFill>
                  <a:srgbClr val="676767"/>
                </a:solidFill>
                <a:latin typeface="Times New Roman"/>
                <a:cs typeface="Times New Roman"/>
              </a:rPr>
              <a:t>our</a:t>
            </a:r>
            <a:r>
              <a:rPr dirty="0" sz="1250" spc="22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45">
                <a:solidFill>
                  <a:srgbClr val="676767"/>
                </a:solidFill>
                <a:latin typeface="Times New Roman"/>
                <a:cs typeface="Times New Roman"/>
              </a:rPr>
              <a:t>sister</a:t>
            </a:r>
            <a:r>
              <a:rPr dirty="0" sz="1250" spc="8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676767"/>
                </a:solidFill>
                <a:latin typeface="Times New Roman"/>
                <a:cs typeface="Times New Roman"/>
              </a:rPr>
              <a:t>population</a:t>
            </a:r>
            <a:r>
              <a:rPr dirty="0" sz="1250" spc="23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310">
                <a:solidFill>
                  <a:srgbClr val="676767"/>
                </a:solidFill>
                <a:latin typeface="Times New Roman"/>
                <a:cs typeface="Times New Roman"/>
              </a:rPr>
              <a:t>centers</a:t>
            </a:r>
            <a:r>
              <a:rPr dirty="0" sz="1250" spc="5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14">
                <a:solidFill>
                  <a:srgbClr val="676767"/>
                </a:solidFill>
                <a:latin typeface="Times New Roman"/>
                <a:cs typeface="Times New Roman"/>
              </a:rPr>
              <a:t>a  </a:t>
            </a:r>
            <a:r>
              <a:rPr dirty="0" sz="1250" spc="295">
                <a:solidFill>
                  <a:srgbClr val="676767"/>
                </a:solidFill>
                <a:latin typeface="Times New Roman"/>
                <a:cs typeface="Times New Roman"/>
              </a:rPr>
              <a:t>to </a:t>
            </a:r>
            <a:r>
              <a:rPr dirty="0" sz="1250" spc="160">
                <a:solidFill>
                  <a:srgbClr val="565656"/>
                </a:solidFill>
                <a:latin typeface="Times New Roman"/>
                <a:cs typeface="Times New Roman"/>
              </a:rPr>
              <a:t>t:ake</a:t>
            </a:r>
            <a:r>
              <a:rPr dirty="0" sz="1250" spc="3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15">
                <a:solidFill>
                  <a:srgbClr val="676767"/>
                </a:solidFill>
                <a:latin typeface="Times New Roman"/>
                <a:cs typeface="Times New Roman"/>
              </a:rPr>
              <a:t>up</a:t>
            </a:r>
            <a:r>
              <a:rPr dirty="0" sz="1250" spc="61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170">
                <a:solidFill>
                  <a:srgbClr val="565656"/>
                </a:solidFill>
                <a:latin typeface="Times New Roman"/>
                <a:cs typeface="Times New Roman"/>
              </a:rPr>
              <a:t>the	</a:t>
            </a:r>
            <a:r>
              <a:rPr dirty="0" sz="1250" spc="245">
                <a:solidFill>
                  <a:srgbClr val="676767"/>
                </a:solidFill>
                <a:latin typeface="Times New Roman"/>
                <a:cs typeface="Times New Roman"/>
              </a:rPr>
              <a:t>ch.allenges</a:t>
            </a:r>
            <a:r>
              <a:rPr dirty="0" sz="1250" spc="155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dirty="0" sz="1250" spc="235">
                <a:solidFill>
                  <a:srgbClr val="565656"/>
                </a:solidFill>
                <a:latin typeface="Times New Roman"/>
                <a:cs typeface="Times New Roman"/>
              </a:rPr>
              <a:t>that:</a:t>
            </a:r>
            <a:r>
              <a:rPr dirty="0" sz="1250" spc="-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220">
                <a:solidFill>
                  <a:srgbClr val="565656"/>
                </a:solidFill>
                <a:latin typeface="Times New Roman"/>
                <a:cs typeface="Times New Roman"/>
              </a:rPr>
              <a:t>lie</a:t>
            </a:r>
            <a:r>
              <a:rPr dirty="0" sz="1250" spc="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565656"/>
                </a:solidFill>
                <a:latin typeface="Times New Roman"/>
                <a:cs typeface="Times New Roman"/>
              </a:rPr>
              <a:t>ahead.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1268" y="9472610"/>
            <a:ext cx="16446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420">
                <a:solidFill>
                  <a:srgbClr val="676767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9852" y="7317917"/>
            <a:ext cx="292547" cy="1916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95802" y="0"/>
            <a:ext cx="2720340" cy="0"/>
          </a:xfrm>
          <a:custGeom>
            <a:avLst/>
            <a:gdLst/>
            <a:ahLst/>
            <a:cxnLst/>
            <a:rect l="l" t="t" r="r" b="b"/>
            <a:pathLst>
              <a:path w="2720340" h="0">
                <a:moveTo>
                  <a:pt x="0" y="0"/>
                </a:moveTo>
                <a:lnTo>
                  <a:pt x="2719890" y="0"/>
                </a:lnTo>
              </a:path>
            </a:pathLst>
          </a:custGeom>
          <a:ln w="3175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4950" y="879100"/>
            <a:ext cx="5637530" cy="0"/>
          </a:xfrm>
          <a:custGeom>
            <a:avLst/>
            <a:gdLst/>
            <a:ahLst/>
            <a:cxnLst/>
            <a:rect l="l" t="t" r="r" b="b"/>
            <a:pathLst>
              <a:path w="5637530" h="0">
                <a:moveTo>
                  <a:pt x="0" y="0"/>
                </a:moveTo>
                <a:lnTo>
                  <a:pt x="5637449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8204" y="9456268"/>
            <a:ext cx="5574665" cy="0"/>
          </a:xfrm>
          <a:custGeom>
            <a:avLst/>
            <a:gdLst/>
            <a:ahLst/>
            <a:cxnLst/>
            <a:rect l="l" t="t" r="r" b="b"/>
            <a:pathLst>
              <a:path w="5574665" h="0">
                <a:moveTo>
                  <a:pt x="0" y="0"/>
                </a:moveTo>
                <a:lnTo>
                  <a:pt x="557419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64641" y="591626"/>
            <a:ext cx="28536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5">
                <a:solidFill>
                  <a:srgbClr val="6E6E6E"/>
                </a:solidFill>
                <a:latin typeface="Times New Roman"/>
                <a:cs typeface="Times New Roman"/>
              </a:rPr>
              <a:t>CENTER</a:t>
            </a:r>
            <a:r>
              <a:rPr dirty="0" sz="8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25">
                <a:solidFill>
                  <a:srgbClr val="6E6E6E"/>
                </a:solidFill>
                <a:latin typeface="Times New Roman"/>
                <a:cs typeface="Times New Roman"/>
              </a:rPr>
              <a:t>:FOR</a:t>
            </a:r>
            <a:r>
              <a:rPr dirty="0" sz="850" spc="-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6E6E6E"/>
                </a:solidFill>
                <a:latin typeface="Times New Roman"/>
                <a:cs typeface="Times New Roman"/>
              </a:rPr>
              <a:t>STUDIES</a:t>
            </a:r>
            <a:r>
              <a:rPr dirty="0" sz="8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850" spc="2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850" spc="325">
                <a:solidFill>
                  <a:srgbClr val="6E6E6E"/>
                </a:solidFill>
                <a:latin typeface="Times New Roman"/>
                <a:cs typeface="Times New Roman"/>
              </a:rPr>
              <a:t>DEMOGR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9419" y="1379868"/>
            <a:ext cx="5021580" cy="5732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  <a:tabLst>
                <a:tab pos="2146935" algn="l"/>
              </a:tabLst>
            </a:pPr>
            <a:r>
              <a:rPr dirty="0" sz="1400" spc="290" b="1">
                <a:solidFill>
                  <a:srgbClr val="5B5B5B"/>
                </a:solidFill>
                <a:latin typeface="Arial"/>
                <a:cs typeface="Arial"/>
              </a:rPr>
              <a:t>::E-fiSTORY"</a:t>
            </a:r>
            <a:r>
              <a:rPr dirty="0" sz="1400" spc="155" b="1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1400" spc="390" b="1">
                <a:solidFill>
                  <a:srgbClr val="5B5B5B"/>
                </a:solidFill>
                <a:latin typeface="Arial"/>
                <a:cs typeface="Arial"/>
              </a:rPr>
              <a:t>OF	</a:t>
            </a:r>
            <a:r>
              <a:rPr dirty="0" sz="1500" spc="495" b="1">
                <a:solidFill>
                  <a:srgbClr val="5B5B5B"/>
                </a:solidFill>
                <a:latin typeface="Times New Roman"/>
                <a:cs typeface="Times New Roman"/>
              </a:rPr>
              <a:t>TH:E</a:t>
            </a:r>
            <a:r>
              <a:rPr dirty="0" sz="1500" spc="229" b="1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450" spc="445" b="1">
                <a:solidFill>
                  <a:srgbClr val="5B5B5B"/>
                </a:solidFill>
                <a:latin typeface="Arial"/>
                <a:cs typeface="Arial"/>
              </a:rPr>
              <a:t>CEN'T'ER.</a:t>
            </a:r>
            <a:endParaRPr sz="1450">
              <a:latin typeface="Arial"/>
              <a:cs typeface="Arial"/>
            </a:endParaRPr>
          </a:p>
          <a:p>
            <a:pPr marL="33655" marR="5080" indent="-1905">
              <a:lnSpc>
                <a:spcPct val="95700"/>
              </a:lnSpc>
              <a:spcBef>
                <a:spcPts val="885"/>
              </a:spcBef>
              <a:tabLst>
                <a:tab pos="1422400" algn="l"/>
                <a:tab pos="3455035" algn="l"/>
              </a:tabLst>
            </a:pP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Demography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ecology</a:t>
            </a:r>
            <a:r>
              <a:rPr dirty="0" sz="1050" spc="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have</a:t>
            </a:r>
            <a:r>
              <a:rPr dirty="0" sz="1050" spc="5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5B5B5B"/>
                </a:solidFill>
                <a:latin typeface="Times New Roman"/>
                <a:cs typeface="Times New Roman"/>
              </a:rPr>
              <a:t>long</a:t>
            </a:r>
            <a:r>
              <a:rPr dirty="0" sz="1050" spc="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distinguished 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history </a:t>
            </a: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at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of-Washington.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tb.e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1920s, 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Roderick</a:t>
            </a:r>
            <a:r>
              <a:rPr dirty="0" sz="1050" spc="254">
                <a:solidFill>
                  <a:srgbClr val="878787"/>
                </a:solidFill>
                <a:latin typeface="Times New Roman"/>
                <a:cs typeface="Times New Roman"/>
              </a:rPr>
              <a:t>; </a:t>
            </a:r>
            <a:r>
              <a:rPr dirty="0" sz="1050" spc="215">
                <a:solidFill>
                  <a:srgbClr val="5B5B5B"/>
                </a:solidFill>
                <a:latin typeface="Times New Roman"/>
                <a:cs typeface="Times New Roman"/>
              </a:rPr>
              <a:t>McI&lt;.ezi</a:t>
            </a:r>
            <a:r>
              <a:rPr dirty="0" sz="1050" spc="215">
                <a:solidFill>
                  <a:srgbClr val="878787"/>
                </a:solidFill>
                <a:latin typeface="Times New Roman"/>
                <a:cs typeface="Times New Roman"/>
              </a:rPr>
              <a:t>,</a:t>
            </a:r>
            <a:r>
              <a:rPr dirty="0" sz="1050" spc="215">
                <a:solidFill>
                  <a:srgbClr val="5B5B5B"/>
                </a:solidFill>
                <a:latin typeface="Times New Roman"/>
                <a:cs typeface="Times New Roman"/>
              </a:rPr>
              <a:t>e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one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-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7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:ftab</a:t>
            </a:r>
            <a:r>
              <a:rPr dirty="0" sz="1050" spc="50">
                <a:solidFill>
                  <a:srgbClr val="878787"/>
                </a:solidFill>
                <a:latin typeface="Times New Roman"/>
                <a:cs typeface="Times New Roman"/>
              </a:rPr>
              <a:t>.</a:t>
            </a:r>
            <a:r>
              <a:rPr dirty="0" sz="1050" spc="50">
                <a:solidFill>
                  <a:srgbClr val="6E6E6E"/>
                </a:solidFill>
                <a:latin typeface="Times New Roman"/>
                <a:cs typeface="Times New Roman"/>
              </a:rPr>
              <a:t>ers	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400">
                <a:solidFill>
                  <a:srgbClr val="5B5B5B"/>
                </a:solidFill>
                <a:latin typeface="Times New Roman"/>
                <a:cs typeface="Times New Roman"/>
              </a:rPr>
              <a:t>human 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ecology,</a:t>
            </a:r>
            <a:r>
              <a:rPr dirty="0" sz="1050" spc="-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spent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B5B5B"/>
                </a:solidFill>
                <a:latin typeface="Times New Roman"/>
                <a:cs typeface="Times New Roman"/>
              </a:rPr>
              <a:t>ten</a:t>
            </a:r>
            <a:r>
              <a:rPr dirty="0" sz="1050" spc="1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h.igb.ly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productive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years</a:t>
            </a:r>
            <a:r>
              <a:rPr dirty="0" sz="1050" spc="1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at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Univer</a:t>
            </a:r>
            <a:r>
              <a:rPr dirty="0" sz="1050" spc="290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050" spc="210">
                <a:solidFill>
                  <a:srgbClr val="5B5B5B"/>
                </a:solidFill>
                <a:latin typeface="Times New Roman"/>
                <a:cs typeface="Times New Roman"/>
              </a:rPr>
              <a:t>sity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of"Wasb.in.gt.on.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Wil</a:t>
            </a:r>
            <a:r>
              <a:rPr dirty="0" sz="1050" spc="225">
                <a:solidFill>
                  <a:srgbClr val="484848"/>
                </a:solidFill>
                <a:latin typeface="Times New Roman"/>
                <a:cs typeface="Times New Roman"/>
              </a:rPr>
              <a:t>li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am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F. </a:t>
            </a:r>
            <a:r>
              <a:rPr dirty="0" sz="1050" spc="390">
                <a:solidFill>
                  <a:srgbClr val="6E6E6E"/>
                </a:solidFill>
                <a:latin typeface="Times New Roman"/>
                <a:cs typeface="Times New Roman"/>
              </a:rPr>
              <a:t>Ogburn 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also </a:t>
            </a:r>
            <a:r>
              <a:rPr dirty="0" sz="1050" spc="270">
                <a:solidFill>
                  <a:srgbClr val="5B5B5B"/>
                </a:solidFill>
                <a:latin typeface="Times New Roman"/>
                <a:cs typeface="Times New Roman"/>
              </a:rPr>
              <a:t>served </a:t>
            </a:r>
            <a:r>
              <a:rPr dirty="0" sz="1050" spc="245">
                <a:solidFill>
                  <a:srgbClr val="5B5B5B"/>
                </a:solidFill>
                <a:latin typeface="Times New Roman"/>
                <a:cs typeface="Times New Roman"/>
              </a:rPr>
              <a:t>for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a  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brief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period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faculty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Depa.rttnent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ofS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ociol</a:t>
            </a:r>
            <a:r>
              <a:rPr dirty="0" sz="1050" spc="240">
                <a:solidFill>
                  <a:srgbClr val="9C9C9C"/>
                </a:solidFill>
                <a:latin typeface="Times New Roman"/>
                <a:cs typeface="Times New Roman"/>
              </a:rPr>
              <a:t>­ 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ogy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during</a:t>
            </a:r>
            <a:r>
              <a:rPr dirty="0" sz="1050" spc="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this</a:t>
            </a:r>
            <a:r>
              <a:rPr dirty="0" sz="1050" spc="3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era.</a:t>
            </a:r>
            <a:r>
              <a:rPr dirty="0" sz="10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5B5B5B"/>
                </a:solidFill>
                <a:latin typeface="Times New Roman"/>
                <a:cs typeface="Times New Roman"/>
              </a:rPr>
              <a:t>In.</a:t>
            </a:r>
            <a:r>
              <a:rPr dirty="0" sz="1050" spc="345">
                <a:solidFill>
                  <a:srgbClr val="6E6E6E"/>
                </a:solidFill>
                <a:latin typeface="Times New Roman"/>
                <a:cs typeface="Times New Roman"/>
              </a:rPr>
              <a:t>1948,</a:t>
            </a:r>
            <a:r>
              <a:rPr dirty="0" sz="1050" spc="-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Calvin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Sch.initt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George 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Lundberg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organized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Office of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Population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Research 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185">
                <a:solidFill>
                  <a:srgbClr val="484848"/>
                </a:solidFill>
                <a:latin typeface="Times New Roman"/>
                <a:cs typeface="Times New Roman"/>
              </a:rPr>
              <a:t>t.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ofWashi.n.gton. </a:t>
            </a:r>
            <a:r>
              <a:rPr dirty="0" sz="1050" spc="380">
                <a:solidFill>
                  <a:srgbClr val="6E6E6E"/>
                </a:solidFill>
                <a:latin typeface="Times New Roman"/>
                <a:cs typeface="Times New Roman"/>
              </a:rPr>
              <a:t>Under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Sch.rnitt's 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direction</a:t>
            </a:r>
            <a:r>
              <a:rPr dirty="0" sz="1050" spc="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6E6E6E"/>
                </a:solidFill>
                <a:latin typeface="Times New Roman"/>
                <a:cs typeface="Times New Roman"/>
              </a:rPr>
              <a:t>i.n.</a:t>
            </a:r>
            <a:r>
              <a:rPr dirty="0" sz="100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the	</a:t>
            </a:r>
            <a:r>
              <a:rPr dirty="0" sz="1050" spc="375">
                <a:solidFill>
                  <a:srgbClr val="5B5B5B"/>
                </a:solidFill>
                <a:latin typeface="Times New Roman"/>
                <a:cs typeface="Times New Roman"/>
              </a:rPr>
              <a:t>1950s </a:t>
            </a:r>
            <a:r>
              <a:rPr dirty="0" sz="1050" spc="37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1960s, </a:t>
            </a:r>
            <a:r>
              <a:rPr dirty="0" sz="1050" spc="30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of 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Washington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established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regional 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a.n.d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national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reputa­ 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tion</a:t>
            </a:r>
            <a:r>
              <a:rPr dirty="0" sz="1050" spc="8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as</a:t>
            </a:r>
            <a:r>
              <a:rPr dirty="0" sz="1050" spc="-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major</a:t>
            </a:r>
            <a:r>
              <a:rPr dirty="0" sz="1050" spc="16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producer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ofPh.D.s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with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-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specialization  </a:t>
            </a:r>
            <a:r>
              <a:rPr dirty="0" sz="1050" spc="24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50" spc="29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5B5B5B"/>
                </a:solidFill>
                <a:latin typeface="Times New Roman"/>
                <a:cs typeface="Times New Roman"/>
              </a:rPr>
              <a:t>demography</a:t>
            </a:r>
            <a:r>
              <a:rPr dirty="0" sz="1050" spc="14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 b="1">
                <a:solidFill>
                  <a:srgbClr val="5B5B5B"/>
                </a:solidFill>
                <a:latin typeface="Times New Roman"/>
                <a:cs typeface="Times New Roman"/>
              </a:rPr>
              <a:t>human.</a:t>
            </a:r>
            <a:r>
              <a:rPr dirty="0" sz="1050" spc="60" b="1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ecology</a:t>
            </a:r>
            <a:r>
              <a:rPr dirty="0" sz="1050" spc="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(more</a:t>
            </a:r>
            <a:r>
              <a:rPr dirty="0" sz="1050" spc="-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BFBFBF"/>
                </a:solidFill>
                <a:latin typeface="Times New Roman"/>
                <a:cs typeface="Times New Roman"/>
              </a:rPr>
              <a:t>·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than.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two</a:t>
            </a:r>
            <a:endParaRPr sz="1050">
              <a:latin typeface="Times New Roman"/>
              <a:cs typeface="Times New Roman"/>
            </a:endParaRPr>
          </a:p>
          <a:p>
            <a:pPr marL="53340" marR="24130" indent="-41275">
              <a:lnSpc>
                <a:spcPct val="95700"/>
              </a:lnSpc>
              <a:spcBef>
                <a:spcPts val="45"/>
              </a:spcBef>
            </a:pPr>
            <a:r>
              <a:rPr dirty="0" sz="1050" spc="375">
                <a:solidFill>
                  <a:srgbClr val="5B5B5B"/>
                </a:solidFill>
                <a:latin typeface="Times New Roman"/>
                <a:cs typeface="Times New Roman"/>
              </a:rPr>
              <a:t>d</a:t>
            </a:r>
            <a:r>
              <a:rPr dirty="0" sz="1050" spc="2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ozen</a:t>
            </a:r>
            <a:r>
              <a:rPr dirty="0" sz="1050" spc="275">
                <a:solidFill>
                  <a:srgbClr val="9C9C9C"/>
                </a:solidFill>
                <a:latin typeface="Times New Roman"/>
                <a:cs typeface="Times New Roman"/>
              </a:rPr>
              <a:t>.</a:t>
            </a:r>
            <a:r>
              <a:rPr dirty="0" sz="1050" spc="-35">
                <a:solidFill>
                  <a:srgbClr val="9C9C9C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Ph.D.s</a:t>
            </a:r>
            <a:r>
              <a:rPr dirty="0" sz="1050" spc="1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were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granted</a:t>
            </a:r>
            <a:r>
              <a:rPr dirty="0" sz="1050" spc="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5B5B5B"/>
                </a:solidFill>
                <a:latin typeface="Times New Roman"/>
                <a:cs typeface="Times New Roman"/>
              </a:rPr>
              <a:t>during</a:t>
            </a:r>
            <a:r>
              <a:rPr dirty="0" sz="1050" spc="7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E6E6E"/>
                </a:solidFill>
                <a:latin typeface="Arial"/>
                <a:cs typeface="Arial"/>
              </a:rPr>
              <a:t>this</a:t>
            </a:r>
            <a:r>
              <a:rPr dirty="0" sz="1050" spc="4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period).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M.uch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of  </a:t>
            </a:r>
            <a:r>
              <a:rPr dirty="0" sz="1050" spc="210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15">
                <a:solidFill>
                  <a:srgbClr val="5B5B5B"/>
                </a:solidFill>
                <a:latin typeface="Times New Roman"/>
                <a:cs typeface="Times New Roman"/>
              </a:rPr>
              <a:t>research.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conducted </a:t>
            </a:r>
            <a:r>
              <a:rPr dirty="0" sz="1050" spc="355">
                <a:solidFill>
                  <a:srgbClr val="5B5B5B"/>
                </a:solidFill>
                <a:latin typeface="Times New Roman"/>
                <a:cs typeface="Times New Roman"/>
              </a:rPr>
              <a:t>by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Sch.mitt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his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st:u.dentS 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focused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on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demographic </a:t>
            </a: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and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ecological 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phenomena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of 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Seattle</a:t>
            </a:r>
            <a:r>
              <a:rPr dirty="0" sz="1050" spc="-1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B5B5B"/>
                </a:solidFill>
                <a:latin typeface="Times New Roman"/>
                <a:cs typeface="Times New Roman"/>
              </a:rPr>
              <a:t>1netropolitan</a:t>
            </a:r>
            <a:r>
              <a:rPr dirty="0" sz="1050" spc="7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area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B5B5B"/>
                </a:solidFill>
                <a:latin typeface="Times New Roman"/>
                <a:cs typeface="Times New Roman"/>
              </a:rPr>
              <a:t>and</a:t>
            </a:r>
            <a:r>
              <a:rPr dirty="0" sz="1050" spc="7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-Washington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state.</a:t>
            </a:r>
            <a:endParaRPr sz="1050">
              <a:latin typeface="Times New Roman"/>
              <a:cs typeface="Times New Roman"/>
            </a:endParaRPr>
          </a:p>
          <a:p>
            <a:pPr marL="53340" marR="18415" indent="1270">
              <a:lnSpc>
                <a:spcPct val="95700"/>
              </a:lnSpc>
              <a:spcBef>
                <a:spcPts val="505"/>
              </a:spcBef>
              <a:tabLst>
                <a:tab pos="2465070" algn="l"/>
              </a:tabLst>
            </a:pPr>
            <a:r>
              <a:rPr dirty="0" sz="1150" spc="320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29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ate </a:t>
            </a:r>
            <a:r>
              <a:rPr dirty="0" sz="1050" spc="345">
                <a:solidFill>
                  <a:srgbClr val="6E6E6E"/>
                </a:solidFill>
                <a:latin typeface="Times New Roman"/>
                <a:cs typeface="Times New Roman"/>
              </a:rPr>
              <a:t>1960s,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new</a:t>
            </a:r>
            <a:r>
              <a:rPr dirty="0" sz="1050" spc="190">
                <a:solidFill>
                  <a:srgbClr val="878787"/>
                </a:solidFill>
                <a:latin typeface="Times New Roman"/>
                <a:cs typeface="Times New Roman"/>
              </a:rPr>
              <a:t>e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r </a:t>
            </a:r>
            <a:r>
              <a:rPr dirty="0" sz="1050" spc="350">
                <a:solidFill>
                  <a:srgbClr val="5B5B5B"/>
                </a:solidFill>
                <a:latin typeface="Times New Roman"/>
                <a:cs typeface="Times New Roman"/>
              </a:rPr>
              <a:t>a </a:t>
            </a:r>
            <a:r>
              <a:rPr dirty="0" sz="1050" spc="330">
                <a:solidFill>
                  <a:srgbClr val="5B5B5B"/>
                </a:solidFill>
                <a:latin typeface="Times New Roman"/>
                <a:cs typeface="Times New Roman"/>
              </a:rPr>
              <a:t>of </a:t>
            </a: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demographic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studies 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began.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at. 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ofWashingcon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when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additional 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faculty </a:t>
            </a:r>
            <a:r>
              <a:rPr dirty="0" sz="1050" spc="10">
                <a:solidFill>
                  <a:srgbClr val="6E6E6E"/>
                </a:solidFill>
                <a:latin typeface="Times New Roman"/>
                <a:cs typeface="Times New Roman"/>
              </a:rPr>
              <a:t>we</a:t>
            </a:r>
            <a:r>
              <a:rPr dirty="0" sz="1050" spc="10">
                <a:solidFill>
                  <a:srgbClr val="484848"/>
                </a:solidFill>
                <a:latin typeface="Times New Roman"/>
                <a:cs typeface="Times New Roman"/>
              </a:rPr>
              <a:t>r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recruited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population </a:t>
            </a:r>
            <a:r>
              <a:rPr dirty="0" sz="1050" spc="325">
                <a:solidFill>
                  <a:srgbClr val="5B5B5B"/>
                </a:solidFill>
                <a:latin typeface="Times New Roman"/>
                <a:cs typeface="Times New Roman"/>
              </a:rPr>
              <a:t>program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vvas 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rena.rned </a:t>
            </a: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Cen 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t.</a:t>
            </a:r>
            <a:r>
              <a:rPr dirty="0" sz="1050" spc="45">
                <a:solidFill>
                  <a:srgbClr val="484848"/>
                </a:solidFill>
                <a:latin typeface="Times New Roman"/>
                <a:cs typeface="Times New Roman"/>
              </a:rPr>
              <a:t>r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e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for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Studies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Den.-:i.ography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and 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Ecology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(CSDE). </a:t>
            </a:r>
            <a:r>
              <a:rPr dirty="0" sz="1050" spc="370">
                <a:solidFill>
                  <a:srgbClr val="6E6E6E"/>
                </a:solidFill>
                <a:latin typeface="Times New Roman"/>
                <a:cs typeface="Times New Roman"/>
              </a:rPr>
              <a:t>Under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leadership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S1:anley 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Lieberson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(1967-72) </a:t>
            </a:r>
            <a:r>
              <a:rPr dirty="0" sz="1050" spc="375">
                <a:solidFill>
                  <a:srgbClr val="6E6E6E"/>
                </a:solidFill>
                <a:latin typeface="Times New Roman"/>
                <a:cs typeface="Times New Roman"/>
              </a:rPr>
              <a:t>andS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ani</a:t>
            </a:r>
            <a:r>
              <a:rPr dirty="0" sz="1050" spc="290">
                <a:solidFill>
                  <a:srgbClr val="484848"/>
                </a:solidFill>
                <a:latin typeface="Times New Roman"/>
                <a:cs typeface="Times New Roman"/>
              </a:rPr>
              <a:t>uel </a:t>
            </a: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Prest.on </a:t>
            </a:r>
            <a:r>
              <a:rPr dirty="0" sz="1050" spc="350">
                <a:solidFill>
                  <a:srgbClr val="5B5B5B"/>
                </a:solidFill>
                <a:latin typeface="Times New Roman"/>
                <a:cs typeface="Times New Roman"/>
              </a:rPr>
              <a:t>(1972-77),  </a:t>
            </a:r>
            <a:r>
              <a:rPr dirty="0" sz="1050" spc="459">
                <a:solidFill>
                  <a:srgbClr val="6E6E6E"/>
                </a:solidFill>
                <a:latin typeface="Times New Roman"/>
                <a:cs typeface="Times New Roman"/>
              </a:rPr>
              <a:t>CSDE </a:t>
            </a:r>
            <a:r>
              <a:rPr dirty="0" sz="1050" spc="204">
                <a:solidFill>
                  <a:srgbClr val="5B5B5B"/>
                </a:solidFill>
                <a:latin typeface="Times New Roman"/>
                <a:cs typeface="Times New Roman"/>
              </a:rPr>
              <a:t>beca.rne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one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85">
                <a:solidFill>
                  <a:srgbClr val="5B5B5B"/>
                </a:solidFill>
                <a:latin typeface="Times New Roman"/>
                <a:cs typeface="Times New Roman"/>
              </a:rPr>
              <a:t>leading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academic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population 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centers</a:t>
            </a:r>
            <a:r>
              <a:rPr dirty="0" sz="1050" spc="-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in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495">
                <a:solidFill>
                  <a:srgbClr val="6E6E6E"/>
                </a:solidFill>
                <a:latin typeface="Times New Roman"/>
                <a:cs typeface="Times New Roman"/>
              </a:rPr>
              <a:t>U</a:t>
            </a:r>
            <a:r>
              <a:rPr dirty="0" sz="1050" spc="-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.S</a:t>
            </a:r>
            <a:r>
              <a:rPr dirty="0" sz="1050" spc="185">
                <a:solidFill>
                  <a:srgbClr val="484848"/>
                </a:solidFill>
                <a:latin typeface="Times New Roman"/>
                <a:cs typeface="Times New Roman"/>
              </a:rPr>
              <a:t>.</a:t>
            </a:r>
            <a:r>
              <a:rPr dirty="0" sz="1050" spc="95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B5B5B"/>
                </a:solidFill>
                <a:latin typeface="Times New Roman"/>
                <a:cs typeface="Times New Roman"/>
              </a:rPr>
              <a:t>This</a:t>
            </a:r>
            <a:r>
              <a:rPr dirty="0" sz="1050" spc="7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period</a:t>
            </a:r>
            <a:r>
              <a:rPr dirty="0" sz="10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E6E6E"/>
                </a:solidFill>
                <a:latin typeface="Times New Roman"/>
                <a:cs typeface="Times New Roman"/>
              </a:rPr>
              <a:t>was</a:t>
            </a:r>
            <a:r>
              <a:rPr dirty="0" sz="1050" spc="-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marked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5B5B5B"/>
                </a:solidFill>
                <a:latin typeface="Times New Roman"/>
                <a:cs typeface="Times New Roman"/>
              </a:rPr>
              <a:t>by</a:t>
            </a:r>
            <a:r>
              <a:rPr dirty="0" sz="1050" spc="-2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as</a:t>
            </a:r>
            <a:r>
              <a:rPr dirty="0" sz="1050" spc="-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484848"/>
                </a:solidFill>
                <a:latin typeface="Times New Roman"/>
                <a:cs typeface="Times New Roman"/>
              </a:rPr>
              <a:t>h</a:t>
            </a:r>
            <a:r>
              <a:rPr dirty="0" sz="1050" spc="-5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484848"/>
                </a:solidFill>
                <a:latin typeface="Times New Roman"/>
                <a:cs typeface="Times New Roman"/>
              </a:rPr>
              <a:t>ift</a:t>
            </a:r>
            <a:r>
              <a:rPr dirty="0" sz="1050" spc="18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B5B5B"/>
                </a:solidFill>
                <a:latin typeface="Times New Roman"/>
                <a:cs typeface="Times New Roman"/>
              </a:rPr>
              <a:t>t.O 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research on.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national </a:t>
            </a:r>
            <a:r>
              <a:rPr dirty="0" sz="1050" spc="325">
                <a:solidFill>
                  <a:srgbClr val="5B5B5B"/>
                </a:solidFill>
                <a:latin typeface="Times New Roman"/>
                <a:cs typeface="Times New Roman"/>
              </a:rPr>
              <a:t>and </a:t>
            </a:r>
            <a:r>
              <a:rPr dirty="0" sz="1050" spc="65">
                <a:solidFill>
                  <a:srgbClr val="6E6E6E"/>
                </a:solidFill>
                <a:latin typeface="Times New Roman"/>
                <a:cs typeface="Times New Roman"/>
              </a:rPr>
              <a:t>int</a:t>
            </a:r>
            <a:r>
              <a:rPr dirty="0" sz="1050" spc="65">
                <a:solidFill>
                  <a:srgbClr val="BFBFBF"/>
                </a:solidFill>
                <a:latin typeface="Times New Roman"/>
                <a:cs typeface="Times New Roman"/>
              </a:rPr>
              <a:t>. 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e rn a </a:t>
            </a:r>
            <a:r>
              <a:rPr dirty="0" sz="1050" spc="15">
                <a:solidFill>
                  <a:srgbClr val="6E6E6E"/>
                </a:solidFill>
                <a:latin typeface="Times New Roman"/>
                <a:cs typeface="Times New Roman"/>
              </a:rPr>
              <a:t>ti </a:t>
            </a:r>
            <a:r>
              <a:rPr dirty="0" sz="1050" spc="30">
                <a:solidFill>
                  <a:srgbClr val="6E6E6E"/>
                </a:solidFill>
                <a:latin typeface="Times New Roman"/>
                <a:cs typeface="Times New Roman"/>
              </a:rPr>
              <a:t>o 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n.al </a:t>
            </a: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demographic 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questions.</a:t>
            </a:r>
            <a:r>
              <a:rPr dirty="0" sz="1050" spc="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T</a:t>
            </a:r>
            <a:r>
              <a:rPr dirty="0" sz="1050" spc="275">
                <a:solidFill>
                  <a:srgbClr val="484848"/>
                </a:solidFill>
                <a:latin typeface="Times New Roman"/>
                <a:cs typeface="Times New Roman"/>
              </a:rPr>
              <a:t>h</a:t>
            </a:r>
            <a:r>
              <a:rPr dirty="0" sz="1050" spc="7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growth</a:t>
            </a:r>
            <a:r>
              <a:rPr dirty="0" sz="1050" spc="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dirty="0" sz="1050" spc="-105">
                <a:solidFill>
                  <a:srgbClr val="5B5B5B"/>
                </a:solidFill>
                <a:latin typeface="Times New Roman"/>
                <a:cs typeface="Times New Roman"/>
              </a:rPr>
              <a:t>d</a:t>
            </a:r>
            <a:r>
              <a:rPr dirty="0" sz="1050" spc="-105">
                <a:solidFill>
                  <a:srgbClr val="9C9C9C"/>
                </a:solidFill>
                <a:latin typeface="Times New Roman"/>
                <a:cs typeface="Times New Roman"/>
              </a:rPr>
              <a:t>.	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developn:ient.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459">
                <a:solidFill>
                  <a:srgbClr val="6E6E6E"/>
                </a:solidFill>
                <a:latin typeface="Times New Roman"/>
                <a:cs typeface="Times New Roman"/>
              </a:rPr>
              <a:t>CSDE </a:t>
            </a:r>
            <a:r>
              <a:rPr dirty="0" sz="1050" spc="-30">
                <a:solidFill>
                  <a:srgbClr val="6E6E6E"/>
                </a:solidFill>
                <a:latin typeface="Times New Roman"/>
                <a:cs typeface="Times New Roman"/>
              </a:rPr>
              <a:t>we</a:t>
            </a:r>
            <a:r>
              <a:rPr dirty="0" sz="1050" spc="-30">
                <a:solidFill>
                  <a:srgbClr val="484848"/>
                </a:solidFill>
                <a:latin typeface="Times New Roman"/>
                <a:cs typeface="Times New Roman"/>
              </a:rPr>
              <a:t>r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e 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supported </a:t>
            </a:r>
            <a:r>
              <a:rPr dirty="0" sz="1050" spc="360">
                <a:solidFill>
                  <a:srgbClr val="5B5B5B"/>
                </a:solidFill>
                <a:latin typeface="Times New Roman"/>
                <a:cs typeface="Times New Roman"/>
              </a:rPr>
              <a:t>by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federal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funding </a:t>
            </a:r>
            <a:r>
              <a:rPr dirty="0" sz="1050" spc="330">
                <a:solidFill>
                  <a:srgbClr val="5B5B5B"/>
                </a:solidFill>
                <a:latin typeface="Times New Roman"/>
                <a:cs typeface="Times New Roman"/>
              </a:rPr>
              <a:t>£ordemographic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research  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a..n.d</a:t>
            </a:r>
            <a:r>
              <a:rPr dirty="0" sz="1050" spc="-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.training.</a:t>
            </a:r>
            <a:endParaRPr sz="1050">
              <a:latin typeface="Times New Roman"/>
              <a:cs typeface="Times New Roman"/>
            </a:endParaRPr>
          </a:p>
          <a:p>
            <a:pPr marL="69850" marR="20320">
              <a:lnSpc>
                <a:spcPct val="96100"/>
              </a:lnSpc>
              <a:spcBef>
                <a:spcPts val="440"/>
              </a:spcBef>
            </a:pPr>
            <a:r>
              <a:rPr dirty="0" sz="1150" spc="280">
                <a:solidFill>
                  <a:srgbClr val="6E6E6E"/>
                </a:solidFill>
                <a:latin typeface="Times New Roman"/>
                <a:cs typeface="Times New Roman"/>
              </a:rPr>
              <a:t>In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spite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385">
                <a:solidFill>
                  <a:srgbClr val="6E6E6E"/>
                </a:solidFill>
                <a:latin typeface="Times New Roman"/>
                <a:cs typeface="Times New Roman"/>
              </a:rPr>
              <a:t>some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setbacks, </a:t>
            </a: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in.eluding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a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severe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state 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econonuc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crisis</a:t>
            </a:r>
            <a:r>
              <a:rPr dirty="0" sz="1050" spc="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5B5B5B"/>
                </a:solidFill>
                <a:latin typeface="Times New Roman"/>
                <a:cs typeface="Times New Roman"/>
              </a:rPr>
              <a:t>1980s,</a:t>
            </a:r>
            <a:r>
              <a:rPr dirty="0" sz="1050" spc="-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475">
                <a:solidFill>
                  <a:srgbClr val="6E6E6E"/>
                </a:solidFill>
                <a:latin typeface="Times New Roman"/>
                <a:cs typeface="Times New Roman"/>
              </a:rPr>
              <a:t>CSDE</a:t>
            </a:r>
            <a:r>
              <a:rPr dirty="0" sz="1050" spc="2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5B5B5B"/>
                </a:solidFill>
                <a:latin typeface="Times New Roman"/>
                <a:cs typeface="Times New Roman"/>
              </a:rPr>
              <a:t>haS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remained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vital 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center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£or</a:t>
            </a: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demographic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research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traini</a:t>
            </a:r>
            <a:r>
              <a:rPr dirty="0" sz="1050" spc="155">
                <a:solidFill>
                  <a:srgbClr val="484848"/>
                </a:solidFill>
                <a:latin typeface="Times New Roman"/>
                <a:cs typeface="Times New Roman"/>
              </a:rPr>
              <a:t>n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g </a:t>
            </a:r>
            <a:r>
              <a:rPr dirty="0" sz="1050" spc="150">
                <a:solidFill>
                  <a:srgbClr val="484848"/>
                </a:solidFill>
                <a:latin typeface="Times New Roman"/>
                <a:cs typeface="Times New Roman"/>
              </a:rPr>
              <a:t>.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Over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the  </a:t>
            </a: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last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twenty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years,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ofVVashington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has 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continued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to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5B5B5B"/>
                </a:solidFill>
                <a:latin typeface="Times New Roman"/>
                <a:cs typeface="Times New Roman"/>
              </a:rPr>
              <a:t>produce</a:t>
            </a:r>
            <a:r>
              <a:rPr dirty="0" sz="1050" spc="18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Ph.D</a:t>
            </a:r>
            <a:r>
              <a:rPr dirty="0" sz="1050" spc="350">
                <a:solidFill>
                  <a:srgbClr val="5B5B5B"/>
                </a:solidFill>
                <a:latin typeface="Times New Roman"/>
                <a:cs typeface="Times New Roman"/>
              </a:rPr>
              <a:t>.s</a:t>
            </a:r>
            <a:r>
              <a:rPr dirty="0" sz="1050" spc="-1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vvith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asp</a:t>
            </a:r>
            <a:r>
              <a:rPr dirty="0" sz="1050" spc="4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eci</a:t>
            </a:r>
            <a:r>
              <a:rPr dirty="0" sz="1050" spc="190">
                <a:solidFill>
                  <a:srgbClr val="484848"/>
                </a:solidFill>
                <a:latin typeface="Times New Roman"/>
                <a:cs typeface="Times New Roman"/>
              </a:rPr>
              <a:t>ali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zati</a:t>
            </a:r>
            <a:r>
              <a:rPr dirty="0" sz="1050" spc="-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on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00" spc="16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8622" y="1366009"/>
            <a:ext cx="43243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phy)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1224" y="1524405"/>
            <a:ext cx="42290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L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a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v</a:t>
            </a:r>
            <a:r>
              <a:rPr dirty="0" sz="1050" spc="250">
                <a:solidFill>
                  <a:srgbClr val="878787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7700" y="1674882"/>
            <a:ext cx="3987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Shel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8951" y="1825359"/>
            <a:ext cx="4267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econ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4435" y="1983755"/>
            <a:ext cx="4064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phy;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9533" y="2134232"/>
            <a:ext cx="3994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90">
                <a:solidFill>
                  <a:srgbClr val="6E6E6E"/>
                </a:solidFill>
                <a:latin typeface="Times New Roman"/>
                <a:cs typeface="Times New Roman"/>
              </a:rPr>
              <a:t>Rob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94930" y="2284708"/>
            <a:ext cx="3644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Adr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9887" y="2443105"/>
            <a:ext cx="42925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Trac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10870" y="2593582"/>
            <a:ext cx="4146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have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10469" y="2751978"/>
            <a:ext cx="2819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5031" y="2973734"/>
            <a:ext cx="388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Ove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7794" y="3132130"/>
            <a:ext cx="372745" cy="12553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6510" marR="5080" indent="-4445">
              <a:lnSpc>
                <a:spcPct val="95700"/>
              </a:lnSpc>
              <a:spcBef>
                <a:spcPts val="160"/>
              </a:spcBef>
            </a:pP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incr 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rese 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ann 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rese  </a:t>
            </a:r>
            <a:r>
              <a:rPr dirty="0" sz="1050" spc="340">
                <a:solidFill>
                  <a:srgbClr val="6E6E6E"/>
                </a:solidFill>
                <a:latin typeface="Times New Roman"/>
                <a:cs typeface="Times New Roman"/>
              </a:rPr>
              <a:t>add  </a:t>
            </a:r>
            <a:r>
              <a:rPr dirty="0" sz="1050" spc="320">
                <a:solidFill>
                  <a:srgbClr val="6E6E6E"/>
                </a:solidFill>
                <a:latin typeface="Times New Roman"/>
                <a:cs typeface="Times New Roman"/>
              </a:rPr>
              <a:t>ups  </a:t>
            </a:r>
            <a:r>
              <a:rPr dirty="0" sz="1050" spc="440">
                <a:solidFill>
                  <a:srgbClr val="6E6E6E"/>
                </a:solidFill>
                <a:latin typeface="Times New Roman"/>
                <a:cs typeface="Times New Roman"/>
              </a:rPr>
              <a:t>CS</a:t>
            </a:r>
            <a:endParaRPr sz="1050">
              <a:latin typeface="Times New Roman"/>
              <a:cs typeface="Times New Roman"/>
            </a:endParaRPr>
          </a:p>
          <a:p>
            <a:pPr algn="just" marL="29845">
              <a:lnSpc>
                <a:spcPts val="1185"/>
              </a:lnSpc>
            </a:pP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H</a:t>
            </a:r>
            <a:r>
              <a:rPr dirty="0" sz="1050" spc="-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3207" y="4351783"/>
            <a:ext cx="4032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85">
                <a:solidFill>
                  <a:srgbClr val="6E6E6E"/>
                </a:solidFill>
                <a:latin typeface="Times New Roman"/>
                <a:cs typeface="Times New Roman"/>
              </a:rPr>
              <a:t>dem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69348" y="4510180"/>
            <a:ext cx="4235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F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1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E6E6E"/>
                </a:solidFill>
                <a:latin typeface="Times New Roman"/>
                <a:cs typeface="Times New Roman"/>
              </a:rPr>
              <a:t>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4190" y="4660656"/>
            <a:ext cx="3721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5B5B5B"/>
                </a:solidFill>
                <a:latin typeface="Times New Roman"/>
                <a:cs typeface="Times New Roman"/>
              </a:rPr>
              <a:t>thre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34190" y="4811133"/>
            <a:ext cx="3683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thr</a:t>
            </a:r>
            <a:r>
              <a:rPr dirty="0" sz="1050" spc="-19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28155" y="4969529"/>
            <a:ext cx="3321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pos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1113" y="5120006"/>
            <a:ext cx="3829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dem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27485" y="5349680"/>
            <a:ext cx="349250" cy="64579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3495" marR="41275">
              <a:lnSpc>
                <a:spcPts val="1250"/>
              </a:lnSpc>
              <a:spcBef>
                <a:spcPts val="155"/>
              </a:spcBef>
            </a:pPr>
            <a:r>
              <a:rPr dirty="0" sz="1050" spc="335">
                <a:solidFill>
                  <a:srgbClr val="6E6E6E"/>
                </a:solidFill>
                <a:latin typeface="Times New Roman"/>
                <a:cs typeface="Times New Roman"/>
              </a:rPr>
              <a:t>Of  </a:t>
            </a:r>
            <a:r>
              <a:rPr dirty="0" sz="1050" spc="440">
                <a:solidFill>
                  <a:srgbClr val="6E6E6E"/>
                </a:solidFill>
                <a:latin typeface="Times New Roman"/>
                <a:cs typeface="Times New Roman"/>
              </a:rPr>
              <a:t>CS</a:t>
            </a:r>
            <a:endParaRPr sz="1050">
              <a:latin typeface="Times New Roman"/>
              <a:cs typeface="Times New Roman"/>
            </a:endParaRPr>
          </a:p>
          <a:p>
            <a:pPr marL="13970">
              <a:lnSpc>
                <a:spcPts val="1105"/>
              </a:lnSpc>
            </a:pP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scie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20"/>
              </a:lnSpc>
            </a:pP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uni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1514" y="5967428"/>
            <a:ext cx="3702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30443" y="6117904"/>
            <a:ext cx="2876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for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31113" y="6268381"/>
            <a:ext cx="3771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dire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34724" y="6426776"/>
            <a:ext cx="320040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5875" marR="5080" indent="-3810">
              <a:lnSpc>
                <a:spcPts val="1180"/>
              </a:lnSpc>
              <a:spcBef>
                <a:spcPts val="210"/>
              </a:spcBef>
            </a:pPr>
            <a:r>
              <a:rPr dirty="0" sz="1050" spc="114">
                <a:solidFill>
                  <a:srgbClr val="6E6E6E"/>
                </a:solidFill>
                <a:latin typeface="Times New Roman"/>
                <a:cs typeface="Times New Roman"/>
              </a:rPr>
              <a:t>n1.e  </a:t>
            </a:r>
            <a:r>
              <a:rPr dirty="0" sz="1050" spc="440">
                <a:solidFill>
                  <a:srgbClr val="6E6E6E"/>
                </a:solidFill>
                <a:latin typeface="Times New Roman"/>
                <a:cs typeface="Times New Roman"/>
              </a:rPr>
              <a:t>CS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38485" y="6727731"/>
            <a:ext cx="3517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esta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30443" y="6886128"/>
            <a:ext cx="2863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for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63138" y="7076202"/>
            <a:ext cx="5177155" cy="2621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9055" marR="168910" indent="-46990">
              <a:lnSpc>
                <a:spcPct val="97300"/>
              </a:lnSpc>
              <a:spcBef>
                <a:spcPts val="135"/>
              </a:spcBef>
              <a:tabLst>
                <a:tab pos="1208405" algn="l"/>
                <a:tab pos="2476500" algn="l"/>
              </a:tabLst>
            </a:pPr>
            <a:r>
              <a:rPr dirty="0" sz="1050" spc="225">
                <a:solidFill>
                  <a:srgbClr val="484848"/>
                </a:solidFill>
                <a:latin typeface="Times New Roman"/>
                <a:cs typeface="Times New Roman"/>
              </a:rPr>
              <a:t>d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em</a:t>
            </a:r>
            <a:r>
              <a:rPr dirty="0" sz="1050" spc="-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og</a:t>
            </a:r>
            <a:r>
              <a:rPr dirty="0" sz="1050" spc="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raphy	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5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ecolo</a:t>
            </a:r>
            <a:r>
              <a:rPr dirty="0" sz="1050" spc="-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E6E6E"/>
                </a:solidFill>
                <a:latin typeface="Times New Roman"/>
                <a:cs typeface="Times New Roman"/>
              </a:rPr>
              <a:t>gy</a:t>
            </a:r>
            <a:r>
              <a:rPr dirty="0" sz="1050" spc="210">
                <a:solidFill>
                  <a:srgbClr val="9C9C9C"/>
                </a:solidFill>
                <a:latin typeface="Times New Roman"/>
                <a:cs typeface="Times New Roman"/>
              </a:rPr>
              <a:t>-	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mor </a:t>
            </a:r>
            <a:r>
              <a:rPr dirty="0" sz="1050" spc="200">
                <a:solidFill>
                  <a:srgbClr val="5B5B5B"/>
                </a:solidFill>
                <a:latin typeface="Times New Roman"/>
                <a:cs typeface="Times New Roman"/>
              </a:rPr>
              <a:t>e </a:t>
            </a:r>
            <a:r>
              <a:rPr dirty="0" sz="1050" spc="200">
                <a:solidFill>
                  <a:srgbClr val="6E6E6E"/>
                </a:solidFill>
                <a:latin typeface="Times New Roman"/>
                <a:cs typeface="Times New Roman"/>
              </a:rPr>
              <a:t>th.an </a:t>
            </a:r>
            <a:r>
              <a:rPr dirty="0" sz="1050" spc="150">
                <a:solidFill>
                  <a:srgbClr val="6E6E6E"/>
                </a:solidFill>
                <a:latin typeface="Times New Roman"/>
                <a:cs typeface="Times New Roman"/>
              </a:rPr>
              <a:t>t:vventy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since  </a:t>
            </a:r>
            <a:r>
              <a:rPr dirty="0" sz="1050" spc="385">
                <a:solidFill>
                  <a:srgbClr val="5B5B5B"/>
                </a:solidFill>
                <a:latin typeface="Times New Roman"/>
                <a:cs typeface="Times New Roman"/>
              </a:rPr>
              <a:t>1977.</a:t>
            </a:r>
            <a:r>
              <a:rPr dirty="0" sz="1050" spc="3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5B5B5B"/>
                </a:solidFill>
                <a:latin typeface="Times New Roman"/>
                <a:cs typeface="Times New Roman"/>
              </a:rPr>
              <a:t>Many</a:t>
            </a:r>
            <a:r>
              <a:rPr dirty="0" sz="1050" spc="6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University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of</a:t>
            </a:r>
            <a:r>
              <a:rPr dirty="0" sz="1050" spc="2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Washi</a:t>
            </a:r>
            <a:r>
              <a:rPr dirty="0" sz="1050" spc="-1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E6E6E"/>
                </a:solidFill>
                <a:latin typeface="Times New Roman"/>
                <a:cs typeface="Times New Roman"/>
              </a:rPr>
              <a:t>ngton</a:t>
            </a:r>
            <a:r>
              <a:rPr dirty="0" sz="1050" spc="-6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9C9C9C"/>
                </a:solidFill>
                <a:latin typeface="Times New Roman"/>
                <a:cs typeface="Times New Roman"/>
              </a:rPr>
              <a:t>-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tr</a:t>
            </a:r>
            <a:r>
              <a:rPr dirty="0" sz="1050" spc="-114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ained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E6E6E"/>
                </a:solidFill>
                <a:latin typeface="Times New Roman"/>
                <a:cs typeface="Times New Roman"/>
              </a:rPr>
              <a:t>demog1·a­ 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phers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have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attained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positions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prominence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within. </a:t>
            </a:r>
            <a:r>
              <a:rPr dirty="0" sz="1050" spc="215">
                <a:solidFill>
                  <a:srgbClr val="5B5B5B"/>
                </a:solidFill>
                <a:latin typeface="Times New Roman"/>
                <a:cs typeface="Times New Roman"/>
              </a:rPr>
              <a:t>the  </a:t>
            </a:r>
            <a:r>
              <a:rPr dirty="0" sz="1050" spc="245">
                <a:solidFill>
                  <a:srgbClr val="5B5B5B"/>
                </a:solidFill>
                <a:latin typeface="Times New Roman"/>
                <a:cs typeface="Times New Roman"/>
              </a:rPr>
              <a:t>profession.</a:t>
            </a:r>
            <a:endParaRPr sz="1050">
              <a:latin typeface="Times New Roman"/>
              <a:cs typeface="Times New Roman"/>
            </a:endParaRPr>
          </a:p>
          <a:p>
            <a:pPr marL="49530" marR="192405" indent="13335">
              <a:lnSpc>
                <a:spcPct val="95800"/>
              </a:lnSpc>
              <a:spcBef>
                <a:spcPts val="495"/>
              </a:spcBef>
              <a:tabLst>
                <a:tab pos="1978025" algn="l"/>
              </a:tabLst>
            </a:pPr>
            <a:r>
              <a:rPr dirty="0" sz="1100" spc="265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100" spc="3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last.</a:t>
            </a:r>
            <a:r>
              <a:rPr dirty="0" sz="1050" spc="-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five</a:t>
            </a:r>
            <a:r>
              <a:rPr dirty="0" sz="1050" spc="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years,p</a:t>
            </a:r>
            <a:r>
              <a:rPr dirty="0" sz="1050" spc="41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opu</a:t>
            </a:r>
            <a:r>
              <a:rPr dirty="0" sz="1050" spc="26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atio</a:t>
            </a:r>
            <a:r>
              <a:rPr dirty="0" sz="1050" spc="-14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n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studies</a:t>
            </a:r>
            <a:r>
              <a:rPr dirty="0" sz="1050" spc="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at</a:t>
            </a:r>
            <a:r>
              <a:rPr dirty="0" sz="1050" spc="19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the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University 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Washington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have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experienced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a </a:t>
            </a:r>
            <a:r>
              <a:rPr dirty="0" sz="1050" spc="305">
                <a:solidFill>
                  <a:srgbClr val="5B5B5B"/>
                </a:solidFill>
                <a:latin typeface="Times New Roman"/>
                <a:cs typeface="Times New Roman"/>
              </a:rPr>
              <a:t>major 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renaissance  </a:t>
            </a:r>
            <a:r>
              <a:rPr dirty="0" sz="1050" spc="145">
                <a:solidFill>
                  <a:srgbClr val="6E6E6E"/>
                </a:solidFill>
                <a:latin typeface="Times New Roman"/>
                <a:cs typeface="Times New Roman"/>
              </a:rPr>
              <a:t>vvitb. </a:t>
            </a:r>
            <a:r>
              <a:rPr dirty="0" sz="1050" spc="210">
                <a:solidFill>
                  <a:srgbClr val="5B5B5B"/>
                </a:solidFill>
                <a:latin typeface="Times New Roman"/>
                <a:cs typeface="Times New Roman"/>
              </a:rPr>
              <a:t>new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faculty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appointments, </a:t>
            </a:r>
            <a:r>
              <a:rPr dirty="0" sz="1050" spc="140">
                <a:solidFill>
                  <a:srgbClr val="6E6E6E"/>
                </a:solidFill>
                <a:latin typeface="Times New Roman"/>
                <a:cs typeface="Times New Roman"/>
              </a:rPr>
              <a:t>as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ubsta</a:t>
            </a:r>
            <a:r>
              <a:rPr dirty="0" sz="1050" spc="265">
                <a:solidFill>
                  <a:srgbClr val="484848"/>
                </a:solidFill>
                <a:latin typeface="Times New Roman"/>
                <a:cs typeface="Times New Roman"/>
              </a:rPr>
              <a:t>ntial </a:t>
            </a:r>
            <a:r>
              <a:rPr dirty="0" sz="1050" spc="245">
                <a:solidFill>
                  <a:srgbClr val="5B5B5B"/>
                </a:solidFill>
                <a:latin typeface="Times New Roman"/>
                <a:cs typeface="Times New Roman"/>
              </a:rPr>
              <a:t>increase 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in  </a:t>
            </a:r>
            <a:r>
              <a:rPr dirty="0" sz="1050" spc="-15">
                <a:solidFill>
                  <a:srgbClr val="6E6E6E"/>
                </a:solidFill>
                <a:latin typeface="Times New Roman"/>
                <a:cs typeface="Times New Roman"/>
              </a:rPr>
              <a:t>ext </a:t>
            </a:r>
            <a:r>
              <a:rPr dirty="0" sz="1050" spc="-155">
                <a:solidFill>
                  <a:srgbClr val="6E6E6E"/>
                </a:solidFill>
                <a:latin typeface="Times New Roman"/>
                <a:cs typeface="Times New Roman"/>
              </a:rPr>
              <a:t>e</a:t>
            </a:r>
            <a:r>
              <a:rPr dirty="0" sz="1050" spc="-155">
                <a:solidFill>
                  <a:srgbClr val="484848"/>
                </a:solidFill>
                <a:latin typeface="Times New Roman"/>
                <a:cs typeface="Times New Roman"/>
              </a:rPr>
              <a:t>r </a:t>
            </a:r>
            <a:r>
              <a:rPr dirty="0" sz="1050" spc="-20">
                <a:solidFill>
                  <a:srgbClr val="6E6E6E"/>
                </a:solidFill>
                <a:latin typeface="Times New Roman"/>
                <a:cs typeface="Times New Roman"/>
              </a:rPr>
              <a:t>n al </a:t>
            </a:r>
            <a:r>
              <a:rPr dirty="0" sz="1050" spc="180">
                <a:solidFill>
                  <a:srgbClr val="6E6E6E"/>
                </a:solidFill>
                <a:latin typeface="Times New Roman"/>
                <a:cs typeface="Times New Roman"/>
              </a:rPr>
              <a:t>f'·unding,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and </a:t>
            </a:r>
            <a:r>
              <a:rPr dirty="0" sz="1050" spc="175">
                <a:solidFill>
                  <a:srgbClr val="6E6E6E"/>
                </a:solidFill>
                <a:latin typeface="Times New Roman"/>
                <a:cs typeface="Times New Roman"/>
              </a:rPr>
              <a:t>gro-vvth </a:t>
            </a:r>
            <a:r>
              <a:rPr dirty="0" sz="950" spc="140">
                <a:solidFill>
                  <a:srgbClr val="5B5B5B"/>
                </a:solidFill>
                <a:latin typeface="Arial"/>
                <a:cs typeface="Arial"/>
              </a:rPr>
              <a:t>in </a:t>
            </a:r>
            <a:r>
              <a:rPr dirty="0" sz="1050" spc="229">
                <a:solidFill>
                  <a:srgbClr val="6E6E6E"/>
                </a:solidFill>
                <a:latin typeface="Times New Roman"/>
                <a:cs typeface="Times New Roman"/>
              </a:rPr>
              <a:t>financial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support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and  commitment </a:t>
            </a:r>
            <a:r>
              <a:rPr dirty="0" sz="1050" spc="235">
                <a:solidFill>
                  <a:srgbClr val="6E6E6E"/>
                </a:solidFill>
                <a:latin typeface="Times New Roman"/>
                <a:cs typeface="Times New Roman"/>
              </a:rPr>
              <a:t>:from </a:t>
            </a:r>
            <a:r>
              <a:rPr dirty="0" sz="1050" spc="215">
                <a:solidFill>
                  <a:srgbClr val="6E6E6E"/>
                </a:solidFill>
                <a:latin typeface="Times New Roman"/>
                <a:cs typeface="Times New Roman"/>
              </a:rPr>
              <a:t>the </a:t>
            </a:r>
            <a:r>
              <a:rPr dirty="0" sz="1050" spc="245">
                <a:solidFill>
                  <a:srgbClr val="6E6E6E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administration. </a:t>
            </a:r>
            <a:r>
              <a:rPr dirty="0" sz="1050" spc="260">
                <a:solidFill>
                  <a:srgbClr val="6E6E6E"/>
                </a:solidFill>
                <a:latin typeface="Times New Roman"/>
                <a:cs typeface="Times New Roman"/>
              </a:rPr>
              <a:t>Build­ 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ing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E6E6E"/>
                </a:solidFill>
                <a:latin typeface="Times New Roman"/>
                <a:cs typeface="Times New Roman"/>
              </a:rPr>
              <a:t>up</a:t>
            </a:r>
            <a:r>
              <a:rPr dirty="0" sz="1050" spc="-10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7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370">
                <a:solidFill>
                  <a:srgbClr val="484848"/>
                </a:solidFill>
                <a:latin typeface="Times New Roman"/>
                <a:cs typeface="Times New Roman"/>
              </a:rPr>
              <a:t>n</a:t>
            </a:r>
            <a:r>
              <a:rPr dirty="0" sz="1050" spc="180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an</a:t>
            </a:r>
            <a:r>
              <a:rPr dirty="0" sz="1050" spc="15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exce</a:t>
            </a:r>
            <a:r>
              <a:rPr dirty="0" sz="1050" spc="170">
                <a:solidFill>
                  <a:srgbClr val="484848"/>
                </a:solidFill>
                <a:latin typeface="Times New Roman"/>
                <a:cs typeface="Times New Roman"/>
              </a:rPr>
              <a:t>ll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ent	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coreg</a:t>
            </a:r>
            <a:r>
              <a:rPr dirty="0" sz="1050" spc="254">
                <a:solidFill>
                  <a:srgbClr val="484848"/>
                </a:solidFill>
                <a:latin typeface="Times New Roman"/>
                <a:cs typeface="Times New Roman"/>
              </a:rPr>
              <a:t>r </a:t>
            </a:r>
            <a:r>
              <a:rPr dirty="0" sz="1050" spc="365">
                <a:solidFill>
                  <a:srgbClr val="6E6E6E"/>
                </a:solidFill>
                <a:latin typeface="Times New Roman"/>
                <a:cs typeface="Times New Roman"/>
              </a:rPr>
              <a:t>oup </a:t>
            </a:r>
            <a:r>
              <a:rPr dirty="0" sz="1050" spc="300">
                <a:solidFill>
                  <a:srgbClr val="6E6E6E"/>
                </a:solidFill>
                <a:latin typeface="Times New Roman"/>
                <a:cs typeface="Times New Roman"/>
              </a:rPr>
              <a:t>of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population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scho</a:t>
            </a:r>
            <a:r>
              <a:rPr dirty="0" sz="1050" spc="25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ars 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(Avery</a:t>
            </a:r>
            <a:r>
              <a:rPr dirty="0" sz="1050" spc="15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Guest</a:t>
            </a:r>
            <a:r>
              <a:rPr dirty="0" sz="1050" spc="16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1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James</a:t>
            </a:r>
            <a:r>
              <a:rPr dirty="0" sz="1050" spc="1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6E6E6E"/>
                </a:solidFill>
                <a:latin typeface="Times New Roman"/>
                <a:cs typeface="Times New Roman"/>
              </a:rPr>
              <a:t>McCann</a:t>
            </a:r>
            <a:r>
              <a:rPr dirty="0" sz="1050" spc="13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E6E6E"/>
                </a:solidFill>
                <a:latin typeface="Times New Roman"/>
                <a:cs typeface="Times New Roman"/>
              </a:rPr>
              <a:t>ins</a:t>
            </a:r>
            <a:r>
              <a:rPr dirty="0" sz="1050" spc="18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1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cio</a:t>
            </a:r>
            <a:r>
              <a:rPr dirty="0" sz="1050" spc="225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dirty="0" sz="1050" spc="225">
                <a:solidFill>
                  <a:srgbClr val="6E6E6E"/>
                </a:solidFill>
                <a:latin typeface="Times New Roman"/>
                <a:cs typeface="Times New Roman"/>
              </a:rPr>
              <a:t>o</a:t>
            </a:r>
            <a:r>
              <a:rPr dirty="0" sz="1050" spc="-15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E6E6E"/>
                </a:solidFill>
                <a:latin typeface="Times New Roman"/>
                <a:cs typeface="Times New Roman"/>
              </a:rPr>
              <a:t>gy,</a:t>
            </a:r>
            <a:r>
              <a:rPr dirty="0" sz="1050" spc="-7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E6E6E"/>
                </a:solidFill>
                <a:latin typeface="Times New Roman"/>
                <a:cs typeface="Times New Roman"/>
              </a:rPr>
              <a:t>Stevan 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Harrell </a:t>
            </a:r>
            <a:r>
              <a:rPr dirty="0" sz="950" spc="229">
                <a:solidFill>
                  <a:srgbClr val="6E6E6E"/>
                </a:solidFill>
                <a:latin typeface="Arial"/>
                <a:cs typeface="Arial"/>
              </a:rPr>
              <a:t>in 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anthr 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opo</a:t>
            </a:r>
            <a:r>
              <a:rPr dirty="0" sz="1050" spc="290">
                <a:solidFill>
                  <a:srgbClr val="484848"/>
                </a:solidFill>
                <a:latin typeface="Times New Roman"/>
                <a:cs typeface="Times New Roman"/>
              </a:rPr>
              <a:t>l</a:t>
            </a:r>
            <a:r>
              <a:rPr dirty="0" sz="1050" spc="290">
                <a:solidFill>
                  <a:srgbClr val="6E6E6E"/>
                </a:solidFill>
                <a:latin typeface="Times New Roman"/>
                <a:cs typeface="Times New Roman"/>
              </a:rPr>
              <a:t>ogy, </a:t>
            </a:r>
            <a:r>
              <a:rPr dirty="0" sz="1050" spc="315">
                <a:solidFill>
                  <a:srgbClr val="6E6E6E"/>
                </a:solidFill>
                <a:latin typeface="Times New Roman"/>
                <a:cs typeface="Times New Roman"/>
              </a:rPr>
              <a:t>Susan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Hanley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250">
                <a:solidFill>
                  <a:srgbClr val="6E6E6E"/>
                </a:solidFill>
                <a:latin typeface="Times New Roman"/>
                <a:cs typeface="Times New Roman"/>
              </a:rPr>
              <a:t>international  </a:t>
            </a:r>
            <a:r>
              <a:rPr dirty="0" sz="1050" spc="254">
                <a:solidFill>
                  <a:srgbClr val="6E6E6E"/>
                </a:solidFill>
                <a:latin typeface="Times New Roman"/>
                <a:cs typeface="Times New Roman"/>
              </a:rPr>
              <a:t>studies,</a:t>
            </a:r>
            <a:r>
              <a:rPr dirty="0" sz="1050" spc="8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David</a:t>
            </a:r>
            <a:r>
              <a:rPr dirty="0" sz="1050" spc="27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420">
                <a:solidFill>
                  <a:srgbClr val="6E6E6E"/>
                </a:solidFill>
                <a:latin typeface="Times New Roman"/>
                <a:cs typeface="Times New Roman"/>
              </a:rPr>
              <a:t>Hodge</a:t>
            </a:r>
            <a:r>
              <a:rPr dirty="0" sz="1050" spc="1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6E6E6E"/>
                </a:solidFill>
                <a:latin typeface="Times New Roman"/>
                <a:cs typeface="Times New Roman"/>
              </a:rPr>
              <a:t>and</a:t>
            </a:r>
            <a:r>
              <a:rPr dirty="0" sz="1050" spc="5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E6E6E"/>
                </a:solidFill>
                <a:latin typeface="Times New Roman"/>
                <a:cs typeface="Times New Roman"/>
              </a:rPr>
              <a:t>Richard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E6E6E"/>
                </a:solidFill>
                <a:latin typeface="Times New Roman"/>
                <a:cs typeface="Times New Roman"/>
              </a:rPr>
              <a:t>Morrill</a:t>
            </a:r>
            <a:r>
              <a:rPr dirty="0" sz="1050" spc="9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50" spc="240">
                <a:solidFill>
                  <a:srgbClr val="6E6E6E"/>
                </a:solidFill>
                <a:latin typeface="Times New Roman"/>
                <a:cs typeface="Times New Roman"/>
              </a:rPr>
              <a:t>g</a:t>
            </a:r>
            <a:r>
              <a:rPr dirty="0" sz="1050" spc="33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6E6E6E"/>
                </a:solidFill>
                <a:latin typeface="Times New Roman"/>
                <a:cs typeface="Times New Roman"/>
              </a:rPr>
              <a:t>cogi·a</a:t>
            </a:r>
            <a:r>
              <a:rPr dirty="0" sz="1050" spc="190">
                <a:solidFill>
                  <a:srgbClr val="9C9C9C"/>
                </a:solidFill>
                <a:latin typeface="Times New Roman"/>
                <a:cs typeface="Times New Roman"/>
              </a:rPr>
              <a:t>-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390">
                <a:solidFill>
                  <a:srgbClr val="5B5B5B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4333" y="2946175"/>
            <a:ext cx="1858065" cy="1552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8498" y="847421"/>
            <a:ext cx="7124065" cy="0"/>
          </a:xfrm>
          <a:custGeom>
            <a:avLst/>
            <a:gdLst/>
            <a:ahLst/>
            <a:cxnLst/>
            <a:rect l="l" t="t" r="r" b="b"/>
            <a:pathLst>
              <a:path w="7124065" h="0">
                <a:moveTo>
                  <a:pt x="0" y="0"/>
                </a:moveTo>
                <a:lnTo>
                  <a:pt x="712390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5245" y="9424589"/>
            <a:ext cx="7187565" cy="0"/>
          </a:xfrm>
          <a:custGeom>
            <a:avLst/>
            <a:gdLst/>
            <a:ahLst/>
            <a:cxnLst/>
            <a:rect l="l" t="t" r="r" b="b"/>
            <a:pathLst>
              <a:path w="7187565" h="0">
                <a:moveTo>
                  <a:pt x="0" y="0"/>
                </a:moveTo>
                <a:lnTo>
                  <a:pt x="7187153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58365" y="531348"/>
            <a:ext cx="1468755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315">
                <a:solidFill>
                  <a:srgbClr val="707070"/>
                </a:solidFill>
                <a:latin typeface="Arial"/>
                <a:cs typeface="Arial"/>
              </a:rPr>
              <a:t>1990-92</a:t>
            </a:r>
            <a:r>
              <a:rPr dirty="0" sz="950" spc="-4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950" spc="225">
                <a:solidFill>
                  <a:srgbClr val="606060"/>
                </a:solidFill>
                <a:latin typeface="Arial"/>
                <a:cs typeface="Arial"/>
              </a:rPr>
              <a:t>REPORT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674" y="1325970"/>
            <a:ext cx="3536315" cy="500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175">
              <a:lnSpc>
                <a:spcPct val="100600"/>
              </a:lnSpc>
              <a:spcBef>
                <a:spcPts val="95"/>
              </a:spcBef>
            </a:pPr>
            <a:r>
              <a:rPr dirty="0" sz="1550" spc="610" b="1">
                <a:solidFill>
                  <a:srgbClr val="606060"/>
                </a:solidFill>
                <a:latin typeface="Times New Roman"/>
                <a:cs typeface="Times New Roman"/>
              </a:rPr>
              <a:t>CURR.ENT  </a:t>
            </a:r>
            <a:r>
              <a:rPr dirty="0" sz="1550" spc="665" b="1">
                <a:solidFill>
                  <a:srgbClr val="606060"/>
                </a:solidFill>
                <a:latin typeface="Times New Roman"/>
                <a:cs typeface="Times New Roman"/>
              </a:rPr>
              <a:t>RESEARCH</a:t>
            </a:r>
            <a:r>
              <a:rPr dirty="0" sz="1550" spc="31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550" spc="595" b="1">
                <a:solidFill>
                  <a:srgbClr val="606060"/>
                </a:solidFill>
                <a:latin typeface="Times New Roman"/>
                <a:cs typeface="Times New Roman"/>
              </a:rPr>
              <a:t>PROJECTS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167" y="1960393"/>
            <a:ext cx="4902200" cy="98615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375" b="1">
                <a:solidFill>
                  <a:srgbClr val="606060"/>
                </a:solidFill>
                <a:latin typeface="Times New Roman"/>
                <a:cs typeface="Times New Roman"/>
              </a:rPr>
              <a:t>Gunnar</a:t>
            </a:r>
            <a:r>
              <a:rPr dirty="0" sz="1200" spc="10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200" spc="380" b="1">
                <a:solidFill>
                  <a:srgbClr val="606060"/>
                </a:solidFill>
                <a:latin typeface="Times New Roman"/>
                <a:cs typeface="Times New Roman"/>
              </a:rPr>
              <a:t>Almgren</a:t>
            </a:r>
            <a:endParaRPr sz="1200">
              <a:latin typeface="Times New Roman"/>
              <a:cs typeface="Times New Roman"/>
            </a:endParaRPr>
          </a:p>
          <a:p>
            <a:pPr marL="78740" marR="172720" indent="-57785">
              <a:lnSpc>
                <a:spcPts val="1180"/>
              </a:lnSpc>
              <a:spcBef>
                <a:spcPts val="690"/>
              </a:spcBef>
              <a:tabLst>
                <a:tab pos="314325" algn="l"/>
              </a:tabLst>
            </a:pPr>
            <a:r>
              <a:rPr dirty="0" sz="1050" spc="260" i="1">
                <a:solidFill>
                  <a:srgbClr val="606060"/>
                </a:solidFill>
                <a:latin typeface="Times New Roman"/>
                <a:cs typeface="Times New Roman"/>
              </a:rPr>
              <a:t>Patterns</a:t>
            </a:r>
            <a:r>
              <a:rPr dirty="0" sz="1050" spc="8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25" i="1">
                <a:solidFill>
                  <a:srgbClr val="606060"/>
                </a:solidFill>
                <a:latin typeface="Times New Roman"/>
                <a:cs typeface="Times New Roman"/>
              </a:rPr>
              <a:t>Change</a:t>
            </a:r>
            <a:r>
              <a:rPr dirty="0" sz="1050" spc="6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0" i="1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1050" spc="32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0" i="1">
                <a:solidFill>
                  <a:srgbClr val="606060"/>
                </a:solidFill>
                <a:latin typeface="Times New Roman"/>
                <a:cs typeface="Times New Roman"/>
              </a:rPr>
              <a:t>Inner-City</a:t>
            </a:r>
            <a:r>
              <a:rPr dirty="0" sz="1050" spc="4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65" i="1">
                <a:solidFill>
                  <a:srgbClr val="606060"/>
                </a:solidFill>
                <a:latin typeface="Times New Roman"/>
                <a:cs typeface="Times New Roman"/>
              </a:rPr>
              <a:t>..&amp;for&amp;alir:y:</a:t>
            </a:r>
            <a:r>
              <a:rPr dirty="0" sz="1050" spc="-1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5" i="1">
                <a:solidFill>
                  <a:srgbClr val="707070"/>
                </a:solidFill>
                <a:latin typeface="Times New Roman"/>
                <a:cs typeface="Times New Roman"/>
              </a:rPr>
              <a:t>Chicago</a:t>
            </a:r>
            <a:r>
              <a:rPr dirty="0" sz="1050" spc="-5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 i="1">
                <a:solidFill>
                  <a:srgbClr val="707070"/>
                </a:solidFill>
                <a:latin typeface="Times New Roman"/>
                <a:cs typeface="Times New Roman"/>
              </a:rPr>
              <a:t>in  </a:t>
            </a:r>
            <a:r>
              <a:rPr dirty="0" sz="1050" spc="265" i="1">
                <a:solidFill>
                  <a:srgbClr val="606060"/>
                </a:solidFill>
                <a:latin typeface="Times New Roman"/>
                <a:cs typeface="Times New Roman"/>
              </a:rPr>
              <a:t>e	</a:t>
            </a:r>
            <a:r>
              <a:rPr dirty="0" sz="1050" spc="150" i="1">
                <a:solidFill>
                  <a:srgbClr val="606060"/>
                </a:solidFill>
                <a:latin typeface="Times New Roman"/>
                <a:cs typeface="Times New Roman"/>
              </a:rPr>
              <a:t>.l.980s.</a:t>
            </a:r>
            <a:r>
              <a:rPr dirty="0" sz="1050" spc="1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06060"/>
                </a:solidFill>
                <a:latin typeface="Times New Roman"/>
                <a:cs typeface="Times New Roman"/>
              </a:rPr>
              <a:t>Tb.is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06060"/>
                </a:solidFill>
                <a:latin typeface="Times New Roman"/>
                <a:cs typeface="Times New Roman"/>
              </a:rPr>
              <a:t>projecc</a:t>
            </a:r>
            <a:r>
              <a:rPr dirty="0" sz="1050" spc="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utilizes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06060"/>
                </a:solidFill>
                <a:latin typeface="Times New Roman"/>
                <a:cs typeface="Times New Roman"/>
              </a:rPr>
              <a:t>machine-readable</a:t>
            </a:r>
            <a:r>
              <a:rPr dirty="0" sz="1050" spc="1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birth</a:t>
            </a:r>
            <a:endParaRPr sz="1050">
              <a:latin typeface="Times New Roman"/>
              <a:cs typeface="Times New Roman"/>
            </a:endParaRPr>
          </a:p>
          <a:p>
            <a:pPr marL="17145" marR="5080" indent="-3810">
              <a:lnSpc>
                <a:spcPts val="1180"/>
              </a:lnSpc>
              <a:spcBef>
                <a:spcPts val="70"/>
              </a:spcBef>
            </a:pPr>
            <a:r>
              <a:rPr dirty="0" sz="1050" spc="355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355">
                <a:solidFill>
                  <a:srgbClr val="4D4D4D"/>
                </a:solidFill>
                <a:latin typeface="Times New Roman"/>
                <a:cs typeface="Times New Roman"/>
              </a:rPr>
              <a:t>d</a:t>
            </a:r>
            <a:r>
              <a:rPr dirty="0" sz="1050" spc="114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eath</a:t>
            </a:r>
            <a:r>
              <a:rPr dirty="0" sz="1050" spc="225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050" spc="409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eco</a:t>
            </a:r>
            <a:r>
              <a:rPr dirty="0" sz="1050" spc="80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050" spc="35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4D4D4D"/>
                </a:solidFill>
                <a:latin typeface="Times New Roman"/>
                <a:cs typeface="Times New Roman"/>
              </a:rPr>
              <a:t>ds</a:t>
            </a:r>
            <a:r>
              <a:rPr dirty="0" sz="1050" spc="4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£or</a:t>
            </a:r>
            <a:r>
              <a:rPr dirty="0" sz="1050" spc="-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4D4D4D"/>
                </a:solidFill>
                <a:latin typeface="Times New Roman"/>
                <a:cs typeface="Times New Roman"/>
              </a:rPr>
              <a:t>th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city</a:t>
            </a:r>
            <a:r>
              <a:rPr dirty="0" sz="1050" spc="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0£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Chicago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obtained</a:t>
            </a:r>
            <a:r>
              <a:rPr dirty="0" sz="105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06060"/>
                </a:solidFill>
                <a:latin typeface="Times New Roman"/>
                <a:cs typeface="Times New Roman"/>
              </a:rPr>
              <a:t>from 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50" spc="1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4D4D4D"/>
                </a:solidFill>
                <a:latin typeface="Times New Roman"/>
                <a:cs typeface="Times New Roman"/>
              </a:rPr>
              <a:t>Illinois</a:t>
            </a:r>
            <a:r>
              <a:rPr dirty="0" sz="1050" spc="2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Departtn.ent</a:t>
            </a:r>
            <a:r>
              <a:rPr dirty="0" sz="1050" spc="1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P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u</a:t>
            </a:r>
            <a:r>
              <a:rPr dirty="0" sz="1050" spc="175">
                <a:solidFill>
                  <a:srgbClr val="4D4D4D"/>
                </a:solidFill>
                <a:latin typeface="Times New Roman"/>
                <a:cs typeface="Times New Roman"/>
              </a:rPr>
              <a:t>b</a:t>
            </a:r>
            <a:r>
              <a:rPr dirty="0" sz="1050" spc="10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4D4D4D"/>
                </a:solidFill>
                <a:latin typeface="Times New Roman"/>
                <a:cs typeface="Times New Roman"/>
              </a:rPr>
              <a:t>lic</a:t>
            </a:r>
            <a:r>
              <a:rPr dirty="0" sz="1050" spc="7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606060"/>
                </a:solidFill>
                <a:latin typeface="Times New Roman"/>
                <a:cs typeface="Times New Roman"/>
              </a:rPr>
              <a:t>Health</a:t>
            </a:r>
            <a:r>
              <a:rPr dirty="0" sz="1050" spc="1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to</a:t>
            </a:r>
            <a:r>
              <a:rPr dirty="0" sz="1050" spc="1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exanune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054" y="2910375"/>
            <a:ext cx="43668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7080" algn="l"/>
              </a:tabLst>
            </a:pP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patterns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-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-25">
                <a:solidFill>
                  <a:srgbClr val="707070"/>
                </a:solidFill>
                <a:latin typeface="Times New Roman"/>
                <a:cs typeface="Times New Roman"/>
              </a:rPr>
              <a:t>ch</a:t>
            </a:r>
            <a:r>
              <a:rPr dirty="0" sz="1050" spc="-25">
                <a:solidFill>
                  <a:srgbClr val="A8A8A5"/>
                </a:solidFill>
                <a:latin typeface="Times New Roman"/>
                <a:cs typeface="Times New Roman"/>
              </a:rPr>
              <a:t>.</a:t>
            </a:r>
            <a:r>
              <a:rPr dirty="0" sz="1050" spc="-25">
                <a:solidFill>
                  <a:srgbClr val="606060"/>
                </a:solidFill>
                <a:latin typeface="Times New Roman"/>
                <a:cs typeface="Times New Roman"/>
              </a:rPr>
              <a:t>a.</a:t>
            </a:r>
            <a:r>
              <a:rPr dirty="0" sz="1050" spc="-25">
                <a:solidFill>
                  <a:srgbClr val="A8A8A5"/>
                </a:solidFill>
                <a:latin typeface="Times New Roman"/>
                <a:cs typeface="Times New Roman"/>
              </a:rPr>
              <a:t>:</a:t>
            </a:r>
            <a:r>
              <a:rPr dirty="0" sz="1050" spc="-25">
                <a:solidFill>
                  <a:srgbClr val="606060"/>
                </a:solidFill>
                <a:latin typeface="Times New Roman"/>
                <a:cs typeface="Times New Roman"/>
              </a:rPr>
              <a:t>11.g </a:t>
            </a:r>
            <a:r>
              <a:rPr dirty="0" sz="1050" spc="15">
                <a:solidFill>
                  <a:srgbClr val="606060"/>
                </a:solidFill>
                <a:latin typeface="Times New Roman"/>
                <a:cs typeface="Times New Roman"/>
              </a:rPr>
              <a:t>e </a:t>
            </a:r>
            <a:r>
              <a:rPr dirty="0" sz="1050" spc="1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606060"/>
                </a:solidFill>
                <a:latin typeface="Times New Roman"/>
                <a:cs typeface="Times New Roman"/>
              </a:rPr>
              <a:t>and	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stability </a:t>
            </a:r>
            <a:r>
              <a:rPr dirty="0" sz="1050" spc="-100">
                <a:solidFill>
                  <a:srgbClr val="606060"/>
                </a:solidFill>
                <a:latin typeface="Times New Roman"/>
                <a:cs typeface="Times New Roman"/>
              </a:rPr>
              <a:t>.i.J</a:t>
            </a:r>
            <a:r>
              <a:rPr dirty="0" sz="1050" spc="-100">
                <a:solidFill>
                  <a:srgbClr val="A8A8A5"/>
                </a:solidFill>
                <a:latin typeface="Times New Roman"/>
                <a:cs typeface="Times New Roman"/>
              </a:rPr>
              <a:t>: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:i. </a:t>
            </a:r>
            <a:r>
              <a:rPr dirty="0" sz="1050" spc="155">
                <a:solidFill>
                  <a:srgbClr val="606060"/>
                </a:solidFill>
                <a:latin typeface="Times New Roman"/>
                <a:cs typeface="Times New Roman"/>
              </a:rPr>
              <a:t>'l.trban</a:t>
            </a:r>
            <a:r>
              <a:rPr dirty="0" sz="1050" spc="-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mortality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744" y="3062392"/>
            <a:ext cx="49434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obse</a:t>
            </a:r>
            <a:r>
              <a:rPr dirty="0" sz="1050" spc="80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050" spc="39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4D4D4D"/>
                </a:solidFill>
                <a:latin typeface="Times New Roman"/>
                <a:cs typeface="Times New Roman"/>
              </a:rPr>
              <a:t>v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ed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over</a:t>
            </a:r>
            <a:r>
              <a:rPr dirty="0" sz="105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606060"/>
                </a:solidFill>
                <a:latin typeface="Times New Roman"/>
                <a:cs typeface="Times New Roman"/>
              </a:rPr>
              <a:t>most</a:t>
            </a:r>
            <a:r>
              <a:rPr dirty="0" sz="1050" spc="-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06060"/>
                </a:solidFill>
                <a:latin typeface="Times New Roman"/>
                <a:cs typeface="Times New Roman"/>
              </a:rPr>
              <a:t>recent</a:t>
            </a:r>
            <a:r>
              <a:rPr dirty="0" sz="1050" spc="-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4D4D4D"/>
                </a:solidFill>
                <a:latin typeface="Times New Roman"/>
                <a:cs typeface="Times New Roman"/>
              </a:rPr>
              <a:t>interc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ensal</a:t>
            </a:r>
            <a:r>
              <a:rPr dirty="0" sz="1050" spc="-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period,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335" b="1">
                <a:solidFill>
                  <a:srgbClr val="606060"/>
                </a:solidFill>
                <a:latin typeface="Times New Roman"/>
                <a:cs typeface="Times New Roman"/>
              </a:rPr>
              <a:t>l.</a:t>
            </a:r>
            <a:r>
              <a:rPr dirty="0" sz="1050" spc="335">
                <a:solidFill>
                  <a:srgbClr val="606060"/>
                </a:solidFill>
                <a:latin typeface="Times New Roman"/>
                <a:cs typeface="Times New Roman"/>
              </a:rPr>
              <a:t>970-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623" y="3219248"/>
            <a:ext cx="5020945" cy="202374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7780" marR="80010" indent="15240">
              <a:lnSpc>
                <a:spcPct val="95700"/>
              </a:lnSpc>
              <a:spcBef>
                <a:spcPts val="160"/>
              </a:spcBef>
              <a:tabLst>
                <a:tab pos="302260" algn="l"/>
                <a:tab pos="1251585" algn="l"/>
              </a:tabLst>
            </a:pPr>
            <a:r>
              <a:rPr dirty="0" sz="1050" spc="375">
                <a:solidFill>
                  <a:srgbClr val="606060"/>
                </a:solidFill>
                <a:latin typeface="Times New Roman"/>
                <a:cs typeface="Times New Roman"/>
              </a:rPr>
              <a:t>1980.</a:t>
            </a:r>
            <a:r>
              <a:rPr dirty="0" sz="1050" spc="-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Vital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records</a:t>
            </a:r>
            <a:r>
              <a:rPr dirty="0" sz="1050" spc="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are</a:t>
            </a:r>
            <a:r>
              <a:rPr dirty="0" sz="1050" spc="1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obtained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06060"/>
                </a:solidFill>
                <a:latin typeface="Times New Roman"/>
                <a:cs typeface="Times New Roman"/>
              </a:rPr>
              <a:t>£orthree</a:t>
            </a:r>
            <a:r>
              <a:rPr dirty="0" sz="105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06060"/>
                </a:solidFill>
                <a:latin typeface="Times New Roman"/>
                <a:cs typeface="Times New Roman"/>
              </a:rPr>
              <a:t>years</a:t>
            </a:r>
            <a:r>
              <a:rPr dirty="0" sz="1050" spc="1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ce</a:t>
            </a:r>
            <a:r>
              <a:rPr dirty="0" sz="1050" spc="105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r>
              <a:rPr dirty="0" sz="1050" spc="4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er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707070"/>
                </a:solidFill>
                <a:latin typeface="Times New Roman"/>
                <a:cs typeface="Times New Roman"/>
              </a:rPr>
              <a:t>ed  </a:t>
            </a:r>
            <a:r>
              <a:rPr dirty="0" sz="1050" spc="30">
                <a:solidFill>
                  <a:srgbClr val="606060"/>
                </a:solidFill>
                <a:latin typeface="Times New Roman"/>
                <a:cs typeface="Times New Roman"/>
              </a:rPr>
              <a:t>on	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each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06060"/>
                </a:solidFill>
                <a:latin typeface="Times New Roman"/>
                <a:cs typeface="Times New Roman"/>
              </a:rPr>
              <a:t>census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06060"/>
                </a:solidFill>
                <a:latin typeface="Times New Roman"/>
                <a:cs typeface="Times New Roman"/>
              </a:rPr>
              <a:t>year,</a:t>
            </a:r>
            <a:r>
              <a:rPr dirty="0" sz="1050" spc="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thus</a:t>
            </a:r>
            <a:r>
              <a:rPr dirty="0" sz="1050" spc="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pennitting</a:t>
            </a:r>
            <a:r>
              <a:rPr dirty="0" sz="1050" spc="1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5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co</a:t>
            </a:r>
            <a:r>
              <a:rPr dirty="0" sz="1050" spc="245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struccion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200">
                <a:solidFill>
                  <a:srgbClr val="606060"/>
                </a:solidFill>
                <a:latin typeface="Times New Roman"/>
                <a:cs typeface="Times New Roman"/>
              </a:rPr>
              <a:t>relatively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stable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rates, </a:t>
            </a:r>
            <a:r>
              <a:rPr dirty="0" sz="1050" spc="330">
                <a:solidFill>
                  <a:srgbClr val="606060"/>
                </a:solidFill>
                <a:latin typeface="Times New Roman"/>
                <a:cs typeface="Times New Roman"/>
              </a:rPr>
              <a:t>by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age </a:t>
            </a: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cause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death., </a:t>
            </a:r>
            <a:r>
              <a:rPr dirty="0" sz="1050" spc="220">
                <a:solidFill>
                  <a:srgbClr val="606060"/>
                </a:solidFill>
                <a:latin typeface="Times New Roman"/>
                <a:cs typeface="Times New Roman"/>
              </a:rPr>
              <a:t>for 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identified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community </a:t>
            </a:r>
            <a:r>
              <a:rPr dirty="0" sz="1050" spc="235">
                <a:solidFill>
                  <a:srgbClr val="606060"/>
                </a:solidFill>
                <a:latin typeface="Times New Roman"/>
                <a:cs typeface="Times New Roman"/>
              </a:rPr>
              <a:t>areas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within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city. </a:t>
            </a:r>
            <a:r>
              <a:rPr dirty="0" sz="1050" spc="290">
                <a:solidFill>
                  <a:srgbClr val="606060"/>
                </a:solidFill>
                <a:latin typeface="Times New Roman"/>
                <a:cs typeface="Times New Roman"/>
              </a:rPr>
              <a:t>Race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and  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114">
                <a:solidFill>
                  <a:srgbClr val="4D4D4D"/>
                </a:solidFill>
                <a:latin typeface="Times New Roman"/>
                <a:cs typeface="Times New Roman"/>
              </a:rPr>
              <a:t>tlin.icit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dirty="0" sz="1050" spc="114">
                <a:solidFill>
                  <a:srgbClr val="4D4D4D"/>
                </a:solidFill>
                <a:latin typeface="Times New Roman"/>
                <a:cs typeface="Times New Roman"/>
              </a:rPr>
              <a:t>y </a:t>
            </a:r>
            <a:r>
              <a:rPr dirty="0" sz="1050" spc="4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-45">
                <a:solidFill>
                  <a:srgbClr val="606060"/>
                </a:solidFill>
                <a:latin typeface="Times New Roman"/>
                <a:cs typeface="Times New Roman"/>
              </a:rPr>
              <a:t>an</a:t>
            </a:r>
            <a:r>
              <a:rPr dirty="0" sz="1050" spc="-45">
                <a:solidFill>
                  <a:srgbClr val="4D4D4D"/>
                </a:solidFill>
                <a:latin typeface="Times New Roman"/>
                <a:cs typeface="Times New Roman"/>
              </a:rPr>
              <a:t>d</a:t>
            </a:r>
            <a:r>
              <a:rPr dirty="0" sz="1050" spc="-45">
                <a:solidFill>
                  <a:srgbClr val="919190"/>
                </a:solidFill>
                <a:latin typeface="Times New Roman"/>
                <a:cs typeface="Times New Roman"/>
              </a:rPr>
              <a:t>.	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cross 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-g</a:t>
            </a:r>
            <a:r>
              <a:rPr dirty="0" sz="1050" spc="40">
                <a:solidFill>
                  <a:srgbClr val="4D4D4D"/>
                </a:solidFill>
                <a:latin typeface="Times New Roman"/>
                <a:cs typeface="Times New Roman"/>
              </a:rPr>
              <a:t>r </a:t>
            </a:r>
            <a:r>
              <a:rPr dirty="0" sz="1050" spc="215">
                <a:solidFill>
                  <a:srgbClr val="4D4D4D"/>
                </a:solidFill>
                <a:latin typeface="Times New Roman"/>
                <a:cs typeface="Times New Roman"/>
              </a:rPr>
              <a:t>o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up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co 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m</a:t>
            </a:r>
            <a:r>
              <a:rPr dirty="0" sz="1050" spc="80">
                <a:solidFill>
                  <a:srgbClr val="4D4D4D"/>
                </a:solidFill>
                <a:latin typeface="Times New Roman"/>
                <a:cs typeface="Times New Roman"/>
              </a:rPr>
              <a:t>p </a:t>
            </a:r>
            <a:r>
              <a:rPr dirty="0" sz="1050" spc="-40">
                <a:solidFill>
                  <a:srgbClr val="4D4D4D"/>
                </a:solidFill>
                <a:latin typeface="Times New Roman"/>
                <a:cs typeface="Times New Roman"/>
              </a:rPr>
              <a:t>ar</a:t>
            </a:r>
            <a:r>
              <a:rPr dirty="0" sz="1050" spc="-4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-40">
                <a:solidFill>
                  <a:srgbClr val="4D4D4D"/>
                </a:solidFill>
                <a:latin typeface="Times New Roman"/>
                <a:cs typeface="Times New Roman"/>
              </a:rPr>
              <a:t>i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ns 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arep </a:t>
            </a:r>
            <a:r>
              <a:rPr dirty="0" sz="1050" spc="-16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z="1050" spc="-160">
                <a:solidFill>
                  <a:srgbClr val="363636"/>
                </a:solidFill>
                <a:latin typeface="Times New Roman"/>
                <a:cs typeface="Times New Roman"/>
              </a:rPr>
              <a:t>r </a:t>
            </a:r>
            <a:r>
              <a:rPr dirty="0" sz="1050" spc="225">
                <a:solidFill>
                  <a:srgbClr val="363636"/>
                </a:solidFill>
                <a:latin typeface="Times New Roman"/>
                <a:cs typeface="Times New Roman"/>
              </a:rPr>
              <a:t>mi </a:t>
            </a:r>
            <a:r>
              <a:rPr dirty="0" sz="1050" spc="140">
                <a:solidFill>
                  <a:srgbClr val="606060"/>
                </a:solidFill>
                <a:latin typeface="Times New Roman"/>
                <a:cs typeface="Times New Roman"/>
              </a:rPr>
              <a:t>t.-cedas  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well</a:t>
            </a:r>
            <a:r>
              <a:rPr dirty="0" sz="1050" spc="215">
                <a:solidFill>
                  <a:srgbClr val="363636"/>
                </a:solidFill>
                <a:latin typeface="Times New Roman"/>
                <a:cs typeface="Times New Roman"/>
              </a:rPr>
              <a:t>. </a:t>
            </a:r>
            <a:r>
              <a:rPr dirty="0" sz="1050" spc="330">
                <a:solidFill>
                  <a:srgbClr val="606060"/>
                </a:solidFill>
                <a:latin typeface="Times New Roman"/>
                <a:cs typeface="Times New Roman"/>
              </a:rPr>
              <a:t>This 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research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will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construct </a:t>
            </a:r>
            <a:r>
              <a:rPr dirty="0" sz="1050" spc="310">
                <a:solidFill>
                  <a:srgbClr val="606060"/>
                </a:solidFill>
                <a:latin typeface="Times New Roman"/>
                <a:cs typeface="Times New Roman"/>
              </a:rPr>
              <a:t>(where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perntltted </a:t>
            </a:r>
            <a:r>
              <a:rPr dirty="0" sz="1050" spc="345">
                <a:solidFill>
                  <a:srgbClr val="606060"/>
                </a:solidFill>
                <a:latin typeface="Times New Roman"/>
                <a:cs typeface="Times New Roman"/>
              </a:rPr>
              <a:t>by  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popL'Llation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size</a:t>
            </a:r>
            <a:r>
              <a:rPr dirty="0" sz="1050" spc="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1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245">
                <a:solidFill>
                  <a:srgbClr val="4D4D4D"/>
                </a:solidFill>
                <a:latin typeface="Times New Roman"/>
                <a:cs typeface="Times New Roman"/>
              </a:rPr>
              <a:t>tabl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rate</a:t>
            </a:r>
            <a:r>
              <a:rPr dirty="0" sz="1050" spc="1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estimates)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4D4D4D"/>
                </a:solidFill>
                <a:latin typeface="Times New Roman"/>
                <a:cs typeface="Times New Roman"/>
              </a:rPr>
              <a:t>lif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tables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06060"/>
                </a:solidFill>
                <a:latin typeface="Times New Roman"/>
                <a:cs typeface="Times New Roman"/>
              </a:rPr>
              <a:t>for</a:t>
            </a:r>
            <a:endParaRPr sz="1050">
              <a:latin typeface="Times New Roman"/>
              <a:cs typeface="Times New Roman"/>
            </a:endParaRPr>
          </a:p>
          <a:p>
            <a:pPr marL="20320">
              <a:lnSpc>
                <a:spcPts val="1180"/>
              </a:lnSpc>
            </a:pP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eac</a:t>
            </a:r>
            <a:r>
              <a:rPr dirty="0" sz="1050" spc="185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r>
              <a:rPr dirty="0" sz="1050" spc="54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606060"/>
                </a:solidFill>
                <a:latin typeface="Times New Roman"/>
                <a:cs typeface="Times New Roman"/>
              </a:rPr>
              <a:t>community</a:t>
            </a:r>
            <a:r>
              <a:rPr dirty="0" sz="1050" spc="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area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Ch</a:t>
            </a:r>
            <a:r>
              <a:rPr dirty="0" sz="1050" spc="295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cago</a:t>
            </a:r>
            <a:r>
              <a:rPr dirty="0" sz="1050" spc="-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606060"/>
                </a:solidFill>
                <a:latin typeface="Times New Roman"/>
                <a:cs typeface="Times New Roman"/>
              </a:rPr>
              <a:t>th.us</a:t>
            </a:r>
            <a:r>
              <a:rPr dirty="0" sz="105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allowing</a:t>
            </a:r>
            <a:r>
              <a:rPr dirty="0" sz="105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a</a:t>
            </a:r>
            <a:r>
              <a:rPr dirty="0" sz="1050" spc="1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general</a:t>
            </a:r>
            <a:endParaRPr sz="1050">
              <a:latin typeface="Times New Roman"/>
              <a:cs typeface="Times New Roman"/>
            </a:endParaRPr>
          </a:p>
          <a:p>
            <a:pPr marL="20955" marR="25400" indent="7620">
              <a:lnSpc>
                <a:spcPts val="1180"/>
              </a:lnSpc>
              <a:spcBef>
                <a:spcPts val="95"/>
              </a:spcBef>
            </a:pP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com</a:t>
            </a:r>
            <a:r>
              <a:rPr dirty="0" sz="1050" spc="210">
                <a:solidFill>
                  <a:srgbClr val="4D4D4D"/>
                </a:solidFill>
                <a:latin typeface="Times New Roman"/>
                <a:cs typeface="Times New Roman"/>
              </a:rPr>
              <a:t>p </a:t>
            </a:r>
            <a:r>
              <a:rPr dirty="0" sz="1050" spc="-30">
                <a:solidFill>
                  <a:srgbClr val="4D4D4D"/>
                </a:solidFill>
                <a:latin typeface="Times New Roman"/>
                <a:cs typeface="Times New Roman"/>
              </a:rPr>
              <a:t>ar</a:t>
            </a:r>
            <a:r>
              <a:rPr dirty="0" sz="1050" spc="-3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-30">
                <a:solidFill>
                  <a:srgbClr val="4D4D4D"/>
                </a:solidFill>
                <a:latin typeface="Times New Roman"/>
                <a:cs typeface="Times New Roman"/>
              </a:rPr>
              <a:t>i </a:t>
            </a:r>
            <a:r>
              <a:rPr dirty="0" sz="1050" spc="375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375">
                <a:solidFill>
                  <a:srgbClr val="4D4D4D"/>
                </a:solidFill>
                <a:latin typeface="Times New Roman"/>
                <a:cs typeface="Times New Roman"/>
              </a:rPr>
              <a:t>n 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1050" spc="285">
                <a:solidFill>
                  <a:srgbClr val="4D4D4D"/>
                </a:solidFill>
                <a:latin typeface="Times New Roman"/>
                <a:cs typeface="Times New Roman"/>
              </a:rPr>
              <a:t>th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relationships </a:t>
            </a:r>
            <a:r>
              <a:rPr dirty="0" sz="1050" spc="305">
                <a:solidFill>
                  <a:srgbClr val="4D4D4D"/>
                </a:solidFill>
                <a:latin typeface="Times New Roman"/>
                <a:cs typeface="Times New Roman"/>
              </a:rPr>
              <a:t>b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ecween </a:t>
            </a:r>
            <a:r>
              <a:rPr dirty="0" sz="1050" spc="60">
                <a:solidFill>
                  <a:srgbClr val="606060"/>
                </a:solidFill>
                <a:latin typeface="Times New Roman"/>
                <a:cs typeface="Times New Roman"/>
              </a:rPr>
              <a:t>chang</a:t>
            </a:r>
            <a:r>
              <a:rPr dirty="0" sz="1050" spc="60">
                <a:solidFill>
                  <a:srgbClr val="A8A8A5"/>
                </a:solidFill>
                <a:latin typeface="Times New Roman"/>
                <a:cs typeface="Times New Roman"/>
              </a:rPr>
              <a:t>. </a:t>
            </a:r>
            <a:r>
              <a:rPr dirty="0" sz="1050" spc="-45">
                <a:solidFill>
                  <a:srgbClr val="606060"/>
                </a:solidFill>
                <a:latin typeface="Times New Roman"/>
                <a:cs typeface="Times New Roman"/>
              </a:rPr>
              <a:t>ing</a:t>
            </a:r>
            <a:r>
              <a:rPr dirty="0" sz="1050" spc="-45">
                <a:solidFill>
                  <a:srgbClr val="919190"/>
                </a:solidFill>
                <a:latin typeface="Times New Roman"/>
                <a:cs typeface="Times New Roman"/>
              </a:rPr>
              <a:t>.  </a:t>
            </a:r>
            <a:r>
              <a:rPr dirty="0" sz="1050" spc="120">
                <a:solidFill>
                  <a:srgbClr val="606060"/>
                </a:solidFill>
                <a:latin typeface="Times New Roman"/>
                <a:cs typeface="Times New Roman"/>
              </a:rPr>
              <a:t>commt.'l.n.it:y</a:t>
            </a:r>
            <a:r>
              <a:rPr dirty="0" sz="1050" spc="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06060"/>
                </a:solidFill>
                <a:latin typeface="Times New Roman"/>
                <a:cs typeface="Times New Roman"/>
              </a:rPr>
              <a:t>conditions</a:t>
            </a:r>
            <a:r>
              <a:rPr dirty="0" sz="1050" spc="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1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characteristics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patterns</a:t>
            </a:r>
            <a:r>
              <a:rPr dirty="0" sz="1050" spc="1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of  </a:t>
            </a:r>
            <a:r>
              <a:rPr dirty="0" sz="1050" spc="175">
                <a:solidFill>
                  <a:srgbClr val="4D4D4D"/>
                </a:solidFill>
                <a:latin typeface="Times New Roman"/>
                <a:cs typeface="Times New Roman"/>
              </a:rPr>
              <a:t>life</a:t>
            </a:r>
            <a:r>
              <a:rPr dirty="0" sz="1050" spc="4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expectan</a:t>
            </a:r>
            <a:r>
              <a:rPr dirty="0" sz="1050" spc="-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cy</a:t>
            </a:r>
            <a:r>
              <a:rPr dirty="0" sz="1050" spc="21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r>
              <a:rPr dirty="0" sz="1050" spc="14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06060"/>
                </a:solidFill>
                <a:latin typeface="Times New Roman"/>
                <a:cs typeface="Times New Roman"/>
              </a:rPr>
              <a:t>Multivariate</a:t>
            </a:r>
            <a:r>
              <a:rPr dirty="0" sz="1050" spc="-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-13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-130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050" spc="-10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4D4D4D"/>
                </a:solidFill>
                <a:latin typeface="Times New Roman"/>
                <a:cs typeface="Times New Roman"/>
              </a:rPr>
              <a:t>1al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155">
                <a:solidFill>
                  <a:srgbClr val="4D4D4D"/>
                </a:solidFill>
                <a:latin typeface="Times New Roman"/>
                <a:cs typeface="Times New Roman"/>
              </a:rPr>
              <a:t>y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is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06060"/>
                </a:solidFill>
                <a:latin typeface="Arial"/>
                <a:cs typeface="Arial"/>
              </a:rPr>
              <a:t>will</a:t>
            </a:r>
            <a:r>
              <a:rPr dirty="0" sz="1050" spc="7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1050" spc="245">
                <a:solidFill>
                  <a:srgbClr val="606060"/>
                </a:solidFill>
                <a:latin typeface="Times New Roman"/>
                <a:cs typeface="Times New Roman"/>
              </a:rPr>
              <a:t>also</a:t>
            </a:r>
            <a:r>
              <a:rPr dirty="0" sz="1050" spc="1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bep</a:t>
            </a:r>
            <a:r>
              <a:rPr dirty="0" sz="1050" spc="4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er</a:t>
            </a:r>
            <a:r>
              <a:rPr dirty="0" sz="1050" spc="229">
                <a:solidFill>
                  <a:srgbClr val="A8A8A5"/>
                </a:solidFill>
                <a:latin typeface="Times New Roman"/>
                <a:cs typeface="Times New Roman"/>
              </a:rPr>
              <a:t>­</a:t>
            </a:r>
            <a:endParaRPr sz="1050">
              <a:latin typeface="Times New Roman"/>
              <a:cs typeface="Times New Roman"/>
            </a:endParaRPr>
          </a:p>
          <a:p>
            <a:pPr marL="20955" marR="187325" indent="-8890">
              <a:lnSpc>
                <a:spcPts val="1180"/>
              </a:lnSpc>
              <a:spcBef>
                <a:spcPts val="80"/>
              </a:spcBef>
            </a:pP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forme</a:t>
            </a:r>
            <a:r>
              <a:rPr dirty="0" sz="1050" spc="260">
                <a:solidFill>
                  <a:srgbClr val="4D4D4D"/>
                </a:solidFill>
                <a:latin typeface="Times New Roman"/>
                <a:cs typeface="Times New Roman"/>
              </a:rPr>
              <a:t>d 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vv</a:t>
            </a:r>
            <a:r>
              <a:rPr dirty="0" sz="1050" spc="105">
                <a:solidFill>
                  <a:srgbClr val="4D4D4D"/>
                </a:solidFill>
                <a:latin typeface="Times New Roman"/>
                <a:cs typeface="Times New Roman"/>
              </a:rPr>
              <a:t>h.ich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will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examine </a:t>
            </a:r>
            <a:r>
              <a:rPr dirty="0" sz="1050" spc="220">
                <a:solidFill>
                  <a:srgbClr val="4D4D4D"/>
                </a:solidFill>
                <a:latin typeface="Times New Roman"/>
                <a:cs typeface="Times New Roman"/>
              </a:rPr>
              <a:t>ther </a:t>
            </a:r>
            <a:r>
              <a:rPr dirty="0" sz="1050" spc="135">
                <a:solidFill>
                  <a:srgbClr val="4D4D4D"/>
                </a:solidFill>
                <a:latin typeface="Times New Roman"/>
                <a:cs typeface="Times New Roman"/>
              </a:rPr>
              <a:t>elatio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nsh</a:t>
            </a:r>
            <a:r>
              <a:rPr dirty="0" sz="1050" spc="135">
                <a:solidFill>
                  <a:srgbClr val="4D4D4D"/>
                </a:solidFill>
                <a:latin typeface="Times New Roman"/>
                <a:cs typeface="Times New Roman"/>
              </a:rPr>
              <a:t>p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i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s </a:t>
            </a:r>
            <a:r>
              <a:rPr dirty="0" sz="1050" spc="325">
                <a:solidFill>
                  <a:srgbClr val="4D4D4D"/>
                </a:solidFill>
                <a:latin typeface="Times New Roman"/>
                <a:cs typeface="Times New Roman"/>
              </a:rPr>
              <a:t>b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etwee</a:t>
            </a:r>
            <a:r>
              <a:rPr dirty="0" sz="1050" spc="290">
                <a:solidFill>
                  <a:srgbClr val="4D4D4D"/>
                </a:solidFill>
                <a:latin typeface="Times New Roman"/>
                <a:cs typeface="Times New Roman"/>
              </a:rPr>
              <a:t>n 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age- </a:t>
            </a: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cause</a:t>
            </a:r>
            <a:r>
              <a:rPr dirty="0" sz="1050" spc="125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z="1050" spc="125">
                <a:solidFill>
                  <a:srgbClr val="919190"/>
                </a:solidFill>
                <a:latin typeface="Times New Roman"/>
                <a:cs typeface="Times New Roman"/>
              </a:rPr>
              <a:t>-</a:t>
            </a:r>
            <a:r>
              <a:rPr dirty="0" sz="1050" spc="125">
                <a:solidFill>
                  <a:srgbClr val="606060"/>
                </a:solidFill>
                <a:latin typeface="Times New Roman"/>
                <a:cs typeface="Times New Roman"/>
              </a:rPr>
              <a:t>p </a:t>
            </a:r>
            <a:r>
              <a:rPr dirty="0" sz="1050" spc="190">
                <a:solidFill>
                  <a:srgbClr val="606060"/>
                </a:solidFill>
                <a:latin typeface="Times New Roman"/>
                <a:cs typeface="Times New Roman"/>
              </a:rPr>
              <a:t>ecific </a:t>
            </a:r>
            <a:r>
              <a:rPr dirty="0" sz="1050" spc="310">
                <a:solidFill>
                  <a:srgbClr val="606060"/>
                </a:solidFill>
                <a:latin typeface="Times New Roman"/>
                <a:cs typeface="Times New Roman"/>
              </a:rPr>
              <a:t>death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rates </a:t>
            </a:r>
            <a:r>
              <a:rPr dirty="0" sz="1050" spc="290">
                <a:solidFill>
                  <a:srgbClr val="606060"/>
                </a:solidFill>
                <a:latin typeface="Times New Roman"/>
                <a:cs typeface="Times New Roman"/>
              </a:rPr>
              <a:t>and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changing</a:t>
            </a:r>
            <a:r>
              <a:rPr dirty="0" sz="1050" spc="-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ne.igh­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5527" y="5207124"/>
            <a:ext cx="46056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8044" algn="l"/>
              </a:tabLst>
            </a:pPr>
            <a:r>
              <a:rPr dirty="0" sz="1050" spc="260">
                <a:solidFill>
                  <a:srgbClr val="4D4D4D"/>
                </a:solidFill>
                <a:latin typeface="Times New Roman"/>
                <a:cs typeface="Times New Roman"/>
              </a:rPr>
              <a:t>b </a:t>
            </a:r>
            <a:r>
              <a:rPr dirty="0" sz="1050" spc="-140">
                <a:solidFill>
                  <a:srgbClr val="C4C6C3"/>
                </a:solidFill>
                <a:latin typeface="Times New Roman"/>
                <a:cs typeface="Times New Roman"/>
              </a:rPr>
              <a:t>,</a:t>
            </a:r>
            <a:r>
              <a:rPr dirty="0" sz="1050" spc="-14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-140">
                <a:solidFill>
                  <a:srgbClr val="4D4D4D"/>
                </a:solidFill>
                <a:latin typeface="Times New Roman"/>
                <a:cs typeface="Times New Roman"/>
              </a:rPr>
              <a:t>r    </a:t>
            </a:r>
            <a:r>
              <a:rPr dirty="0" sz="1050" spc="-185">
                <a:solidFill>
                  <a:srgbClr val="4D4D4D"/>
                </a:solidFill>
                <a:latin typeface="Times New Roman"/>
                <a:cs typeface="Times New Roman"/>
              </a:rPr>
              <a:t>h             o  </a:t>
            </a:r>
            <a:r>
              <a:rPr dirty="0" sz="1050" spc="-15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-185">
                <a:solidFill>
                  <a:srgbClr val="707070"/>
                </a:solidFill>
                <a:latin typeface="Times New Roman"/>
                <a:cs typeface="Times New Roman"/>
              </a:rPr>
              <a:t>o  </a:t>
            </a:r>
            <a:r>
              <a:rPr dirty="0" sz="1050" spc="-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185">
                <a:solidFill>
                  <a:srgbClr val="4D4D4D"/>
                </a:solidFill>
                <a:latin typeface="Times New Roman"/>
                <a:cs typeface="Times New Roman"/>
              </a:rPr>
              <a:t>d	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conditions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70">
                <a:solidFill>
                  <a:srgbClr val="4D4D4D"/>
                </a:solidFill>
                <a:latin typeface="Times New Roman"/>
                <a:cs typeface="Times New Roman"/>
              </a:rPr>
              <a:t>u</a:t>
            </a:r>
            <a:r>
              <a:rPr dirty="0" sz="1050" spc="-7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ing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cens</a:t>
            </a:r>
            <a:r>
              <a:rPr dirty="0" sz="1050" spc="285">
                <a:solidFill>
                  <a:srgbClr val="4D4D4D"/>
                </a:solidFill>
                <a:latin typeface="Times New Roman"/>
                <a:cs typeface="Times New Roman"/>
              </a:rPr>
              <a:t>us</a:t>
            </a:r>
            <a:r>
              <a:rPr dirty="0" sz="1050" spc="2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trace</a:t>
            </a:r>
            <a:r>
              <a:rPr dirty="0" sz="10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evel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4D4D4D"/>
                </a:solidFill>
                <a:latin typeface="Times New Roman"/>
                <a:cs typeface="Times New Roman"/>
              </a:rPr>
              <a:t>data.</a:t>
            </a:r>
            <a:r>
              <a:rPr dirty="0" sz="1050" spc="14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70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240" y="5365520"/>
            <a:ext cx="454088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particular</a:t>
            </a:r>
            <a:r>
              <a:rPr dirty="0" sz="105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interest</a:t>
            </a:r>
            <a:r>
              <a:rPr dirty="0" sz="1050" spc="-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4D4D4D"/>
                </a:solidFill>
                <a:latin typeface="Times New Roman"/>
                <a:cs typeface="Times New Roman"/>
              </a:rPr>
              <a:t>.isth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question</a:t>
            </a:r>
            <a:r>
              <a:rPr dirty="0" sz="105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4D4D4D"/>
                </a:solidFill>
                <a:latin typeface="Times New Roman"/>
                <a:cs typeface="Times New Roman"/>
              </a:rPr>
              <a:t>th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shriolcage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primary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medical</a:t>
            </a:r>
            <a:r>
              <a:rPr dirty="0" sz="1050" spc="1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care</a:t>
            </a:r>
            <a:r>
              <a:rPr dirty="0" sz="1050" spc="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services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in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poorer</a:t>
            </a:r>
            <a:r>
              <a:rPr dirty="0" sz="105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inner-city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996" y="5674394"/>
            <a:ext cx="482536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9685" marR="5080" indent="-7620">
              <a:lnSpc>
                <a:spcPts val="1180"/>
              </a:lnSpc>
              <a:spcBef>
                <a:spcPts val="210"/>
              </a:spcBef>
            </a:pPr>
            <a:r>
              <a:rPr dirty="0" sz="1050" spc="254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254">
                <a:solidFill>
                  <a:srgbClr val="4D4D4D"/>
                </a:solidFill>
                <a:latin typeface="Times New Roman"/>
                <a:cs typeface="Times New Roman"/>
              </a:rPr>
              <a:t>ighb </a:t>
            </a:r>
            <a:r>
              <a:rPr dirty="0" sz="1050" spc="-3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-30">
                <a:solidFill>
                  <a:srgbClr val="4D4D4D"/>
                </a:solidFill>
                <a:latin typeface="Times New Roman"/>
                <a:cs typeface="Times New Roman"/>
              </a:rPr>
              <a:t>r </a:t>
            </a:r>
            <a:r>
              <a:rPr dirty="0" sz="1050" spc="325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oods </a:t>
            </a:r>
            <a:r>
              <a:rPr dirty="0" sz="1050" spc="285">
                <a:solidFill>
                  <a:srgbClr val="606060"/>
                </a:solidFill>
                <a:latin typeface="Times New Roman"/>
                <a:cs typeface="Times New Roman"/>
              </a:rPr>
              <a:t>that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appears </a:t>
            </a:r>
            <a:r>
              <a:rPr dirty="0" sz="1050" spc="245">
                <a:solidFill>
                  <a:srgbClr val="606060"/>
                </a:solidFill>
                <a:latin typeface="Times New Roman"/>
                <a:cs typeface="Times New Roman"/>
              </a:rPr>
              <a:t>to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have </a:t>
            </a:r>
            <a:r>
              <a:rPr dirty="0" sz="1050" spc="165">
                <a:solidFill>
                  <a:srgbClr val="606060"/>
                </a:solidFill>
                <a:latin typeface="Times New Roman"/>
                <a:cs typeface="Times New Roman"/>
              </a:rPr>
              <a:t>talcenp </a:t>
            </a:r>
            <a:r>
              <a:rPr dirty="0" sz="1050" spc="210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ace </a:t>
            </a:r>
            <a:r>
              <a:rPr dirty="0" sz="1050" spc="325">
                <a:solidFill>
                  <a:srgbClr val="606060"/>
                </a:solidFill>
                <a:latin typeface="Times New Roman"/>
                <a:cs typeface="Times New Roman"/>
              </a:rPr>
              <a:t>during 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50" spc="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06060"/>
                </a:solidFill>
                <a:latin typeface="Times New Roman"/>
                <a:cs typeface="Times New Roman"/>
              </a:rPr>
              <a:t>1980s.</a:t>
            </a:r>
            <a:r>
              <a:rPr dirty="0" sz="1050" spc="-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06060"/>
                </a:solidFill>
                <a:latin typeface="Times New Roman"/>
                <a:cs typeface="Times New Roman"/>
              </a:rPr>
              <a:t>This</a:t>
            </a:r>
            <a:r>
              <a:rPr dirty="0" sz="1050" spc="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606060"/>
                </a:solidFill>
                <a:latin typeface="Times New Roman"/>
                <a:cs typeface="Times New Roman"/>
              </a:rPr>
              <a:t>hypot:h.es.is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06060"/>
                </a:solidFill>
                <a:latin typeface="Arial"/>
                <a:cs typeface="Arial"/>
              </a:rPr>
              <a:t>will</a:t>
            </a:r>
            <a:r>
              <a:rPr dirty="0" sz="1050" spc="5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1050" spc="360">
                <a:solidFill>
                  <a:srgbClr val="606060"/>
                </a:solidFill>
                <a:latin typeface="Times New Roman"/>
                <a:cs typeface="Times New Roman"/>
              </a:rPr>
              <a:t>be</a:t>
            </a:r>
            <a:r>
              <a:rPr dirty="0" sz="1050" spc="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06060"/>
                </a:solidFill>
                <a:latin typeface="Times New Roman"/>
                <a:cs typeface="Times New Roman"/>
              </a:rPr>
              <a:t>investigated</a:t>
            </a:r>
            <a:r>
              <a:rPr dirty="0" sz="1050" spc="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vvith</a:t>
            </a:r>
            <a:r>
              <a:rPr dirty="0" sz="1050" spc="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0491" y="5975347"/>
            <a:ext cx="163385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2540">
              <a:lnSpc>
                <a:spcPts val="1180"/>
              </a:lnSpc>
              <a:spcBef>
                <a:spcPts val="210"/>
              </a:spcBef>
            </a:pP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cause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305">
                <a:solidFill>
                  <a:srgbClr val="4D4D4D"/>
                </a:solidFill>
                <a:latin typeface="Times New Roman"/>
                <a:cs typeface="Times New Roman"/>
              </a:rPr>
              <a:t>d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ea</a:t>
            </a:r>
            <a:r>
              <a:rPr dirty="0" sz="1050" spc="250">
                <a:solidFill>
                  <a:srgbClr val="4D4D4D"/>
                </a:solidFill>
                <a:latin typeface="Times New Roman"/>
                <a:cs typeface="Times New Roman"/>
              </a:rPr>
              <a:t>th</a:t>
            </a:r>
            <a:r>
              <a:rPr dirty="0" sz="1050" spc="-5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and  </a:t>
            </a:r>
            <a:r>
              <a:rPr dirty="0" sz="1050" spc="235">
                <a:solidFill>
                  <a:srgbClr val="606060"/>
                </a:solidFill>
                <a:latin typeface="Times New Roman"/>
                <a:cs typeface="Times New Roman"/>
              </a:rPr>
              <a:t>be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affected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by</a:t>
            </a:r>
            <a:r>
              <a:rPr dirty="0" sz="1050" spc="20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606060"/>
                </a:solidFill>
                <a:latin typeface="Times New Roman"/>
                <a:cs typeface="Times New Roman"/>
              </a:rPr>
              <a:t>th,e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24" y="5975347"/>
            <a:ext cx="3126740" cy="4876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an </a:t>
            </a:r>
            <a:r>
              <a:rPr dirty="0" sz="1050" spc="160">
                <a:solidFill>
                  <a:srgbClr val="606060"/>
                </a:solidFill>
                <a:latin typeface="Times New Roman"/>
                <a:cs typeface="Times New Roman"/>
              </a:rPr>
              <a:t>alys</a:t>
            </a:r>
            <a:r>
              <a:rPr dirty="0" sz="1050" spc="160">
                <a:solidFill>
                  <a:srgbClr val="363636"/>
                </a:solidFill>
                <a:latin typeface="Times New Roman"/>
                <a:cs typeface="Times New Roman"/>
              </a:rPr>
              <a:t>i</a:t>
            </a:r>
            <a:r>
              <a:rPr dirty="0" sz="1050" spc="160">
                <a:solidFill>
                  <a:srgbClr val="606060"/>
                </a:solidFill>
                <a:latin typeface="Times New Roman"/>
                <a:cs typeface="Times New Roman"/>
              </a:rPr>
              <a:t>s 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1050" spc="204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evidence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275">
                <a:solidFill>
                  <a:srgbClr val="4D4D4D"/>
                </a:solidFill>
                <a:latin typeface="Times New Roman"/>
                <a:cs typeface="Times New Roman"/>
              </a:rPr>
              <a:t>f </a:t>
            </a:r>
            <a:r>
              <a:rPr dirty="0" sz="1050" spc="-10">
                <a:solidFill>
                  <a:srgbClr val="606060"/>
                </a:solidFill>
                <a:latin typeface="Times New Roman"/>
                <a:cs typeface="Times New Roman"/>
              </a:rPr>
              <a:t>cha1</a:t>
            </a:r>
            <a:r>
              <a:rPr dirty="0" sz="1050" spc="-10">
                <a:solidFill>
                  <a:srgbClr val="A8A8A5"/>
                </a:solidFill>
                <a:latin typeface="Times New Roman"/>
                <a:cs typeface="Times New Roman"/>
              </a:rPr>
              <a:t>: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:i.g </a:t>
            </a:r>
            <a:r>
              <a:rPr dirty="0" sz="1050" spc="-50">
                <a:solidFill>
                  <a:srgbClr val="707070"/>
                </a:solidFill>
                <a:latin typeface="Times New Roman"/>
                <a:cs typeface="Times New Roman"/>
              </a:rPr>
              <a:t>e in  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disease </a:t>
            </a:r>
            <a:r>
              <a:rPr dirty="0" sz="1050" spc="245">
                <a:solidFill>
                  <a:srgbClr val="606060"/>
                </a:solidFill>
                <a:latin typeface="Times New Roman"/>
                <a:cs typeface="Times New Roman"/>
              </a:rPr>
              <a:t>prevalence</a:t>
            </a:r>
            <a:r>
              <a:rPr dirty="0" sz="1050" spc="245">
                <a:solidFill>
                  <a:srgbClr val="4D4D4D"/>
                </a:solidFill>
                <a:latin typeface="Times New Roman"/>
                <a:cs typeface="Times New Roman"/>
              </a:rPr>
              <a:t>p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att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erns</a:t>
            </a:r>
            <a:r>
              <a:rPr dirty="0" sz="1050" spc="-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606060"/>
                </a:solidFill>
                <a:latin typeface="Times New Roman"/>
                <a:cs typeface="Times New Roman"/>
              </a:rPr>
              <a:t>th.at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may  </a:t>
            </a:r>
            <a:r>
              <a:rPr dirty="0" sz="1050" spc="195">
                <a:solidFill>
                  <a:srgbClr val="606060"/>
                </a:solidFill>
                <a:latin typeface="Times New Roman"/>
                <a:cs typeface="Times New Roman"/>
              </a:rPr>
              <a:t>availability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primary</a:t>
            </a:r>
            <a:r>
              <a:rPr dirty="0" sz="1050" spc="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06060"/>
                </a:solidFill>
                <a:latin typeface="Times New Roman"/>
                <a:cs typeface="Times New Roman"/>
              </a:rPr>
              <a:t>care.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117" y="6578189"/>
            <a:ext cx="4954905" cy="112776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745"/>
              </a:spcBef>
            </a:pPr>
            <a:r>
              <a:rPr dirty="0" sz="1150" spc="345" b="1">
                <a:solidFill>
                  <a:srgbClr val="606060"/>
                </a:solidFill>
                <a:latin typeface="Times New Roman"/>
                <a:cs typeface="Times New Roman"/>
              </a:rPr>
              <a:t>Paul</a:t>
            </a:r>
            <a:r>
              <a:rPr dirty="0" sz="1150" spc="65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50" spc="340" b="1">
                <a:solidFill>
                  <a:srgbClr val="606060"/>
                </a:solidFill>
                <a:latin typeface="Times New Roman"/>
                <a:cs typeface="Times New Roman"/>
              </a:rPr>
              <a:t>Burstein</a:t>
            </a:r>
            <a:endParaRPr sz="1150">
              <a:latin typeface="Times New Roman"/>
              <a:cs typeface="Times New Roman"/>
            </a:endParaRPr>
          </a:p>
          <a:p>
            <a:pPr marL="12700" marR="5080" indent="10795">
              <a:lnSpc>
                <a:spcPct val="96500"/>
              </a:lnSpc>
              <a:spcBef>
                <a:spcPts val="635"/>
              </a:spcBef>
              <a:tabLst>
                <a:tab pos="2098040" algn="l"/>
              </a:tabLst>
            </a:pPr>
            <a:r>
              <a:rPr dirty="0" sz="1050" spc="340" i="1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50" spc="-2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70" i="1">
                <a:solidFill>
                  <a:srgbClr val="606060"/>
                </a:solidFill>
                <a:latin typeface="Times New Roman"/>
                <a:cs typeface="Times New Roman"/>
              </a:rPr>
              <a:t>Develop1n,ent;</a:t>
            </a:r>
            <a:r>
              <a:rPr dirty="0" sz="1050" spc="-15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55" i="1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22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55" i="1">
                <a:solidFill>
                  <a:srgbClr val="606060"/>
                </a:solidFill>
                <a:latin typeface="Times New Roman"/>
                <a:cs typeface="Times New Roman"/>
              </a:rPr>
              <a:t>Pu-blic</a:t>
            </a:r>
            <a:r>
              <a:rPr dirty="0" sz="1050" spc="13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75" i="1">
                <a:solidFill>
                  <a:srgbClr val="606060"/>
                </a:solidFill>
                <a:latin typeface="Times New Roman"/>
                <a:cs typeface="Times New Roman"/>
              </a:rPr>
              <a:t>Policies</a:t>
            </a:r>
            <a:r>
              <a:rPr dirty="0" sz="1050" spc="3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0" i="1">
                <a:solidFill>
                  <a:srgbClr val="606060"/>
                </a:solidFill>
                <a:latin typeface="Times New Roman"/>
                <a:cs typeface="Times New Roman"/>
              </a:rPr>
              <a:t>Affecting</a:t>
            </a:r>
            <a:r>
              <a:rPr dirty="0" sz="1050" spc="17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 i="1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-7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20" i="1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z="1050" spc="-1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35" i="1">
                <a:solidFill>
                  <a:srgbClr val="606060"/>
                </a:solidFill>
                <a:latin typeface="Times New Roman"/>
                <a:cs typeface="Times New Roman"/>
              </a:rPr>
              <a:t>elation</a:t>
            </a:r>
            <a:r>
              <a:rPr dirty="0" sz="1050" spc="235" i="1">
                <a:solidFill>
                  <a:srgbClr val="919190"/>
                </a:solidFill>
                <a:latin typeface="Times New Roman"/>
                <a:cs typeface="Times New Roman"/>
              </a:rPr>
              <a:t>­  </a:t>
            </a:r>
            <a:r>
              <a:rPr dirty="0" sz="1050" spc="210" i="1">
                <a:solidFill>
                  <a:srgbClr val="606060"/>
                </a:solidFill>
                <a:latin typeface="Times New Roman"/>
                <a:cs typeface="Times New Roman"/>
              </a:rPr>
              <a:t>ship </a:t>
            </a:r>
            <a:r>
              <a:rPr dirty="0" sz="1050" spc="180" i="1">
                <a:solidFill>
                  <a:srgbClr val="606060"/>
                </a:solidFill>
                <a:latin typeface="Times New Roman"/>
                <a:cs typeface="Times New Roman"/>
              </a:rPr>
              <a:t>Bet-ween</a:t>
            </a:r>
            <a:r>
              <a:rPr dirty="0" sz="1050" spc="7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40" i="1">
                <a:solidFill>
                  <a:srgbClr val="606060"/>
                </a:solidFill>
                <a:latin typeface="Times New Roman"/>
                <a:cs typeface="Times New Roman"/>
              </a:rPr>
              <a:t>Ho1n-e </a:t>
            </a:r>
            <a:r>
              <a:rPr dirty="0" sz="1050" spc="145" i="1">
                <a:solidFill>
                  <a:srgbClr val="606060"/>
                </a:solidFill>
                <a:latin typeface="Times New Roman"/>
                <a:cs typeface="Times New Roman"/>
              </a:rPr>
              <a:t>and	</a:t>
            </a:r>
            <a:r>
              <a:rPr dirty="0" sz="1050" spc="325" i="1">
                <a:solidFill>
                  <a:srgbClr val="606060"/>
                </a:solidFill>
                <a:latin typeface="Times New Roman"/>
                <a:cs typeface="Times New Roman"/>
              </a:rPr>
              <a:t>Work. </a:t>
            </a:r>
            <a:r>
              <a:rPr dirty="0" sz="1050" spc="310">
                <a:solidFill>
                  <a:srgbClr val="606060"/>
                </a:solidFill>
                <a:latin typeface="Times New Roman"/>
                <a:cs typeface="Times New Roman"/>
              </a:rPr>
              <a:t>This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project 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analyzes 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congressional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proposals</a:t>
            </a:r>
            <a:r>
              <a:rPr dirty="0" sz="1050" spc="1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06060"/>
                </a:solidFill>
                <a:latin typeface="Times New Roman"/>
                <a:cs typeface="Times New Roman"/>
              </a:rPr>
              <a:t>to</a:t>
            </a:r>
            <a:r>
              <a:rPr dirty="0" sz="1050" spc="1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06060"/>
                </a:solidFill>
                <a:latin typeface="Times New Roman"/>
                <a:cs typeface="Times New Roman"/>
              </a:rPr>
              <a:t>regulate</a:t>
            </a:r>
            <a:r>
              <a:rPr dirty="0" sz="1050" spc="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606060"/>
                </a:solidFill>
                <a:latin typeface="Times New Roman"/>
                <a:cs typeface="Times New Roman"/>
              </a:rPr>
              <a:t>tb.e</a:t>
            </a:r>
            <a:r>
              <a:rPr dirty="0" sz="1050" spc="6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20">
                <a:solidFill>
                  <a:srgbClr val="606060"/>
                </a:solidFill>
                <a:latin typeface="Times New Roman"/>
                <a:cs typeface="Times New Roman"/>
              </a:rPr>
              <a:t>l-elati.01,sh.ip</a:t>
            </a:r>
            <a:endParaRPr sz="1050">
              <a:latin typeface="Times New Roman"/>
              <a:cs typeface="Times New Roman"/>
            </a:endParaRPr>
          </a:p>
          <a:p>
            <a:pPr marL="16510" marR="10795" indent="8890">
              <a:lnSpc>
                <a:spcPts val="1180"/>
              </a:lnSpc>
              <a:spcBef>
                <a:spcPts val="30"/>
              </a:spcBef>
            </a:pPr>
            <a:r>
              <a:rPr dirty="0" sz="1050" spc="150">
                <a:solidFill>
                  <a:srgbClr val="606060"/>
                </a:solidFill>
                <a:latin typeface="Times New Roman"/>
                <a:cs typeface="Times New Roman"/>
              </a:rPr>
              <a:t>bet:\-veen</a:t>
            </a:r>
            <a:r>
              <a:rPr dirty="0" sz="1050" spc="150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1050" spc="280">
                <a:solidFill>
                  <a:srgbClr val="4D4D4D"/>
                </a:solidFill>
                <a:latin typeface="Times New Roman"/>
                <a:cs typeface="Times New Roman"/>
              </a:rPr>
              <a:t>m 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17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work, </a:t>
            </a:r>
            <a:r>
              <a:rPr dirty="0" sz="1050" spc="325">
                <a:solidFill>
                  <a:srgbClr val="606060"/>
                </a:solidFill>
                <a:latin typeface="Times New Roman"/>
                <a:cs typeface="Times New Roman"/>
              </a:rPr>
              <a:t>l.945-1990.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It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considers</a:t>
            </a:r>
            <a:r>
              <a:rPr dirty="0" sz="1050" spc="270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335">
                <a:solidFill>
                  <a:srgbClr val="4D4D4D"/>
                </a:solidFill>
                <a:latin typeface="Times New Roman"/>
                <a:cs typeface="Times New Roman"/>
              </a:rPr>
              <a:t>o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vv  </a:t>
            </a:r>
            <a:r>
              <a:rPr dirty="0" sz="1050" spc="355">
                <a:solidFill>
                  <a:srgbClr val="606060"/>
                </a:solidFill>
                <a:latin typeface="Times New Roman"/>
                <a:cs typeface="Times New Roman"/>
              </a:rPr>
              <a:t>new</a:t>
            </a:r>
            <a:r>
              <a:rPr dirty="0" sz="10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ideas</a:t>
            </a:r>
            <a:r>
              <a:rPr dirty="0" sz="105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06060"/>
                </a:solidFill>
                <a:latin typeface="Times New Roman"/>
                <a:cs typeface="Times New Roman"/>
              </a:rPr>
              <a:t>about</a:t>
            </a:r>
            <a:r>
              <a:rPr dirty="0" sz="1050" spc="1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20">
                <a:solidFill>
                  <a:srgbClr val="606060"/>
                </a:solidFill>
                <a:latin typeface="Times New Roman"/>
                <a:cs typeface="Times New Roman"/>
              </a:rPr>
              <a:t>th</a:t>
            </a:r>
            <a:r>
              <a:rPr dirty="0" sz="1050" spc="120">
                <a:solidFill>
                  <a:srgbClr val="919190"/>
                </a:solidFill>
                <a:latin typeface="Times New Roman"/>
                <a:cs typeface="Times New Roman"/>
              </a:rPr>
              <a:t>.</a:t>
            </a:r>
            <a:r>
              <a:rPr dirty="0" sz="1050" spc="12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"appropriate"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r</a:t>
            </a:r>
            <a:r>
              <a:rPr dirty="0" sz="1050" spc="3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elation.s</a:t>
            </a:r>
            <a:r>
              <a:rPr dirty="0" sz="1050" spc="1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363636"/>
                </a:solidFill>
                <a:latin typeface="Times New Roman"/>
                <a:cs typeface="Times New Roman"/>
              </a:rPr>
              <a:t>ip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606060"/>
                </a:solidFill>
                <a:latin typeface="Times New Roman"/>
                <a:cs typeface="Times New Roman"/>
              </a:rPr>
              <a:t>among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834" y="7678108"/>
            <a:ext cx="48812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54960" algn="l"/>
                <a:tab pos="3372485" algn="l"/>
                <a:tab pos="3693160" algn="l"/>
              </a:tabLst>
            </a:pP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vvork,</a:t>
            </a:r>
            <a:r>
              <a:rPr dirty="0" sz="1050" spc="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606060"/>
                </a:solidFill>
                <a:latin typeface="Times New Roman"/>
                <a:cs typeface="Times New Roman"/>
              </a:rPr>
              <a:t>farn.ily,</a:t>
            </a:r>
            <a:r>
              <a:rPr dirty="0" sz="1050" spc="160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r>
              <a:rPr dirty="0" sz="1050" spc="254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4D4D4D"/>
                </a:solidFill>
                <a:latin typeface="Times New Roman"/>
                <a:cs typeface="Times New Roman"/>
              </a:rPr>
              <a:t>o</a:t>
            </a:r>
            <a:r>
              <a:rPr dirty="0" sz="1050" spc="-4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4D4D4D"/>
                </a:solidFill>
                <a:latin typeface="Times New Roman"/>
                <a:cs typeface="Times New Roman"/>
              </a:rPr>
              <a:t>m</a:t>
            </a:r>
            <a:r>
              <a:rPr dirty="0" sz="1050" spc="-8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e,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g</a:t>
            </a:r>
            <a:r>
              <a:rPr dirty="0" sz="1050" spc="4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end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8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-85">
                <a:solidFill>
                  <a:srgbClr val="4D4D4D"/>
                </a:solidFill>
                <a:latin typeface="Times New Roman"/>
                <a:cs typeface="Times New Roman"/>
              </a:rPr>
              <a:t>r	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-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35">
                <a:solidFill>
                  <a:srgbClr val="4D4D4D"/>
                </a:solidFill>
                <a:latin typeface="Times New Roman"/>
                <a:cs typeface="Times New Roman"/>
              </a:rPr>
              <a:t>nt  </a:t>
            </a:r>
            <a:r>
              <a:rPr dirty="0" sz="1050" spc="-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4D4D4D"/>
                </a:solidFill>
                <a:latin typeface="Times New Roman"/>
                <a:cs typeface="Times New Roman"/>
              </a:rPr>
              <a:t>er	</a:t>
            </a:r>
            <a:r>
              <a:rPr dirty="0" sz="1050" spc="-20">
                <a:solidFill>
                  <a:srgbClr val="606060"/>
                </a:solidFill>
                <a:latin typeface="Times New Roman"/>
                <a:cs typeface="Times New Roman"/>
              </a:rPr>
              <a:t>the	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congressional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210" y="7828586"/>
            <a:ext cx="48171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09465" algn="l"/>
              </a:tabLst>
            </a:pP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agenda</a:t>
            </a:r>
            <a:r>
              <a:rPr dirty="0" sz="1050" spc="190">
                <a:solidFill>
                  <a:srgbClr val="606060"/>
                </a:solidFill>
                <a:latin typeface="Times New Roman"/>
                <a:cs typeface="Times New Roman"/>
              </a:rPr>
              <a:t>;</a:t>
            </a:r>
            <a:r>
              <a:rPr dirty="0" sz="10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-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th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z="1050" spc="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606060"/>
                </a:solidFill>
                <a:latin typeface="Times New Roman"/>
                <a:cs typeface="Times New Roman"/>
              </a:rPr>
              <a:t>:force</a:t>
            </a:r>
            <a:r>
              <a:rPr dirty="0" sz="1050" spc="185">
                <a:solidFill>
                  <a:srgbClr val="606060"/>
                </a:solidFill>
                <a:latin typeface="Times New Roman"/>
                <a:cs typeface="Times New Roman"/>
              </a:rPr>
              <a:t>s</a:t>
            </a:r>
            <a:r>
              <a:rPr dirty="0" sz="1050" spc="-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-114">
                <a:solidFill>
                  <a:srgbClr val="C4C6C3"/>
                </a:solidFill>
                <a:latin typeface="Times New Roman"/>
                <a:cs typeface="Times New Roman"/>
              </a:rPr>
              <a:t>·</a:t>
            </a:r>
            <a:r>
              <a:rPr dirty="0" sz="1050" spc="345">
                <a:solidFill>
                  <a:srgbClr val="606060"/>
                </a:solidFill>
                <a:latin typeface="Times New Roman"/>
                <a:cs typeface="Times New Roman"/>
              </a:rPr>
              <a:t>w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h</a:t>
            </a:r>
            <a:r>
              <a:rPr dirty="0" sz="1050" spc="-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35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c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h</a:t>
            </a:r>
            <a:r>
              <a:rPr dirty="0" sz="10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caus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606060"/>
                </a:solidFill>
                <a:latin typeface="Times New Roman"/>
                <a:cs typeface="Times New Roman"/>
              </a:rPr>
              <a:t>son-:i.</a:t>
            </a:r>
            <a:r>
              <a:rPr dirty="0" sz="1050" spc="90">
                <a:solidFill>
                  <a:srgbClr val="606060"/>
                </a:solidFill>
                <a:latin typeface="Times New Roman"/>
                <a:cs typeface="Times New Roman"/>
              </a:rPr>
              <a:t>e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z="1050" spc="100">
                <a:solidFill>
                  <a:srgbClr val="4D4D4D"/>
                </a:solidFill>
                <a:latin typeface="Times New Roman"/>
                <a:cs typeface="Times New Roman"/>
              </a:rPr>
              <a:t>d</a:t>
            </a:r>
            <a:r>
              <a:rPr dirty="0" sz="1050" spc="12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-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  </a:t>
            </a:r>
            <a:r>
              <a:rPr dirty="0" sz="1050" spc="50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 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4D4D4D"/>
                </a:solidFill>
                <a:latin typeface="Times New Roman"/>
                <a:cs typeface="Times New Roman"/>
              </a:rPr>
              <a:t>ris</a:t>
            </a:r>
            <a:r>
              <a:rPr dirty="0" sz="1050" spc="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00">
                <a:solidFill>
                  <a:srgbClr val="606060"/>
                </a:solidFill>
                <a:latin typeface="Times New Roman"/>
                <a:cs typeface="Times New Roman"/>
              </a:rPr>
              <a:t>on</a:t>
            </a:r>
            <a:r>
              <a:rPr dirty="0" sz="1050">
                <a:solidFill>
                  <a:srgbClr val="606060"/>
                </a:solidFill>
                <a:latin typeface="Times New Roman"/>
                <a:cs typeface="Times New Roman"/>
              </a:rPr>
              <a:t>	</a:t>
            </a:r>
            <a:r>
              <a:rPr dirty="0" sz="1050" spc="75">
                <a:solidFill>
                  <a:srgbClr val="4D4D4D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602" y="7979063"/>
            <a:ext cx="473900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88900" marR="5080" indent="-76835">
              <a:lnSpc>
                <a:spcPts val="1250"/>
              </a:lnSpc>
              <a:spcBef>
                <a:spcPts val="155"/>
              </a:spcBef>
            </a:pPr>
            <a:r>
              <a:rPr dirty="0" sz="1050" spc="100">
                <a:solidFill>
                  <a:srgbClr val="606060"/>
                </a:solidFill>
                <a:latin typeface="Times New Roman"/>
                <a:cs typeface="Times New Roman"/>
              </a:rPr>
              <a:t>p</a:t>
            </a:r>
            <a:r>
              <a:rPr dirty="0" sz="1050" spc="2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00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z="1050" spc="-1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606060"/>
                </a:solidFill>
                <a:latin typeface="Times New Roman"/>
                <a:cs typeface="Times New Roman"/>
              </a:rPr>
              <a:t>li</a:t>
            </a:r>
            <a:r>
              <a:rPr dirty="0" sz="1050" spc="-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606060"/>
                </a:solidFill>
                <a:latin typeface="Times New Roman"/>
                <a:cs typeface="Times New Roman"/>
              </a:rPr>
              <a:t>ti</a:t>
            </a:r>
            <a:r>
              <a:rPr dirty="0" sz="1050" spc="-1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606060"/>
                </a:solidFill>
                <a:latin typeface="Times New Roman"/>
                <a:cs typeface="Times New Roman"/>
              </a:rPr>
              <a:t>ca</a:t>
            </a:r>
            <a:r>
              <a:rPr dirty="0" sz="1050" spc="-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1050" spc="19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06060"/>
                </a:solidFill>
                <a:latin typeface="Times New Roman"/>
                <a:cs typeface="Times New Roman"/>
              </a:rPr>
              <a:t>agenda</a:t>
            </a:r>
            <a:r>
              <a:rPr dirty="0" sz="105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1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others</a:t>
            </a:r>
            <a:r>
              <a:rPr dirty="0" sz="1050" spc="114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to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disappear;</a:t>
            </a:r>
            <a:r>
              <a:rPr dirty="0" sz="1050" spc="1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06060"/>
                </a:solidFill>
                <a:latin typeface="Times New Roman"/>
                <a:cs typeface="Times New Roman"/>
              </a:rPr>
              <a:t>the</a:t>
            </a:r>
            <a:r>
              <a:rPr dirty="0" sz="1050" spc="-1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z="1050" spc="1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06060"/>
                </a:solidFill>
                <a:latin typeface="Times New Roman"/>
                <a:cs typeface="Times New Roman"/>
              </a:rPr>
              <a:t>eterrru</a:t>
            </a:r>
            <a:r>
              <a:rPr dirty="0" sz="1050" spc="225">
                <a:solidFill>
                  <a:srgbClr val="A8A8A5"/>
                </a:solidFill>
                <a:latin typeface="Times New Roman"/>
                <a:cs typeface="Times New Roman"/>
              </a:rPr>
              <a:t>­ </a:t>
            </a:r>
            <a:r>
              <a:rPr dirty="0" sz="1050" spc="22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nants</a:t>
            </a:r>
            <a:r>
              <a:rPr dirty="0" sz="1050" spc="10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-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policy</a:t>
            </a:r>
            <a:r>
              <a:rPr dirty="0" sz="1050" spc="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adoption;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1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06060"/>
                </a:solidFill>
                <a:latin typeface="Times New Roman"/>
                <a:cs typeface="Times New Roman"/>
              </a:rPr>
              <a:t>ther</a:t>
            </a:r>
            <a:r>
              <a:rPr dirty="0" sz="1050" spc="33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o</a:t>
            </a:r>
            <a:r>
              <a:rPr dirty="0" sz="1050" spc="26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06060"/>
                </a:solidFill>
                <a:latin typeface="Times New Roman"/>
                <a:cs typeface="Times New Roman"/>
              </a:rPr>
              <a:t>or</a:t>
            </a:r>
            <a:r>
              <a:rPr dirty="0" sz="1050" spc="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cultural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210" y="8287936"/>
            <a:ext cx="47777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organizational</a:t>
            </a:r>
            <a:r>
              <a:rPr dirty="0" sz="1050" spc="1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4D4D4D"/>
                </a:solidFill>
                <a:latin typeface="Times New Roman"/>
                <a:cs typeface="Times New Roman"/>
              </a:rPr>
              <a:t>£orces</a:t>
            </a:r>
            <a:r>
              <a:rPr dirty="0" sz="1050" spc="114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4D4D4D"/>
                </a:solidFill>
                <a:latin typeface="Times New Roman"/>
                <a:cs typeface="Times New Roman"/>
              </a:rPr>
              <a:t>as</a:t>
            </a:r>
            <a:r>
              <a:rPr dirty="0" sz="1050" spc="18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4D4D4D"/>
                </a:solidFill>
                <a:latin typeface="Times New Roman"/>
                <a:cs typeface="Times New Roman"/>
              </a:rPr>
              <a:t>influ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225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050" spc="-12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4D4D4D"/>
                </a:solidFill>
                <a:latin typeface="Times New Roman"/>
                <a:cs typeface="Times New Roman"/>
              </a:rPr>
              <a:t>ces</a:t>
            </a:r>
            <a:r>
              <a:rPr dirty="0" sz="1050" spc="16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on</a:t>
            </a:r>
            <a:r>
              <a:rPr dirty="0" sz="1050" spc="3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policy</a:t>
            </a:r>
            <a:r>
              <a:rPr dirty="0" sz="1050" spc="-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4D4D4D"/>
                </a:solidFill>
                <a:latin typeface="Times New Roman"/>
                <a:cs typeface="Times New Roman"/>
              </a:rPr>
              <a:t>.id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eas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125">
                <a:solidFill>
                  <a:srgbClr val="4D4D4D"/>
                </a:solidFill>
                <a:latin typeface="Times New Roman"/>
                <a:cs typeface="Times New Roman"/>
              </a:rPr>
              <a:t>b</a:t>
            </a:r>
            <a:r>
              <a:rPr dirty="0" sz="1050" spc="4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-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55">
                <a:solidFill>
                  <a:srgbClr val="4D4D4D"/>
                </a:solidFill>
                <a:latin typeface="Times New Roman"/>
                <a:cs typeface="Times New Roman"/>
              </a:rPr>
              <a:t>u</a:t>
            </a:r>
            <a:r>
              <a:rPr dirty="0" sz="1050" spc="-55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249" y="8438412"/>
            <a:ext cx="48025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work,</a:t>
            </a:r>
            <a:r>
              <a:rPr dirty="0" sz="1050" spc="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06060"/>
                </a:solidFill>
                <a:latin typeface="Times New Roman"/>
                <a:cs typeface="Times New Roman"/>
              </a:rPr>
              <a:t>gender,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30">
                <a:solidFill>
                  <a:srgbClr val="606060"/>
                </a:solidFill>
                <a:latin typeface="Times New Roman"/>
                <a:cs typeface="Times New Roman"/>
              </a:rPr>
              <a:t>fan</a:t>
            </a:r>
            <a:r>
              <a:rPr dirty="0" sz="1050" spc="130">
                <a:solidFill>
                  <a:srgbClr val="919190"/>
                </a:solidFill>
                <a:latin typeface="Times New Roman"/>
                <a:cs typeface="Times New Roman"/>
              </a:rPr>
              <a:t>.</a:t>
            </a:r>
            <a:r>
              <a:rPr dirty="0" sz="1050" spc="130">
                <a:solidFill>
                  <a:srgbClr val="606060"/>
                </a:solidFill>
                <a:latin typeface="Times New Roman"/>
                <a:cs typeface="Times New Roman"/>
              </a:rPr>
              <a:t>illy</a:t>
            </a:r>
            <a:r>
              <a:rPr dirty="0" sz="1050" spc="130">
                <a:solidFill>
                  <a:srgbClr val="363636"/>
                </a:solidFill>
                <a:latin typeface="Times New Roman"/>
                <a:cs typeface="Times New Roman"/>
              </a:rPr>
              <a:t>.</a:t>
            </a:r>
            <a:r>
              <a:rPr dirty="0" sz="1050" spc="16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06060"/>
                </a:solidFill>
                <a:latin typeface="Times New Roman"/>
                <a:cs typeface="Times New Roman"/>
              </a:rPr>
              <a:t>Data</a:t>
            </a:r>
            <a:r>
              <a:rPr dirty="0" sz="1050" spc="4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include</a:t>
            </a:r>
            <a:r>
              <a:rPr dirty="0" sz="1050" spc="2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4D4D4D"/>
                </a:solidFill>
                <a:latin typeface="Times New Roman"/>
                <a:cs typeface="Times New Roman"/>
              </a:rPr>
              <a:t>information</a:t>
            </a:r>
            <a:r>
              <a:rPr dirty="0" sz="1050" spc="10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360">
                <a:solidFill>
                  <a:srgbClr val="363636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7401" y="1350170"/>
            <a:ext cx="18859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Preliminary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analyses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04593" y="1500646"/>
            <a:ext cx="1870710" cy="654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97300"/>
              </a:lnSpc>
              <a:spcBef>
                <a:spcPts val="135"/>
              </a:spcBef>
            </a:pP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congressional 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135">
                <a:solidFill>
                  <a:srgbClr val="4D4D4D"/>
                </a:solidFill>
                <a:latin typeface="Times New Roman"/>
                <a:cs typeface="Times New Roman"/>
              </a:rPr>
              <a:t>u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pp 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ort 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encouraging </a:t>
            </a:r>
            <a:r>
              <a:rPr dirty="0" sz="1050" spc="315">
                <a:solidFill>
                  <a:srgbClr val="606060"/>
                </a:solidFill>
                <a:latin typeface="Times New Roman"/>
                <a:cs typeface="Times New Roman"/>
              </a:rPr>
              <a:t>women.  </a:t>
            </a:r>
            <a:r>
              <a:rPr dirty="0" sz="1050" spc="100">
                <a:solidFill>
                  <a:srgbClr val="606060"/>
                </a:solidFill>
                <a:latin typeface="Times New Roman"/>
                <a:cs typeface="Times New Roman"/>
              </a:rPr>
              <a:t>opport:L'l.n.it:y </a:t>
            </a:r>
            <a:r>
              <a:rPr dirty="0" sz="1050" spc="150">
                <a:solidFill>
                  <a:srgbClr val="606060"/>
                </a:solidFill>
                <a:latin typeface="Times New Roman"/>
                <a:cs typeface="Times New Roman"/>
              </a:rPr>
              <a:t>:for</a:t>
            </a:r>
            <a:r>
              <a:rPr dirty="0" sz="1050" spc="-10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450">
                <a:solidFill>
                  <a:srgbClr val="707070"/>
                </a:solidFill>
                <a:latin typeface="Times New Roman"/>
                <a:cs typeface="Times New Roman"/>
              </a:rPr>
              <a:t>wom 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agenda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continuously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2498" y="2118393"/>
            <a:ext cx="19183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Congress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.isnow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06060"/>
                </a:solidFill>
                <a:latin typeface="Times New Roman"/>
                <a:cs typeface="Times New Roman"/>
              </a:rPr>
              <a:t>deba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86119" y="2268869"/>
            <a:ext cx="19177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0">
                <a:solidFill>
                  <a:srgbClr val="606060"/>
                </a:solidFill>
                <a:latin typeface="Times New Roman"/>
                <a:cs typeface="Times New Roman"/>
              </a:rPr>
              <a:t>1nodat:e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competin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98577" y="2637801"/>
            <a:ext cx="1765300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290" b="1">
                <a:solidFill>
                  <a:srgbClr val="606060"/>
                </a:solidFill>
                <a:latin typeface="Times New Roman"/>
                <a:cs typeface="Times New Roman"/>
              </a:rPr>
              <a:t>I&lt;am</a:t>
            </a:r>
            <a:r>
              <a:rPr dirty="0" sz="1200" spc="-6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100" spc="105" b="1">
                <a:solidFill>
                  <a:srgbClr val="606060"/>
                </a:solidFill>
                <a:latin typeface="Arial"/>
                <a:cs typeface="Arial"/>
              </a:rPr>
              <a:t>'W"in.g </a:t>
            </a:r>
            <a:r>
              <a:rPr dirty="0" sz="1200" spc="275" b="1">
                <a:solidFill>
                  <a:srgbClr val="606060"/>
                </a:solidFill>
                <a:latin typeface="Times New Roman"/>
                <a:cs typeface="Times New Roman"/>
              </a:rPr>
              <a:t>Chan.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85795" y="2995686"/>
            <a:ext cx="0" cy="174625"/>
          </a:xfrm>
          <a:custGeom>
            <a:avLst/>
            <a:gdLst/>
            <a:ahLst/>
            <a:cxnLst/>
            <a:rect l="l" t="t" r="r" b="b"/>
            <a:pathLst>
              <a:path w="0" h="174625">
                <a:moveTo>
                  <a:pt x="0" y="0"/>
                </a:moveTo>
                <a:lnTo>
                  <a:pt x="0" y="174075"/>
                </a:lnTo>
              </a:path>
            </a:pathLst>
          </a:custGeom>
          <a:ln w="23719">
            <a:solidFill>
              <a:srgbClr val="DDDDD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488699" y="2733279"/>
            <a:ext cx="34544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500" spc="-800">
                <a:solidFill>
                  <a:srgbClr val="919190"/>
                </a:solidFill>
                <a:latin typeface="Courier New"/>
                <a:cs typeface="Courier New"/>
              </a:rPr>
              <a:t>.</a:t>
            </a:r>
            <a:r>
              <a:rPr dirty="0" baseline="-23148" sz="1800" spc="-1087">
                <a:solidFill>
                  <a:srgbClr val="A8A8A5"/>
                </a:solidFill>
                <a:latin typeface="Times New Roman"/>
                <a:cs typeface="Times New Roman"/>
              </a:rPr>
              <a:t>-</a:t>
            </a:r>
            <a:r>
              <a:rPr dirty="0" baseline="2923" sz="1425" spc="179">
                <a:solidFill>
                  <a:srgbClr val="A8A8A5"/>
                </a:solidFill>
                <a:latin typeface="Arial"/>
                <a:cs typeface="Arial"/>
              </a:rPr>
              <a:t>'</a:t>
            </a:r>
            <a:r>
              <a:rPr dirty="0" baseline="2923" sz="1425" spc="22">
                <a:solidFill>
                  <a:srgbClr val="A8A8A5"/>
                </a:solidFill>
                <a:latin typeface="Arial"/>
                <a:cs typeface="Arial"/>
              </a:rPr>
              <a:t> </a:t>
            </a:r>
            <a:r>
              <a:rPr dirty="0" sz="400" spc="160">
                <a:latin typeface="Courier New"/>
                <a:cs typeface="Courier New"/>
              </a:rPr>
              <a:t>'</a:t>
            </a:r>
            <a:endParaRPr sz="4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1360" y="4512554"/>
            <a:ext cx="1912620" cy="202120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645"/>
              </a:spcBef>
            </a:pP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be</a:t>
            </a:r>
            <a:r>
              <a:rPr dirty="0" sz="1050" spc="1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published</a:t>
            </a:r>
            <a:r>
              <a:rPr dirty="0" sz="1050" spc="1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06060"/>
                </a:solidFill>
                <a:latin typeface="Times New Roman"/>
                <a:cs typeface="Times New Roman"/>
              </a:rPr>
              <a:t>as</a:t>
            </a:r>
            <a:r>
              <a:rPr dirty="0" sz="1050" spc="5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06060"/>
                </a:solidFill>
                <a:latin typeface="Times New Roman"/>
                <a:cs typeface="Times New Roman"/>
              </a:rPr>
              <a:t>cl.a</a:t>
            </a:r>
            <a:endParaRPr sz="1050">
              <a:latin typeface="Times New Roman"/>
              <a:cs typeface="Times New Roman"/>
            </a:endParaRPr>
          </a:p>
          <a:p>
            <a:pPr marL="12700" marR="5080" indent="26034">
              <a:lnSpc>
                <a:spcPct val="96000"/>
              </a:lnSpc>
              <a:spcBef>
                <a:spcPts val="600"/>
              </a:spcBef>
            </a:pPr>
            <a:r>
              <a:rPr dirty="0" sz="1050" spc="254" i="1">
                <a:solidFill>
                  <a:srgbClr val="606060"/>
                </a:solidFill>
                <a:latin typeface="Times New Roman"/>
                <a:cs typeface="Times New Roman"/>
              </a:rPr>
              <a:t>Inter-provincial</a:t>
            </a:r>
            <a:r>
              <a:rPr dirty="0" sz="1050" spc="-3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10" i="1">
                <a:solidFill>
                  <a:srgbClr val="606060"/>
                </a:solidFill>
                <a:latin typeface="Times New Roman"/>
                <a:cs typeface="Times New Roman"/>
              </a:rPr>
              <a:t>n,,igr 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204">
                <a:solidFill>
                  <a:srgbClr val="4D4D4D"/>
                </a:solidFill>
                <a:latin typeface="Times New Roman"/>
                <a:cs typeface="Times New Roman"/>
              </a:rPr>
              <a:t>tudy 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, </a:t>
            </a: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u.ndertalcen </a:t>
            </a:r>
            <a:r>
              <a:rPr dirty="0" sz="1050" spc="200">
                <a:solidFill>
                  <a:srgbClr val="606060"/>
                </a:solidFill>
                <a:latin typeface="Times New Roman"/>
                <a:cs typeface="Times New Roman"/>
              </a:rPr>
              <a:t>in  </a:t>
            </a:r>
            <a:r>
              <a:rPr dirty="0" sz="1050" spc="330">
                <a:solidFill>
                  <a:srgbClr val="606060"/>
                </a:solidFill>
                <a:latin typeface="Times New Roman"/>
                <a:cs typeface="Times New Roman"/>
              </a:rPr>
              <a:t>Yang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110">
                <a:solidFill>
                  <a:srgbClr val="606060"/>
                </a:solidFill>
                <a:latin typeface="Times New Roman"/>
                <a:cs typeface="Times New Roman"/>
              </a:rPr>
              <a:t>L-:i.stitute  </a:t>
            </a:r>
            <a:r>
              <a:rPr dirty="0" sz="1050" spc="240">
                <a:solidFill>
                  <a:srgbClr val="606060"/>
                </a:solidFill>
                <a:latin typeface="Times New Roman"/>
                <a:cs typeface="Times New Roman"/>
              </a:rPr>
              <a:t>University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of"Finance  </a:t>
            </a:r>
            <a:r>
              <a:rPr dirty="0" sz="1050" spc="220">
                <a:solidFill>
                  <a:srgbClr val="606060"/>
                </a:solidFill>
                <a:latin typeface="Times New Roman"/>
                <a:cs typeface="Times New Roman"/>
              </a:rPr>
              <a:t>an.analysis 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1050" spc="130">
                <a:solidFill>
                  <a:srgbClr val="4D4D4D"/>
                </a:solidFill>
                <a:latin typeface="Times New Roman"/>
                <a:cs typeface="Times New Roman"/>
              </a:rPr>
              <a:t>th.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tem  </a:t>
            </a:r>
            <a:r>
              <a:rPr dirty="0" sz="1050" spc="235">
                <a:solidFill>
                  <a:srgbClr val="606060"/>
                </a:solidFill>
                <a:latin typeface="Times New Roman"/>
                <a:cs typeface="Times New Roman"/>
              </a:rPr>
              <a:t>inter-provincial </a:t>
            </a:r>
            <a:r>
              <a:rPr dirty="0" sz="1050" spc="220">
                <a:solidFill>
                  <a:srgbClr val="606060"/>
                </a:solidFill>
                <a:latin typeface="Times New Roman"/>
                <a:cs typeface="Times New Roman"/>
              </a:rPr>
              <a:t>transf  </a:t>
            </a:r>
            <a:r>
              <a:rPr dirty="0" sz="1050" spc="265">
                <a:solidFill>
                  <a:srgbClr val="4D4D4D"/>
                </a:solidFill>
                <a:latin typeface="Times New Roman"/>
                <a:cs typeface="Times New Roman"/>
              </a:rPr>
              <a:t>for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ty </a:t>
            </a:r>
            <a:r>
              <a:rPr dirty="0" sz="1050" spc="220">
                <a:solidFill>
                  <a:srgbClr val="606060"/>
                </a:solidFill>
                <a:latin typeface="Times New Roman"/>
                <a:cs typeface="Times New Roman"/>
              </a:rPr>
              <a:t>years. </a:t>
            </a:r>
            <a:r>
              <a:rPr dirty="0" sz="1050" spc="285">
                <a:solidFill>
                  <a:srgbClr val="606060"/>
                </a:solidFill>
                <a:latin typeface="Times New Roman"/>
                <a:cs typeface="Times New Roman"/>
              </a:rPr>
              <a:t>The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proje  </a:t>
            </a:r>
            <a:r>
              <a:rPr dirty="0" sz="1050" spc="285">
                <a:solidFill>
                  <a:srgbClr val="606060"/>
                </a:solidFill>
                <a:latin typeface="Times New Roman"/>
                <a:cs typeface="Times New Roman"/>
              </a:rPr>
              <a:t>includingh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ouseho</a:t>
            </a:r>
            <a:r>
              <a:rPr dirty="0" sz="1050" spc="300">
                <a:solidFill>
                  <a:srgbClr val="363636"/>
                </a:solidFill>
                <a:latin typeface="Times New Roman"/>
                <a:cs typeface="Times New Roman"/>
              </a:rPr>
              <a:t>ld 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censuses. </a:t>
            </a:r>
            <a:r>
              <a:rPr dirty="0" sz="1050" spc="425">
                <a:solidFill>
                  <a:srgbClr val="707070"/>
                </a:solidFill>
                <a:latin typeface="Times New Roman"/>
                <a:cs typeface="Times New Roman"/>
              </a:rPr>
              <a:t>O </a:t>
            </a:r>
            <a:r>
              <a:rPr dirty="0" sz="1050" spc="285">
                <a:solidFill>
                  <a:srgbClr val="4D4D4D"/>
                </a:solidFill>
                <a:latin typeface="Times New Roman"/>
                <a:cs typeface="Times New Roman"/>
              </a:rPr>
              <a:t>ne </a:t>
            </a:r>
            <a:r>
              <a:rPr dirty="0" sz="1050" spc="245">
                <a:solidFill>
                  <a:srgbClr val="606060"/>
                </a:solidFill>
                <a:latin typeface="Times New Roman"/>
                <a:cs typeface="Times New Roman"/>
              </a:rPr>
              <a:t>of </a:t>
            </a:r>
            <a:r>
              <a:rPr dirty="0" sz="1050" spc="254">
                <a:solidFill>
                  <a:srgbClr val="4D4D4D"/>
                </a:solidFill>
                <a:latin typeface="Times New Roman"/>
                <a:cs typeface="Times New Roman"/>
              </a:rPr>
              <a:t>th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e  </a:t>
            </a:r>
            <a:r>
              <a:rPr dirty="0" sz="1050" spc="204">
                <a:solidFill>
                  <a:srgbClr val="4D4D4D"/>
                </a:solidFill>
                <a:latin typeface="Times New Roman"/>
                <a:cs typeface="Times New Roman"/>
              </a:rPr>
              <a:t>int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erpre</a:t>
            </a:r>
            <a:r>
              <a:rPr dirty="0" sz="1050" spc="204">
                <a:solidFill>
                  <a:srgbClr val="4D4D4D"/>
                </a:solidFill>
                <a:latin typeface="Times New Roman"/>
                <a:cs typeface="Times New Roman"/>
              </a:rPr>
              <a:t>tt: </a:t>
            </a:r>
            <a:r>
              <a:rPr dirty="0" sz="1050" spc="-20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dynamic 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socialist</a:t>
            </a:r>
            <a:r>
              <a:rPr dirty="0" sz="1050" spc="220">
                <a:solidFill>
                  <a:srgbClr val="4D4D4D"/>
                </a:solidFill>
                <a:latin typeface="Times New Roman"/>
                <a:cs typeface="Times New Roman"/>
              </a:rPr>
              <a:t>d 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evelo</a:t>
            </a:r>
            <a:r>
              <a:rPr dirty="0" sz="1050" spc="150">
                <a:solidFill>
                  <a:srgbClr val="4D4D4D"/>
                </a:solidFill>
                <a:latin typeface="Times New Roman"/>
                <a:cs typeface="Times New Roman"/>
              </a:rPr>
              <a:t>p</a:t>
            </a:r>
            <a:r>
              <a:rPr dirty="0" sz="1050" spc="254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4D4D4D"/>
                </a:solidFill>
                <a:latin typeface="Times New Roman"/>
                <a:cs typeface="Times New Roman"/>
              </a:rPr>
              <a:t>m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ent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65995" y="6633090"/>
            <a:ext cx="1917064" cy="6769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760"/>
              </a:spcBef>
            </a:pPr>
            <a:r>
              <a:rPr dirty="0" sz="1200" spc="210" b="1">
                <a:solidFill>
                  <a:srgbClr val="4D4D4D"/>
                </a:solidFill>
                <a:latin typeface="Times New Roman"/>
                <a:cs typeface="Times New Roman"/>
              </a:rPr>
              <a:t>A.nil</a:t>
            </a:r>
            <a:r>
              <a:rPr dirty="0" sz="1200" spc="80" b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u="heavy" sz="1150" spc="310" b="1">
                <a:solidFill>
                  <a:srgbClr val="606060"/>
                </a:solidFill>
                <a:uFill>
                  <a:solidFill>
                    <a:srgbClr val="606060"/>
                  </a:solidFill>
                </a:uFill>
                <a:latin typeface="Times New Roman"/>
                <a:cs typeface="Times New Roman"/>
              </a:rPr>
              <a:t>Deolalikar</a:t>
            </a:r>
            <a:endParaRPr sz="1150">
              <a:latin typeface="Times New Roman"/>
              <a:cs typeface="Times New Roman"/>
            </a:endParaRPr>
          </a:p>
          <a:p>
            <a:pPr marL="12700" marR="5080" indent="1905">
              <a:lnSpc>
                <a:spcPts val="1180"/>
              </a:lnSpc>
              <a:spcBef>
                <a:spcPts val="690"/>
              </a:spcBef>
            </a:pPr>
            <a:r>
              <a:rPr dirty="0" sz="1050" spc="445">
                <a:solidFill>
                  <a:srgbClr val="606060"/>
                </a:solidFill>
                <a:latin typeface="Times New Roman"/>
                <a:cs typeface="Times New Roman"/>
              </a:rPr>
              <a:t>My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currentr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esearc</a:t>
            </a:r>
            <a:r>
              <a:rPr dirty="0" sz="1050" spc="204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235">
                <a:solidFill>
                  <a:srgbClr val="4D4D4D"/>
                </a:solidFill>
                <a:latin typeface="Times New Roman"/>
                <a:cs typeface="Times New Roman"/>
              </a:rPr>
              <a:t>f 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increased</a:t>
            </a:r>
            <a:r>
              <a:rPr dirty="0" sz="105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user</a:t>
            </a:r>
            <a:r>
              <a:rPr dirty="0" sz="1050" spc="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06060"/>
                </a:solidFill>
                <a:latin typeface="Times New Roman"/>
                <a:cs typeface="Times New Roman"/>
              </a:rPr>
              <a:t>fees</a:t>
            </a:r>
            <a:r>
              <a:rPr dirty="0" sz="1050" spc="-6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73232" y="7282118"/>
            <a:ext cx="19373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220">
                <a:solidFill>
                  <a:srgbClr val="4D4D4D"/>
                </a:solidFill>
                <a:latin typeface="Times New Roman"/>
                <a:cs typeface="Times New Roman"/>
              </a:rPr>
              <a:t>n.h </a:t>
            </a:r>
            <a:r>
              <a:rPr dirty="0" sz="1050" spc="-35">
                <a:solidFill>
                  <a:srgbClr val="4D4D4D"/>
                </a:solidFill>
                <a:latin typeface="Times New Roman"/>
                <a:cs typeface="Times New Roman"/>
              </a:rPr>
              <a:t>ou</a:t>
            </a:r>
            <a:r>
              <a:rPr dirty="0" sz="1050" spc="-35">
                <a:solidFill>
                  <a:srgbClr val="707070"/>
                </a:solidFill>
                <a:latin typeface="Times New Roman"/>
                <a:cs typeface="Times New Roman"/>
              </a:rPr>
              <a:t>s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eho</a:t>
            </a:r>
            <a:r>
              <a:rPr dirty="0" sz="1050" spc="280">
                <a:solidFill>
                  <a:srgbClr val="4D4D4D"/>
                </a:solidFill>
                <a:latin typeface="Times New Roman"/>
                <a:cs typeface="Times New Roman"/>
              </a:rPr>
              <a:t>ld</a:t>
            </a:r>
            <a:r>
              <a:rPr dirty="0" sz="1050" spc="10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06060"/>
                </a:solidFill>
                <a:latin typeface="Times New Roman"/>
                <a:cs typeface="Times New Roman"/>
              </a:rPr>
              <a:t>utilizati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23922" y="7432595"/>
            <a:ext cx="20072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130">
                <a:solidFill>
                  <a:srgbClr val="4D4D4D"/>
                </a:solidFill>
                <a:latin typeface="Times New Roman"/>
                <a:cs typeface="Times New Roman"/>
              </a:rPr>
              <a:t>ou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s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eho</a:t>
            </a:r>
            <a:r>
              <a:rPr dirty="0" sz="1050" spc="210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d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health</a:t>
            </a:r>
            <a:r>
              <a:rPr dirty="0" sz="1050" spc="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outc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92625" y="7583072"/>
            <a:ext cx="1939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4D4D4D"/>
                </a:solidFill>
                <a:latin typeface="Times New Roman"/>
                <a:cs typeface="Times New Roman"/>
              </a:rPr>
              <a:t>r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esearch.</a:t>
            </a:r>
            <a:r>
              <a:rPr dirty="0" sz="1050" spc="240">
                <a:solidFill>
                  <a:srgbClr val="4D4D4D"/>
                </a:solidFill>
                <a:latin typeface="Times New Roman"/>
                <a:cs typeface="Times New Roman"/>
              </a:rPr>
              <a:t>in </a:t>
            </a:r>
            <a:r>
              <a:rPr dirty="0" sz="1050" spc="280">
                <a:solidFill>
                  <a:srgbClr val="606060"/>
                </a:solidFill>
                <a:latin typeface="Times New Roman"/>
                <a:cs typeface="Times New Roman"/>
              </a:rPr>
              <a:t>India,</a:t>
            </a:r>
            <a:r>
              <a:rPr dirty="0" sz="105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Ind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31829" y="7741468"/>
            <a:ext cx="19500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ealth </a:t>
            </a:r>
            <a:r>
              <a:rPr dirty="0" sz="1050" spc="210">
                <a:solidFill>
                  <a:srgbClr val="606060"/>
                </a:solidFill>
                <a:latin typeface="Times New Roman"/>
                <a:cs typeface="Times New Roman"/>
              </a:rPr>
              <a:t>:financing</a:t>
            </a:r>
            <a:r>
              <a:rPr dirty="0" sz="1050" spc="-14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is </a:t>
            </a:r>
            <a:r>
              <a:rPr dirty="0" sz="1050" spc="250">
                <a:solidFill>
                  <a:srgbClr val="606060"/>
                </a:solidFill>
                <a:latin typeface="Times New Roman"/>
                <a:cs typeface="Times New Roman"/>
              </a:rPr>
              <a:t>ver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3922" y="7891945"/>
            <a:ext cx="193738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53340" marR="5080" indent="-41275">
              <a:lnSpc>
                <a:spcPts val="1180"/>
              </a:lnSpc>
              <a:spcBef>
                <a:spcPts val="210"/>
              </a:spcBef>
              <a:tabLst>
                <a:tab pos="1014094" algn="l"/>
              </a:tabLst>
            </a:pPr>
            <a:r>
              <a:rPr dirty="0" sz="1050" spc="370">
                <a:solidFill>
                  <a:srgbClr val="606060"/>
                </a:solidFill>
                <a:latin typeface="Times New Roman"/>
                <a:cs typeface="Times New Roman"/>
              </a:rPr>
              <a:t>d</a:t>
            </a:r>
            <a:r>
              <a:rPr dirty="0" sz="1050" spc="-1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eve</a:t>
            </a:r>
            <a:r>
              <a:rPr dirty="0" sz="1050" spc="275">
                <a:solidFill>
                  <a:srgbClr val="363636"/>
                </a:solidFill>
                <a:latin typeface="Times New Roman"/>
                <a:cs typeface="Times New Roman"/>
              </a:rPr>
              <a:t>l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oping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coun</a:t>
            </a:r>
            <a:r>
              <a:rPr dirty="0" sz="1050" spc="265">
                <a:solidFill>
                  <a:srgbClr val="4D4D4D"/>
                </a:solidFill>
                <a:latin typeface="Times New Roman"/>
                <a:cs typeface="Times New Roman"/>
              </a:rPr>
              <a:t>tries. 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exp</a:t>
            </a:r>
            <a:r>
              <a:rPr dirty="0" sz="1050" spc="-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an</a:t>
            </a:r>
            <a:r>
              <a:rPr dirty="0" sz="1050" spc="-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30">
                <a:solidFill>
                  <a:srgbClr val="4D4D4D"/>
                </a:solidFill>
                <a:latin typeface="Times New Roman"/>
                <a:cs typeface="Times New Roman"/>
              </a:rPr>
              <a:t>ding	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r>
              <a:rPr dirty="0" sz="1050" spc="55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covera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23922" y="8200818"/>
            <a:ext cx="19691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6905" algn="l"/>
              </a:tabLst>
            </a:pPr>
            <a:r>
              <a:rPr dirty="0" sz="1050" spc="325">
                <a:solidFill>
                  <a:srgbClr val="4D4D4D"/>
                </a:solidFill>
                <a:latin typeface="Times New Roman"/>
                <a:cs typeface="Times New Roman"/>
              </a:rPr>
              <a:t>h</a:t>
            </a:r>
            <a:r>
              <a:rPr dirty="0" sz="1050" spc="8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eatl</a:t>
            </a:r>
            <a:r>
              <a:rPr dirty="0" sz="1050" spc="-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h	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services, </a:t>
            </a:r>
            <a:r>
              <a:rPr dirty="0" sz="1050" spc="195">
                <a:solidFill>
                  <a:srgbClr val="606060"/>
                </a:solidFill>
                <a:latin typeface="Times New Roman"/>
                <a:cs typeface="Times New Roman"/>
              </a:rPr>
              <a:t>fiscal</a:t>
            </a:r>
            <a:r>
              <a:rPr dirty="0" sz="1050" spc="-1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65593" y="8351295"/>
            <a:ext cx="18910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55">
                <a:solidFill>
                  <a:srgbClr val="606060"/>
                </a:solidFill>
                <a:latin typeface="Times New Roman"/>
                <a:cs typeface="Times New Roman"/>
              </a:rPr>
              <a:t>dJ.e</a:t>
            </a:r>
            <a:r>
              <a:rPr dirty="0" sz="1050" spc="-3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financing</a:t>
            </a:r>
            <a:r>
              <a:rPr dirty="0" sz="1050" spc="9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18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any</a:t>
            </a:r>
            <a:r>
              <a:rPr dirty="0" sz="1050" spc="9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5571" y="8596809"/>
            <a:ext cx="5222875" cy="108013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364490" indent="10795">
              <a:lnSpc>
                <a:spcPts val="1180"/>
              </a:lnSpc>
              <a:spcBef>
                <a:spcPts val="210"/>
              </a:spcBef>
              <a:tabLst>
                <a:tab pos="4242435" algn="l"/>
              </a:tabLst>
            </a:pPr>
            <a:r>
              <a:rPr dirty="0" sz="1050" spc="215">
                <a:solidFill>
                  <a:srgbClr val="606060"/>
                </a:solidFill>
                <a:latin typeface="Times New Roman"/>
                <a:cs typeface="Times New Roman"/>
              </a:rPr>
              <a:t>t</a:t>
            </a:r>
            <a:r>
              <a:rPr dirty="0" sz="1050" spc="135">
                <a:solidFill>
                  <a:srgbClr val="606060"/>
                </a:solidFill>
                <a:latin typeface="Times New Roman"/>
                <a:cs typeface="Times New Roman"/>
              </a:rPr>
              <a:t>b</a:t>
            </a:r>
            <a:r>
              <a:rPr dirty="0" sz="1050" spc="-45">
                <a:solidFill>
                  <a:srgbClr val="A8A8A5"/>
                </a:solidFill>
                <a:latin typeface="Times New Roman"/>
                <a:cs typeface="Times New Roman"/>
              </a:rPr>
              <a:t>.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dirty="0" sz="1050" spc="37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459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t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400">
                <a:solidFill>
                  <a:srgbClr val="707070"/>
                </a:solidFill>
                <a:latin typeface="Times New Roman"/>
                <a:cs typeface="Times New Roman"/>
              </a:rPr>
              <a:t>n</a:t>
            </a:r>
            <a:r>
              <a:rPr dirty="0" sz="1050" spc="195">
                <a:solidFill>
                  <a:srgbClr val="4D4D4D"/>
                </a:solidFill>
                <a:latin typeface="Times New Roman"/>
                <a:cs typeface="Times New Roman"/>
              </a:rPr>
              <a:t>t</a:t>
            </a:r>
            <a:r>
              <a:rPr dirty="0" sz="105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-4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7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4D4D4D"/>
                </a:solidFill>
                <a:latin typeface="Times New Roman"/>
                <a:cs typeface="Times New Roman"/>
              </a:rPr>
              <a:t>al</a:t>
            </a:r>
            <a:r>
              <a:rPr dirty="0" sz="1050" spc="195">
                <a:solidFill>
                  <a:srgbClr val="4D4D4D"/>
                </a:solidFill>
                <a:latin typeface="Times New Roman"/>
                <a:cs typeface="Times New Roman"/>
              </a:rPr>
              <a:t>l</a:t>
            </a:r>
            <a:r>
              <a:rPr dirty="0" sz="1050" spc="7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4D4D4D"/>
                </a:solidFill>
                <a:latin typeface="Times New Roman"/>
                <a:cs typeface="Times New Roman"/>
              </a:rPr>
              <a:t>bills</a:t>
            </a:r>
            <a:r>
              <a:rPr dirty="0" sz="1050" spc="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.introduced</a:t>
            </a:r>
            <a:r>
              <a:rPr dirty="0" sz="1050" spc="70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4D4D4D"/>
                </a:solidFill>
                <a:latin typeface="Times New Roman"/>
                <a:cs typeface="Times New Roman"/>
              </a:rPr>
              <a:t>i</a:t>
            </a:r>
            <a:r>
              <a:rPr dirty="0" sz="1050" spc="-65">
                <a:solidFill>
                  <a:srgbClr val="4D4D4D"/>
                </a:solidFill>
                <a:latin typeface="Times New Roman"/>
                <a:cs typeface="Times New Roman"/>
              </a:rPr>
              <a:t>n</a:t>
            </a:r>
            <a:r>
              <a:rPr dirty="0" sz="1050" spc="-15">
                <a:solidFill>
                  <a:srgbClr val="4D4D4D"/>
                </a:solidFill>
                <a:latin typeface="Times New Roman"/>
                <a:cs typeface="Times New Roman"/>
              </a:rPr>
              <a:t>t</a:t>
            </a:r>
            <a:r>
              <a:rPr dirty="0" sz="1050">
                <a:solidFill>
                  <a:srgbClr val="4D4D4D"/>
                </a:solidFill>
                <a:latin typeface="Times New Roman"/>
                <a:cs typeface="Times New Roman"/>
              </a:rPr>
              <a:t>  </a:t>
            </a:r>
            <a:r>
              <a:rPr dirty="0" sz="1050" spc="-8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 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3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ng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4D4D4D"/>
                </a:solidFill>
                <a:latin typeface="Times New Roman"/>
                <a:cs typeface="Times New Roman"/>
              </a:rPr>
              <a:t>r</a:t>
            </a:r>
            <a:r>
              <a:rPr dirty="0" sz="1050">
                <a:solidFill>
                  <a:srgbClr val="4D4D4D"/>
                </a:solidFill>
                <a:latin typeface="Times New Roman"/>
                <a:cs typeface="Times New Roman"/>
              </a:rPr>
              <a:t>  </a:t>
            </a:r>
            <a:r>
              <a:rPr dirty="0" sz="1050" spc="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050" spc="-355">
                <a:solidFill>
                  <a:srgbClr val="4D4D4D"/>
                </a:solidFill>
                <a:latin typeface="Times New Roman"/>
                <a:cs typeface="Times New Roman"/>
              </a:rPr>
              <a:t>e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>
                <a:solidFill>
                  <a:srgbClr val="707070"/>
                </a:solidFill>
                <a:latin typeface="Times New Roman"/>
                <a:cs typeface="Times New Roman"/>
              </a:rPr>
              <a:t>	</a:t>
            </a:r>
            <a:r>
              <a:rPr dirty="0" sz="1050" spc="300">
                <a:solidFill>
                  <a:srgbClr val="606060"/>
                </a:solidFill>
                <a:latin typeface="Times New Roman"/>
                <a:cs typeface="Times New Roman"/>
              </a:rPr>
              <a:t>during 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that </a:t>
            </a:r>
            <a:r>
              <a:rPr dirty="0" sz="1050" spc="295">
                <a:solidFill>
                  <a:srgbClr val="606060"/>
                </a:solidFill>
                <a:latin typeface="Times New Roman"/>
                <a:cs typeface="Times New Roman"/>
              </a:rPr>
              <a:t>time, </a:t>
            </a:r>
            <a:r>
              <a:rPr dirty="0" sz="1050" spc="325">
                <a:solidFill>
                  <a:srgbClr val="4D4D4D"/>
                </a:solidFill>
                <a:latin typeface="Times New Roman"/>
                <a:cs typeface="Times New Roman"/>
              </a:rPr>
              <a:t>along </a:t>
            </a:r>
            <a:r>
              <a:rPr dirty="0" sz="1050" spc="114">
                <a:solidFill>
                  <a:srgbClr val="606060"/>
                </a:solidFill>
                <a:latin typeface="Times New Roman"/>
                <a:cs typeface="Times New Roman"/>
              </a:rPr>
              <a:t>vvit:h </a:t>
            </a:r>
            <a:r>
              <a:rPr dirty="0" sz="1050" spc="114">
                <a:solidFill>
                  <a:srgbClr val="4D4D4D"/>
                </a:solidFill>
                <a:latin typeface="Times New Roman"/>
                <a:cs typeface="Times New Roman"/>
              </a:rPr>
              <a:t>the </a:t>
            </a:r>
            <a:r>
              <a:rPr dirty="0" sz="1050" spc="320">
                <a:solidFill>
                  <a:srgbClr val="606060"/>
                </a:solidFill>
                <a:latin typeface="Times New Roman"/>
                <a:cs typeface="Times New Roman"/>
              </a:rPr>
              <a:t>content </a:t>
            </a:r>
            <a:r>
              <a:rPr dirty="0" sz="1050" spc="325">
                <a:solidFill>
                  <a:srgbClr val="606060"/>
                </a:solidFill>
                <a:latin typeface="Times New Roman"/>
                <a:cs typeface="Times New Roman"/>
              </a:rPr>
              <a:t>of</a:t>
            </a:r>
            <a:r>
              <a:rPr dirty="0" sz="1050" spc="325">
                <a:solidFill>
                  <a:srgbClr val="4D4D4D"/>
                </a:solidFill>
                <a:latin typeface="Times New Roman"/>
                <a:cs typeface="Times New Roman"/>
              </a:rPr>
              <a:t>h 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earings, </a:t>
            </a:r>
            <a:r>
              <a:rPr dirty="0" sz="1050" spc="265">
                <a:solidFill>
                  <a:srgbClr val="606060"/>
                </a:solidFill>
                <a:latin typeface="Times New Roman"/>
                <a:cs typeface="Times New Roman"/>
              </a:rPr>
              <a:t>floor  </a:t>
            </a:r>
            <a:r>
              <a:rPr dirty="0" sz="1050" spc="275">
                <a:solidFill>
                  <a:srgbClr val="606060"/>
                </a:solidFill>
                <a:latin typeface="Times New Roman"/>
                <a:cs typeface="Times New Roman"/>
              </a:rPr>
              <a:t>debates, </a:t>
            </a:r>
            <a:r>
              <a:rPr dirty="0" sz="1050" spc="320">
                <a:solidFill>
                  <a:srgbClr val="606060"/>
                </a:solidFill>
                <a:latin typeface="Times New Roman"/>
                <a:cs typeface="Times New Roman"/>
              </a:rPr>
              <a:t>and</a:t>
            </a:r>
            <a:r>
              <a:rPr dirty="0" sz="1050" spc="5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4D4D4D"/>
                </a:solidFill>
                <a:latin typeface="Times New Roman"/>
                <a:cs typeface="Times New Roman"/>
              </a:rPr>
              <a:t>laws</a:t>
            </a:r>
            <a:r>
              <a:rPr dirty="0" sz="1050" spc="235">
                <a:solidFill>
                  <a:srgbClr val="181818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300" spc="434">
                <a:solidFill>
                  <a:srgbClr val="606060"/>
                </a:solidFill>
                <a:latin typeface="Arial"/>
                <a:cs typeface="Arial"/>
              </a:rPr>
              <a:t>5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5110" y="0"/>
            <a:ext cx="727412" cy="4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032" y="63358"/>
            <a:ext cx="0" cy="9995535"/>
          </a:xfrm>
          <a:custGeom>
            <a:avLst/>
            <a:gdLst/>
            <a:ahLst/>
            <a:cxnLst/>
            <a:rect l="l" t="t" r="r" b="b"/>
            <a:pathLst>
              <a:path w="0" h="9995535">
                <a:moveTo>
                  <a:pt x="0" y="0"/>
                </a:moveTo>
                <a:lnTo>
                  <a:pt x="0" y="9995040"/>
                </a:lnTo>
              </a:path>
            </a:pathLst>
          </a:custGeom>
          <a:ln w="158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6097" y="15839"/>
            <a:ext cx="1439545" cy="0"/>
          </a:xfrm>
          <a:custGeom>
            <a:avLst/>
            <a:gdLst/>
            <a:ahLst/>
            <a:cxnLst/>
            <a:rect l="l" t="t" r="r" b="b"/>
            <a:pathLst>
              <a:path w="1439545" h="0">
                <a:moveTo>
                  <a:pt x="0" y="0"/>
                </a:moveTo>
                <a:lnTo>
                  <a:pt x="14390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03777" y="894940"/>
            <a:ext cx="5368925" cy="0"/>
          </a:xfrm>
          <a:custGeom>
            <a:avLst/>
            <a:gdLst/>
            <a:ahLst/>
            <a:cxnLst/>
            <a:rect l="l" t="t" r="r" b="b"/>
            <a:pathLst>
              <a:path w="5368925" h="0">
                <a:moveTo>
                  <a:pt x="0" y="0"/>
                </a:moveTo>
                <a:lnTo>
                  <a:pt x="5368622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35404" y="9480028"/>
            <a:ext cx="5337175" cy="0"/>
          </a:xfrm>
          <a:custGeom>
            <a:avLst/>
            <a:gdLst/>
            <a:ahLst/>
            <a:cxnLst/>
            <a:rect l="l" t="t" r="r" b="b"/>
            <a:pathLst>
              <a:path w="5337175" h="0">
                <a:moveTo>
                  <a:pt x="0" y="0"/>
                </a:moveTo>
                <a:lnTo>
                  <a:pt x="533699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9843" y="0"/>
            <a:ext cx="0" cy="155575"/>
          </a:xfrm>
          <a:custGeom>
            <a:avLst/>
            <a:gdLst/>
            <a:ahLst/>
            <a:cxnLst/>
            <a:rect l="l" t="t" r="r" b="b"/>
            <a:pathLst>
              <a:path w="0" h="155575">
                <a:moveTo>
                  <a:pt x="0" y="0"/>
                </a:moveTo>
                <a:lnTo>
                  <a:pt x="0" y="155400"/>
                </a:lnTo>
              </a:path>
            </a:pathLst>
          </a:custGeom>
          <a:ln w="31626">
            <a:solidFill>
              <a:srgbClr val="D1D1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41376" y="607466"/>
            <a:ext cx="259207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45">
                <a:solidFill>
                  <a:srgbClr val="808080"/>
                </a:solidFill>
                <a:latin typeface="Times New Roman"/>
                <a:cs typeface="Times New Roman"/>
              </a:rPr>
              <a:t>CENTER</a:t>
            </a:r>
            <a:r>
              <a:rPr dirty="0" sz="850" spc="114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850" spc="345">
                <a:solidFill>
                  <a:srgbClr val="808080"/>
                </a:solidFill>
                <a:latin typeface="Times New Roman"/>
                <a:cs typeface="Times New Roman"/>
              </a:rPr>
              <a:t>FOR</a:t>
            </a:r>
            <a:r>
              <a:rPr dirty="0" sz="850" spc="2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850" spc="290">
                <a:solidFill>
                  <a:srgbClr val="808080"/>
                </a:solidFill>
                <a:latin typeface="Times New Roman"/>
                <a:cs typeface="Times New Roman"/>
              </a:rPr>
              <a:t>STUDIES</a:t>
            </a:r>
            <a:r>
              <a:rPr dirty="0" sz="850" spc="14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850" spc="265">
                <a:solidFill>
                  <a:srgbClr val="6B6B6B"/>
                </a:solidFill>
                <a:latin typeface="Times New Roman"/>
                <a:cs typeface="Times New Roman"/>
              </a:rPr>
              <a:t>IN</a:t>
            </a:r>
            <a:r>
              <a:rPr dirty="0" sz="850" spc="2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850" spc="595">
                <a:solidFill>
                  <a:srgbClr val="6B6B6B"/>
                </a:solidFill>
                <a:latin typeface="Times New Roman"/>
                <a:cs typeface="Times New Roman"/>
              </a:rPr>
              <a:t>DEM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4854" y="5921596"/>
            <a:ext cx="5036185" cy="203835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675"/>
              </a:spcBef>
            </a:pPr>
            <a:r>
              <a:rPr dirty="0" sz="1100" spc="300" b="1">
                <a:solidFill>
                  <a:srgbClr val="565656"/>
                </a:solidFill>
                <a:latin typeface="Arial"/>
                <a:cs typeface="Arial"/>
              </a:rPr>
              <a:t>M:ary</a:t>
            </a:r>
            <a:r>
              <a:rPr dirty="0" sz="1100" spc="70" b="1">
                <a:solidFill>
                  <a:srgbClr val="565656"/>
                </a:solidFill>
                <a:latin typeface="Arial"/>
                <a:cs typeface="Arial"/>
              </a:rPr>
              <a:t> </a:t>
            </a:r>
            <a:r>
              <a:rPr dirty="0" sz="1150" spc="280" b="1">
                <a:solidFill>
                  <a:srgbClr val="6B6B6B"/>
                </a:solidFill>
                <a:latin typeface="Times New Roman"/>
                <a:cs typeface="Times New Roman"/>
              </a:rPr>
              <a:t>Gilhn.ore</a:t>
            </a:r>
            <a:endParaRPr sz="1150">
              <a:latin typeface="Times New Roman"/>
              <a:cs typeface="Times New Roman"/>
            </a:endParaRPr>
          </a:p>
          <a:p>
            <a:pPr marL="74295" marR="88265" indent="-4445">
              <a:lnSpc>
                <a:spcPct val="95700"/>
              </a:lnSpc>
              <a:spcBef>
                <a:spcPts val="585"/>
              </a:spcBef>
              <a:tabLst>
                <a:tab pos="3689985" algn="l"/>
                <a:tab pos="3792854" algn="l"/>
              </a:tabLst>
            </a:pPr>
            <a:r>
              <a:rPr dirty="0" sz="1050" spc="190">
                <a:solidFill>
                  <a:srgbClr val="6B6B6B"/>
                </a:solidFill>
                <a:latin typeface="Times New Roman"/>
                <a:cs typeface="Times New Roman"/>
              </a:rPr>
              <a:t>I </a:t>
            </a:r>
            <a:r>
              <a:rPr dirty="0" sz="1050" spc="350">
                <a:solidFill>
                  <a:srgbClr val="565656"/>
                </a:solidFill>
                <a:latin typeface="Times New Roman"/>
                <a:cs typeface="Times New Roman"/>
              </a:rPr>
              <a:t>am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currently </a:t>
            </a:r>
            <a:r>
              <a:rPr dirty="0" sz="1050" spc="260">
                <a:solidFill>
                  <a:srgbClr val="565656"/>
                </a:solidFill>
                <a:latin typeface="Times New Roman"/>
                <a:cs typeface="Times New Roman"/>
              </a:rPr>
              <a:t>involved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in</a:t>
            </a:r>
            <a:r>
              <a:rPr dirty="0" sz="1050" spc="-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65656"/>
                </a:solidFill>
                <a:latin typeface="Times New Roman"/>
                <a:cs typeface="Times New Roman"/>
              </a:rPr>
              <a:t>four</a:t>
            </a:r>
            <a:r>
              <a:rPr dirty="0" sz="1050" spc="1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6B6B6B"/>
                </a:solidFill>
                <a:latin typeface="Times New Roman"/>
                <a:cs typeface="Times New Roman"/>
              </a:rPr>
              <a:t>externa</a:t>
            </a:r>
            <a:r>
              <a:rPr dirty="0" sz="1050" spc="14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1050" spc="140">
                <a:solidFill>
                  <a:srgbClr val="565656"/>
                </a:solidFill>
                <a:latin typeface="Times New Roman"/>
                <a:cs typeface="Times New Roman"/>
              </a:rPr>
              <a:t>y</a:t>
            </a:r>
            <a:r>
              <a:rPr dirty="0" sz="1050" spc="140">
                <a:solidFill>
                  <a:srgbClr val="343434"/>
                </a:solidFill>
                <a:latin typeface="Times New Roman"/>
                <a:cs typeface="Times New Roman"/>
              </a:rPr>
              <a:t>l	</a:t>
            </a:r>
            <a:r>
              <a:rPr dirty="0" sz="1050" spc="345">
                <a:solidFill>
                  <a:srgbClr val="565656"/>
                </a:solidFill>
                <a:latin typeface="Times New Roman"/>
                <a:cs typeface="Times New Roman"/>
              </a:rPr>
              <a:t>funded </a:t>
            </a:r>
            <a:r>
              <a:rPr dirty="0" sz="1050" spc="34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projects,</a:t>
            </a:r>
            <a:r>
              <a:rPr dirty="0" sz="1050" spc="1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565656"/>
                </a:solidFill>
                <a:latin typeface="Times New Roman"/>
                <a:cs typeface="Times New Roman"/>
              </a:rPr>
              <a:t>all</a:t>
            </a:r>
            <a:r>
              <a:rPr dirty="0" sz="1050" spc="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of</a:t>
            </a:r>
            <a:r>
              <a:rPr dirty="0" sz="1050" spc="14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B6B6B"/>
                </a:solidFill>
                <a:latin typeface="Times New Roman"/>
                <a:cs typeface="Times New Roman"/>
              </a:rPr>
              <a:t>which</a:t>
            </a:r>
            <a:r>
              <a:rPr dirty="0" sz="1050" spc="10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focus</a:t>
            </a:r>
            <a:r>
              <a:rPr dirty="0" sz="1050" spc="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B6B6B"/>
                </a:solidFill>
                <a:latin typeface="Times New Roman"/>
                <a:cs typeface="Times New Roman"/>
              </a:rPr>
              <a:t>on</a:t>
            </a:r>
            <a:r>
              <a:rPr dirty="0" sz="1050" spc="1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6B6B6B"/>
                </a:solidFill>
                <a:latin typeface="Times New Roman"/>
                <a:cs typeface="Times New Roman"/>
              </a:rPr>
              <a:t>sexu.al.</a:t>
            </a:r>
            <a:r>
              <a:rPr dirty="0" sz="105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65656"/>
                </a:solidFill>
                <a:latin typeface="Times New Roman"/>
                <a:cs typeface="Times New Roman"/>
              </a:rPr>
              <a:t>behaviors</a:t>
            </a:r>
            <a:r>
              <a:rPr dirty="0" sz="1050" spc="7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95">
                <a:solidFill>
                  <a:srgbClr val="565656"/>
                </a:solidFill>
                <a:latin typeface="Times New Roman"/>
                <a:cs typeface="Times New Roman"/>
              </a:rPr>
              <a:t>and/or </a:t>
            </a:r>
            <a:r>
              <a:rPr dirty="0" sz="1050" spc="3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substance</a:t>
            </a:r>
            <a:r>
              <a:rPr dirty="0" sz="1050" spc="1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use,</a:t>
            </a:r>
            <a:r>
              <a:rPr dirty="0" sz="1050" spc="9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B6B6B"/>
                </a:solidFill>
                <a:latin typeface="Times New Roman"/>
                <a:cs typeface="Times New Roman"/>
              </a:rPr>
              <a:t>of</a:t>
            </a:r>
            <a:r>
              <a:rPr dirty="0" sz="1050" spc="1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65656"/>
                </a:solidFill>
                <a:latin typeface="Times New Roman"/>
                <a:cs typeface="Times New Roman"/>
              </a:rPr>
              <a:t>adolescents.</a:t>
            </a:r>
            <a:r>
              <a:rPr dirty="0" sz="1050" spc="1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B6B6B"/>
                </a:solidFill>
                <a:latin typeface="Times New Roman"/>
                <a:cs typeface="Times New Roman"/>
              </a:rPr>
              <a:t>One</a:t>
            </a:r>
            <a:r>
              <a:rPr dirty="0" sz="1050" spc="340">
                <a:solidFill>
                  <a:srgbClr val="565656"/>
                </a:solidFill>
                <a:latin typeface="Times New Roman"/>
                <a:cs typeface="Times New Roman"/>
              </a:rPr>
              <a:t>pr</a:t>
            </a:r>
            <a:r>
              <a:rPr dirty="0" sz="1050" spc="3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114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1050" spc="114">
                <a:solidFill>
                  <a:srgbClr val="343434"/>
                </a:solidFill>
                <a:latin typeface="Times New Roman"/>
                <a:cs typeface="Times New Roman"/>
              </a:rPr>
              <a:t>j</a:t>
            </a:r>
            <a:r>
              <a:rPr dirty="0" sz="1050" spc="114">
                <a:solidFill>
                  <a:srgbClr val="6B6B6B"/>
                </a:solidFill>
                <a:latin typeface="Times New Roman"/>
                <a:cs typeface="Times New Roman"/>
              </a:rPr>
              <a:t>ect		</a:t>
            </a:r>
            <a:r>
              <a:rPr dirty="0" sz="1050" spc="-20">
                <a:solidFill>
                  <a:srgbClr val="565656"/>
                </a:solidFill>
                <a:latin typeface="Times New Roman"/>
                <a:cs typeface="Times New Roman"/>
              </a:rPr>
              <a:t>is </a:t>
            </a:r>
            <a:r>
              <a:rPr dirty="0" sz="1050" spc="204">
                <a:solidFill>
                  <a:srgbClr val="565656"/>
                </a:solidFill>
                <a:latin typeface="Times New Roman"/>
                <a:cs typeface="Times New Roman"/>
              </a:rPr>
              <a:t>folio-wing </a:t>
            </a:r>
            <a:r>
              <a:rPr dirty="0" sz="1050" spc="215">
                <a:solidFill>
                  <a:srgbClr val="6B6B6B"/>
                </a:solidFill>
                <a:latin typeface="Times New Roman"/>
                <a:cs typeface="Times New Roman"/>
              </a:rPr>
              <a:t>a  </a:t>
            </a:r>
            <a:r>
              <a:rPr dirty="0" sz="1050" spc="335">
                <a:solidFill>
                  <a:srgbClr val="6B6B6B"/>
                </a:solidFill>
                <a:latin typeface="Times New Roman"/>
                <a:cs typeface="Times New Roman"/>
              </a:rPr>
              <a:t>community</a:t>
            </a:r>
            <a:r>
              <a:rPr dirty="0" sz="1050" spc="204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65656"/>
                </a:solidFill>
                <a:latin typeface="Times New Roman"/>
                <a:cs typeface="Times New Roman"/>
              </a:rPr>
              <a:t>sample</a:t>
            </a:r>
            <a:r>
              <a:rPr dirty="0" sz="1050" spc="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65656"/>
                </a:solidFill>
                <a:latin typeface="Times New Roman"/>
                <a:cs typeface="Times New Roman"/>
              </a:rPr>
              <a:t>o</a:t>
            </a:r>
            <a:r>
              <a:rPr dirty="0" sz="1050" spc="305">
                <a:solidFill>
                  <a:srgbClr val="808080"/>
                </a:solidFill>
                <a:latin typeface="Times New Roman"/>
                <a:cs typeface="Times New Roman"/>
              </a:rPr>
              <a:t>f</a:t>
            </a:r>
            <a:r>
              <a:rPr dirty="0" sz="1050" spc="12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B6B6B"/>
                </a:solidFill>
                <a:latin typeface="Times New Roman"/>
                <a:cs typeface="Times New Roman"/>
              </a:rPr>
              <a:t>250</a:t>
            </a:r>
            <a:r>
              <a:rPr dirty="0" sz="1050" spc="35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adolescents</a:t>
            </a:r>
            <a:r>
              <a:rPr dirty="0" sz="1050" spc="10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B6B6B"/>
                </a:solidFill>
                <a:latin typeface="Times New Roman"/>
                <a:cs typeface="Times New Roman"/>
              </a:rPr>
              <a:t>who</a:t>
            </a:r>
            <a:r>
              <a:rPr dirty="0" sz="1050" spc="3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65656"/>
                </a:solidFill>
                <a:latin typeface="Times New Roman"/>
                <a:cs typeface="Times New Roman"/>
              </a:rPr>
              <a:t>have</a:t>
            </a:r>
            <a:r>
              <a:rPr dirty="0" sz="1050" spc="1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65656"/>
                </a:solidFill>
                <a:latin typeface="Times New Roman"/>
                <a:cs typeface="Times New Roman"/>
              </a:rPr>
              <a:t>been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  <a:tabLst>
                <a:tab pos="4125595" algn="l"/>
              </a:tabLst>
            </a:pPr>
            <a:r>
              <a:rPr dirty="0" sz="1050" spc="225">
                <a:solidFill>
                  <a:srgbClr val="565656"/>
                </a:solidFill>
                <a:latin typeface="Times New Roman"/>
                <a:cs typeface="Times New Roman"/>
              </a:rPr>
              <a:t>r </a:t>
            </a:r>
            <a:r>
              <a:rPr dirty="0" sz="1050" spc="254">
                <a:solidFill>
                  <a:srgbClr val="565656"/>
                </a:solidFill>
                <a:latin typeface="Times New Roman"/>
                <a:cs typeface="Times New Roman"/>
              </a:rPr>
              <a:t>e</a:t>
            </a:r>
            <a:r>
              <a:rPr dirty="0" sz="1050" spc="254">
                <a:solidFill>
                  <a:srgbClr val="979995"/>
                </a:solidFill>
                <a:latin typeface="Times New Roman"/>
                <a:cs typeface="Times New Roman"/>
              </a:rPr>
              <a:t>-</a:t>
            </a:r>
            <a:r>
              <a:rPr dirty="0" sz="1050" spc="254">
                <a:solidFill>
                  <a:srgbClr val="565656"/>
                </a:solidFill>
                <a:latin typeface="Times New Roman"/>
                <a:cs typeface="Times New Roman"/>
              </a:rPr>
              <a:t>interviewed </a:t>
            </a: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every </a:t>
            </a: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six </a:t>
            </a:r>
            <a:r>
              <a:rPr dirty="0" sz="1050" spc="145">
                <a:solidFill>
                  <a:srgbClr val="565656"/>
                </a:solidFill>
                <a:latin typeface="Times New Roman"/>
                <a:cs typeface="Times New Roman"/>
              </a:rPr>
              <a:t>n:1.onths </a:t>
            </a:r>
            <a:r>
              <a:rPr dirty="0" sz="1050" spc="140">
                <a:solidFill>
                  <a:srgbClr val="6B6B6B"/>
                </a:solidFill>
                <a:latin typeface="Times New Roman"/>
                <a:cs typeface="Times New Roman"/>
              </a:rPr>
              <a:t>for  </a:t>
            </a:r>
            <a:r>
              <a:rPr dirty="0" sz="1050" spc="160">
                <a:solidFill>
                  <a:srgbClr val="6B6B6B"/>
                </a:solidFill>
                <a:latin typeface="Times New Roman"/>
                <a:cs typeface="Times New Roman"/>
              </a:rPr>
              <a:t>a</a:t>
            </a:r>
            <a:r>
              <a:rPr dirty="0" sz="1050" spc="-5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65656"/>
                </a:solidFill>
                <a:latin typeface="Times New Roman"/>
                <a:cs typeface="Times New Roman"/>
              </a:rPr>
              <a:t>year</a:t>
            </a:r>
            <a:r>
              <a:rPr dirty="0" sz="1050" spc="1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-80">
                <a:solidFill>
                  <a:srgbClr val="6B6B6B"/>
                </a:solidFill>
                <a:latin typeface="Times New Roman"/>
                <a:cs typeface="Times New Roman"/>
              </a:rPr>
              <a:t>and</a:t>
            </a:r>
            <a:r>
              <a:rPr dirty="0" sz="1050" spc="-80">
                <a:solidFill>
                  <a:srgbClr val="A8A8A8"/>
                </a:solidFill>
                <a:latin typeface="Times New Roman"/>
                <a:cs typeface="Times New Roman"/>
              </a:rPr>
              <a:t>.	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a</a:t>
            </a:r>
            <a:r>
              <a:rPr dirty="0" sz="1050" spc="19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65656"/>
                </a:solidFill>
                <a:latin typeface="Times New Roman"/>
                <a:cs typeface="Times New Roman"/>
              </a:rPr>
              <a:t>half</a:t>
            </a:r>
            <a:endParaRPr sz="1050">
              <a:latin typeface="Times New Roman"/>
              <a:cs typeface="Times New Roman"/>
            </a:endParaRPr>
          </a:p>
          <a:p>
            <a:pPr marL="83820" marR="5080" indent="-13970">
              <a:lnSpc>
                <a:spcPct val="96000"/>
              </a:lnSpc>
              <a:spcBef>
                <a:spcPts val="10"/>
              </a:spcBef>
              <a:tabLst>
                <a:tab pos="3546475" algn="l"/>
              </a:tabLst>
            </a:pPr>
            <a:r>
              <a:rPr dirty="0" sz="1050" spc="170">
                <a:solidFill>
                  <a:srgbClr val="565656"/>
                </a:solidFill>
                <a:latin typeface="Times New Roman"/>
                <a:cs typeface="Times New Roman"/>
              </a:rPr>
              <a:t>£ollo'Wing</a:t>
            </a:r>
            <a:r>
              <a:rPr dirty="0" sz="1050" spc="170">
                <a:solidFill>
                  <a:srgbClr val="6B6B6B"/>
                </a:solidFill>
                <a:latin typeface="Times New Roman"/>
                <a:cs typeface="Times New Roman"/>
              </a:rPr>
              <a:t>p </a:t>
            </a:r>
            <a:r>
              <a:rPr dirty="0" sz="1050" spc="140">
                <a:solidFill>
                  <a:srgbClr val="6B6B6B"/>
                </a:solidFill>
                <a:latin typeface="Times New Roman"/>
                <a:cs typeface="Times New Roman"/>
              </a:rPr>
              <a:t>r </a:t>
            </a:r>
            <a:r>
              <a:rPr dirty="0" sz="1050" spc="195">
                <a:solidFill>
                  <a:srgbClr val="6B6B6B"/>
                </a:solidFill>
                <a:latin typeface="Times New Roman"/>
                <a:cs typeface="Times New Roman"/>
              </a:rPr>
              <a:t>eg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nan </a:t>
            </a:r>
            <a:r>
              <a:rPr dirty="0" sz="1050" spc="195">
                <a:solidFill>
                  <a:srgbClr val="6B6B6B"/>
                </a:solidFill>
                <a:latin typeface="Times New Roman"/>
                <a:cs typeface="Times New Roman"/>
              </a:rPr>
              <a:t>cy </a:t>
            </a:r>
            <a:r>
              <a:rPr dirty="0" sz="1050" spc="105">
                <a:solidFill>
                  <a:srgbClr val="343434"/>
                </a:solidFill>
                <a:latin typeface="Times New Roman"/>
                <a:cs typeface="Times New Roman"/>
              </a:rPr>
              <a:t>. </a:t>
            </a:r>
            <a:r>
              <a:rPr dirty="0" sz="1050" spc="370">
                <a:solidFill>
                  <a:srgbClr val="565656"/>
                </a:solidFill>
                <a:latin typeface="Times New Roman"/>
                <a:cs typeface="Times New Roman"/>
              </a:rPr>
              <a:t>With </a:t>
            </a:r>
            <a:r>
              <a:rPr dirty="0" sz="1050" spc="290">
                <a:solidFill>
                  <a:srgbClr val="565656"/>
                </a:solidFill>
                <a:latin typeface="Times New Roman"/>
                <a:cs typeface="Times New Roman"/>
              </a:rPr>
              <a:t>continuation </a:t>
            </a:r>
            <a:r>
              <a:rPr dirty="0" sz="1050" spc="130">
                <a:solidFill>
                  <a:srgbClr val="565656"/>
                </a:solidFill>
                <a:latin typeface="Times New Roman"/>
                <a:cs typeface="Times New Roman"/>
              </a:rPr>
              <a:t>fi.1.nding </a:t>
            </a:r>
            <a:r>
              <a:rPr dirty="0" sz="1050" spc="320">
                <a:solidFill>
                  <a:srgbClr val="565656"/>
                </a:solidFill>
                <a:latin typeface="Times New Roman"/>
                <a:cs typeface="Times New Roman"/>
              </a:rPr>
              <a:t>from  </a:t>
            </a:r>
            <a:r>
              <a:rPr dirty="0" sz="1050" spc="400">
                <a:solidFill>
                  <a:srgbClr val="565656"/>
                </a:solidFill>
                <a:latin typeface="Times New Roman"/>
                <a:cs typeface="Times New Roman"/>
              </a:rPr>
              <a:t>NIDA,</a:t>
            </a:r>
            <a:r>
              <a:rPr dirty="0" sz="1050" spc="1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425">
                <a:solidFill>
                  <a:srgbClr val="6B6B6B"/>
                </a:solidFill>
                <a:latin typeface="Times New Roman"/>
                <a:cs typeface="Times New Roman"/>
              </a:rPr>
              <a:t>we</a:t>
            </a:r>
            <a:r>
              <a:rPr dirty="0" sz="1050" spc="-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00" spc="95">
                <a:solidFill>
                  <a:srgbClr val="565656"/>
                </a:solidFill>
                <a:latin typeface="Times New Roman"/>
                <a:cs typeface="Times New Roman"/>
              </a:rPr>
              <a:t>Vvill</a:t>
            </a:r>
            <a:r>
              <a:rPr dirty="0" sz="1000" spc="1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105">
                <a:solidFill>
                  <a:srgbClr val="565656"/>
                </a:solidFill>
                <a:latin typeface="Times New Roman"/>
                <a:cs typeface="Times New Roman"/>
              </a:rPr>
              <a:t>ro</a:t>
            </a:r>
            <a:r>
              <a:rPr dirty="0" sz="1050" spc="-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65">
                <a:solidFill>
                  <a:srgbClr val="343434"/>
                </a:solidFill>
                <a:latin typeface="Times New Roman"/>
                <a:cs typeface="Times New Roman"/>
              </a:rPr>
              <a:t>ll</a:t>
            </a:r>
            <a:r>
              <a:rPr dirty="0" sz="1050" spc="-12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6B6B6B"/>
                </a:solidFill>
                <a:latin typeface="Times New Roman"/>
                <a:cs typeface="Times New Roman"/>
              </a:rPr>
              <a:t>o</a:t>
            </a:r>
            <a:r>
              <a:rPr dirty="0" sz="1050" spc="-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6B6B6B"/>
                </a:solidFill>
                <a:latin typeface="Times New Roman"/>
                <a:cs typeface="Times New Roman"/>
              </a:rPr>
              <a:t>vv</a:t>
            </a:r>
            <a:r>
              <a:rPr dirty="0" sz="1050" spc="1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B6B6B"/>
                </a:solidFill>
                <a:latin typeface="Times New Roman"/>
                <a:cs typeface="Times New Roman"/>
              </a:rPr>
              <a:t>this</a:t>
            </a:r>
            <a:r>
              <a:rPr dirty="0" sz="1050" spc="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sainple</a:t>
            </a:r>
            <a:r>
              <a:rPr dirty="0" sz="10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B6B6B"/>
                </a:solidFill>
                <a:latin typeface="Times New Roman"/>
                <a:cs typeface="Times New Roman"/>
              </a:rPr>
              <a:t>into</a:t>
            </a:r>
            <a:r>
              <a:rPr dirty="0" sz="1050" spc="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B6B6B"/>
                </a:solidFill>
                <a:latin typeface="Times New Roman"/>
                <a:cs typeface="Times New Roman"/>
              </a:rPr>
              <a:t>early</a:t>
            </a:r>
            <a:r>
              <a:rPr dirty="0" sz="1050" spc="1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B6B6B"/>
                </a:solidFill>
                <a:latin typeface="Times New Roman"/>
                <a:cs typeface="Times New Roman"/>
              </a:rPr>
              <a:t>adultl-iood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565656"/>
                </a:solidFill>
                <a:latin typeface="Times New Roman"/>
                <a:cs typeface="Times New Roman"/>
              </a:rPr>
              <a:t>to 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chart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their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sexual </a:t>
            </a:r>
            <a:r>
              <a:rPr dirty="0" sz="1050" spc="285">
                <a:solidFill>
                  <a:srgbClr val="565656"/>
                </a:solidFill>
                <a:latin typeface="Times New Roman"/>
                <a:cs typeface="Times New Roman"/>
              </a:rPr>
              <a:t>and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substance </a:t>
            </a:r>
            <a:r>
              <a:rPr dirty="0" sz="1050" spc="295">
                <a:solidFill>
                  <a:srgbClr val="6B6B6B"/>
                </a:solidFill>
                <a:latin typeface="Times New Roman"/>
                <a:cs typeface="Times New Roman"/>
              </a:rPr>
              <a:t>use </a:t>
            </a:r>
            <a:r>
              <a:rPr dirty="0" sz="1050" spc="270">
                <a:solidFill>
                  <a:srgbClr val="565656"/>
                </a:solidFill>
                <a:latin typeface="Times New Roman"/>
                <a:cs typeface="Times New Roman"/>
              </a:rPr>
              <a:t>patterns, </a:t>
            </a:r>
            <a:r>
              <a:rPr dirty="0" sz="1050" spc="340">
                <a:solidFill>
                  <a:srgbClr val="565656"/>
                </a:solidFill>
                <a:latin typeface="Times New Roman"/>
                <a:cs typeface="Times New Roman"/>
              </a:rPr>
              <a:t>and 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to 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examine </a:t>
            </a: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the </a:t>
            </a:r>
            <a:r>
              <a:rPr dirty="0" sz="1050" spc="220">
                <a:solidFill>
                  <a:srgbClr val="6B6B6B"/>
                </a:solidFill>
                <a:latin typeface="Times New Roman"/>
                <a:cs typeface="Times New Roman"/>
              </a:rPr>
              <a:t>effects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substance </a:t>
            </a:r>
            <a:r>
              <a:rPr dirty="0" sz="1050" spc="295">
                <a:solidFill>
                  <a:srgbClr val="565656"/>
                </a:solidFill>
                <a:latin typeface="Times New Roman"/>
                <a:cs typeface="Times New Roman"/>
              </a:rPr>
              <a:t>use </a:t>
            </a:r>
            <a:r>
              <a:rPr dirty="0" sz="1050" spc="330">
                <a:solidFill>
                  <a:srgbClr val="565656"/>
                </a:solidFill>
                <a:latin typeface="Times New Roman"/>
                <a:cs typeface="Times New Roman"/>
              </a:rPr>
              <a:t>on </a:t>
            </a:r>
            <a:r>
              <a:rPr dirty="0" sz="1050" spc="285">
                <a:solidFill>
                  <a:srgbClr val="565656"/>
                </a:solidFill>
                <a:latin typeface="Times New Roman"/>
                <a:cs typeface="Times New Roman"/>
              </a:rPr>
              <a:t>parenting, </a:t>
            </a:r>
            <a:r>
              <a:rPr dirty="0" sz="1050" spc="335">
                <a:solidFill>
                  <a:srgbClr val="565656"/>
                </a:solidFill>
                <a:latin typeface="Times New Roman"/>
                <a:cs typeface="Times New Roman"/>
              </a:rPr>
              <a:t>and  </a:t>
            </a:r>
            <a:r>
              <a:rPr dirty="0" sz="1050" spc="430">
                <a:solidFill>
                  <a:srgbClr val="565656"/>
                </a:solidFill>
                <a:latin typeface="Times New Roman"/>
                <a:cs typeface="Times New Roman"/>
              </a:rPr>
              <a:t>me</a:t>
            </a:r>
            <a:r>
              <a:rPr dirty="0" sz="1050" spc="1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B6B6B"/>
                </a:solidFill>
                <a:latin typeface="Times New Roman"/>
                <a:cs typeface="Times New Roman"/>
              </a:rPr>
              <a:t>effects</a:t>
            </a:r>
            <a:r>
              <a:rPr dirty="0" sz="1050" spc="3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or</a:t>
            </a:r>
            <a:r>
              <a:rPr dirty="0" sz="1050" spc="2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parenting,</a:t>
            </a:r>
            <a:r>
              <a:rPr dirty="0" sz="1050" spc="1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in</a:t>
            </a:r>
            <a:r>
              <a:rPr dirty="0" sz="1050" spc="2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B6B6B"/>
                </a:solidFill>
                <a:latin typeface="Times New Roman"/>
                <a:cs typeface="Times New Roman"/>
              </a:rPr>
              <a:t>turn,</a:t>
            </a:r>
            <a:r>
              <a:rPr dirty="0" sz="1050" spc="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95">
                <a:solidFill>
                  <a:srgbClr val="6B6B6B"/>
                </a:solidFill>
                <a:latin typeface="Times New Roman"/>
                <a:cs typeface="Times New Roman"/>
              </a:rPr>
              <a:t>on</a:t>
            </a:r>
            <a:r>
              <a:rPr dirty="0" sz="1050" spc="1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child</a:t>
            </a:r>
            <a:r>
              <a:rPr dirty="0" sz="1050" spc="1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65656"/>
                </a:solidFill>
                <a:latin typeface="Times New Roman"/>
                <a:cs typeface="Times New Roman"/>
              </a:rPr>
              <a:t>developmental  </a:t>
            </a:r>
            <a:r>
              <a:rPr dirty="0" sz="1050" spc="315">
                <a:solidFill>
                  <a:srgbClr val="6B6B6B"/>
                </a:solidFill>
                <a:latin typeface="Times New Roman"/>
                <a:cs typeface="Times New Roman"/>
              </a:rPr>
              <a:t>outcomes</a:t>
            </a:r>
            <a:r>
              <a:rPr dirty="0" sz="1050" spc="315">
                <a:solidFill>
                  <a:srgbClr val="151515"/>
                </a:solidFill>
                <a:latin typeface="Times New Roman"/>
                <a:cs typeface="Times New Roman"/>
              </a:rPr>
              <a:t>.</a:t>
            </a:r>
            <a:r>
              <a:rPr dirty="0" sz="1050" spc="-15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6B6B6B"/>
                </a:solidFill>
                <a:latin typeface="Times New Roman"/>
                <a:cs typeface="Times New Roman"/>
              </a:rPr>
              <a:t>Tb.is </a:t>
            </a:r>
            <a:r>
              <a:rPr dirty="0" sz="1050" spc="270">
                <a:solidFill>
                  <a:srgbClr val="565656"/>
                </a:solidFill>
                <a:latin typeface="Times New Roman"/>
                <a:cs typeface="Times New Roman"/>
              </a:rPr>
              <a:t>new </a:t>
            </a:r>
            <a:r>
              <a:rPr dirty="0" sz="1050" spc="295">
                <a:solidFill>
                  <a:srgbClr val="6B6B6B"/>
                </a:solidFill>
                <a:latin typeface="Times New Roman"/>
                <a:cs typeface="Times New Roman"/>
              </a:rPr>
              <a:t>study </a:t>
            </a:r>
            <a:r>
              <a:rPr dirty="0" sz="1050" spc="245">
                <a:solidFill>
                  <a:srgbClr val="565656"/>
                </a:solidFill>
                <a:latin typeface="Times New Roman"/>
                <a:cs typeface="Times New Roman"/>
              </a:rPr>
              <a:t>also </a:t>
            </a:r>
            <a:r>
              <a:rPr dirty="0" sz="1050" spc="100">
                <a:solidFill>
                  <a:srgbClr val="565656"/>
                </a:solidFill>
                <a:latin typeface="Times New Roman"/>
                <a:cs typeface="Times New Roman"/>
              </a:rPr>
              <a:t>vvill</a:t>
            </a:r>
            <a:r>
              <a:rPr dirty="0" sz="1050" spc="1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130">
                <a:solidFill>
                  <a:srgbClr val="6B6B6B"/>
                </a:solidFill>
                <a:latin typeface="Times New Roman"/>
                <a:cs typeface="Times New Roman"/>
              </a:rPr>
              <a:t>add	</a:t>
            </a:r>
            <a:r>
              <a:rPr dirty="0" sz="1050" spc="120">
                <a:solidFill>
                  <a:srgbClr val="6B6B6B"/>
                </a:solidFill>
                <a:latin typeface="Times New Roman"/>
                <a:cs typeface="Times New Roman"/>
              </a:rPr>
              <a:t>a </a:t>
            </a:r>
            <a:r>
              <a:rPr dirty="0" sz="1050" spc="320">
                <a:solidFill>
                  <a:srgbClr val="6B6B6B"/>
                </a:solidFill>
                <a:latin typeface="Times New Roman"/>
                <a:cs typeface="Times New Roman"/>
              </a:rPr>
              <a:t>cohort</a:t>
            </a:r>
            <a:r>
              <a:rPr dirty="0" sz="1050" spc="204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434">
                <a:solidFill>
                  <a:srgbClr val="6B6B6B"/>
                </a:solidFill>
                <a:latin typeface="Times New Roman"/>
                <a:cs typeface="Times New Roman"/>
              </a:rPr>
              <a:t>of250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4854" y="7923624"/>
            <a:ext cx="48850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6700" algn="l"/>
                <a:tab pos="1292225" algn="l"/>
              </a:tabLst>
            </a:pPr>
            <a:r>
              <a:rPr dirty="0" u="heavy" sz="1050" spc="295">
                <a:solidFill>
                  <a:srgbClr val="565656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pr	</a:t>
            </a:r>
            <a:r>
              <a:rPr dirty="0" u="heavy" sz="1050" spc="170">
                <a:solidFill>
                  <a:srgbClr val="565656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egnanr</a:t>
            </a:r>
            <a:r>
              <a:rPr dirty="0" sz="1050" spc="170">
                <a:solidFill>
                  <a:srgbClr val="565656"/>
                </a:solidFill>
                <a:latin typeface="Times New Roman"/>
                <a:cs typeface="Times New Roman"/>
              </a:rPr>
              <a:t>-</a:t>
            </a:r>
            <a:r>
              <a:rPr dirty="0" sz="1050" spc="170">
                <a:solidFill>
                  <a:srgbClr val="808080"/>
                </a:solidFill>
                <a:latin typeface="Times New Roman"/>
                <a:cs typeface="Times New Roman"/>
              </a:rPr>
              <a:t>.</a:t>
            </a:r>
            <a:r>
              <a:rPr dirty="0" sz="1050" spc="5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565656"/>
                </a:solidFill>
                <a:latin typeface="Times New Roman"/>
                <a:cs typeface="Times New Roman"/>
              </a:rPr>
              <a:t>and	</a:t>
            </a:r>
            <a:r>
              <a:rPr dirty="0" sz="1050" spc="290">
                <a:solidFill>
                  <a:srgbClr val="565656"/>
                </a:solidFill>
                <a:latin typeface="Times New Roman"/>
                <a:cs typeface="Times New Roman"/>
              </a:rPr>
              <a:t>parenting</a:t>
            </a:r>
            <a:r>
              <a:rPr dirty="0" sz="1050" spc="18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65656"/>
                </a:solidFill>
                <a:latin typeface="Times New Roman"/>
                <a:cs typeface="Times New Roman"/>
              </a:rPr>
              <a:t>adolescents</a:t>
            </a:r>
            <a:r>
              <a:rPr dirty="0" sz="1050" spc="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so</a:t>
            </a:r>
            <a:r>
              <a:rPr dirty="0" sz="1050" spc="1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65656"/>
                </a:solidFill>
                <a:latin typeface="Times New Roman"/>
                <a:cs typeface="Times New Roman"/>
              </a:rPr>
              <a:t>that</a:t>
            </a:r>
            <a:r>
              <a:rPr dirty="0" sz="1050" spc="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65656"/>
                </a:solidFill>
                <a:latin typeface="Times New Roman"/>
                <a:cs typeface="Times New Roman"/>
              </a:rPr>
              <a:t>child</a:t>
            </a:r>
            <a:r>
              <a:rPr dirty="0" sz="1050" spc="10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65656"/>
                </a:solidFill>
                <a:latin typeface="Times New Roman"/>
                <a:cs typeface="Times New Roman"/>
              </a:rPr>
              <a:t>devel­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57556" y="8082021"/>
            <a:ext cx="40982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0">
                <a:solidFill>
                  <a:srgbClr val="6B6B6B"/>
                </a:solidFill>
                <a:latin typeface="Times New Roman"/>
                <a:cs typeface="Times New Roman"/>
              </a:rPr>
              <a:t>opmenta</a:t>
            </a:r>
            <a:r>
              <a:rPr dirty="0" sz="1050" spc="330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1050" spc="8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B6B6B"/>
                </a:solidFill>
                <a:latin typeface="Times New Roman"/>
                <a:cs typeface="Times New Roman"/>
              </a:rPr>
              <a:t>outcomes</a:t>
            </a:r>
            <a:r>
              <a:rPr dirty="0" sz="1050" spc="1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B6B6B"/>
                </a:solidFill>
                <a:latin typeface="Times New Roman"/>
                <a:cs typeface="Times New Roman"/>
              </a:rPr>
              <a:t>can</a:t>
            </a:r>
            <a:r>
              <a:rPr dirty="0" sz="1050" spc="6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565656"/>
                </a:solidFill>
                <a:latin typeface="Times New Roman"/>
                <a:cs typeface="Times New Roman"/>
              </a:rPr>
              <a:t>be</a:t>
            </a:r>
            <a:r>
              <a:rPr dirty="0" sz="1050" spc="1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charted</a:t>
            </a:r>
            <a:r>
              <a:rPr dirty="0" sz="1050" spc="1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65656"/>
                </a:solidFill>
                <a:latin typeface="Times New Roman"/>
                <a:cs typeface="Times New Roman"/>
              </a:rPr>
              <a:t>from </a:t>
            </a:r>
            <a:r>
              <a:rPr dirty="0" sz="1050" spc="250">
                <a:solidFill>
                  <a:srgbClr val="565656"/>
                </a:solidFill>
                <a:latin typeface="Times New Roman"/>
                <a:cs typeface="Times New Roman"/>
              </a:rPr>
              <a:t>birth.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9924" y="8769505"/>
            <a:ext cx="7874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165">
                <a:solidFill>
                  <a:srgbClr val="C8C8C6"/>
                </a:solidFill>
                <a:latin typeface="Times New Roman"/>
                <a:cs typeface="Times New Roman"/>
              </a:rPr>
              <a:t>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1563" y="1389768"/>
            <a:ext cx="1949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808080"/>
                </a:solidFill>
                <a:latin typeface="Times New Roman"/>
                <a:cs typeface="Times New Roman"/>
              </a:rPr>
              <a:t>'T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8045" y="1540246"/>
            <a:ext cx="1930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50">
                <a:solidFill>
                  <a:srgbClr val="6B6B6B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60138" y="1690722"/>
            <a:ext cx="1225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80808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0138" y="1849118"/>
            <a:ext cx="1276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3317" y="1999595"/>
            <a:ext cx="1384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45">
                <a:solidFill>
                  <a:srgbClr val="6B6B6B"/>
                </a:solidFill>
                <a:latin typeface="Times New Roman"/>
                <a:cs typeface="Times New Roman"/>
              </a:rPr>
              <a:t>:i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7212" y="2150071"/>
            <a:ext cx="831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55">
                <a:solidFill>
                  <a:srgbClr val="6B6B6B"/>
                </a:solidFill>
                <a:latin typeface="Times New Roman"/>
                <a:cs typeface="Times New Roman"/>
              </a:rPr>
              <a:t>j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67242" y="2308469"/>
            <a:ext cx="1276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95">
                <a:solidFill>
                  <a:srgbClr val="6B6B6B"/>
                </a:solidFill>
                <a:latin typeface="Times New Roman"/>
                <a:cs typeface="Times New Roman"/>
              </a:rPr>
              <a:t>(.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79942" y="2458945"/>
            <a:ext cx="736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(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72437" y="2609422"/>
            <a:ext cx="67945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8890" indent="-9525">
              <a:lnSpc>
                <a:spcPts val="1250"/>
              </a:lnSpc>
              <a:spcBef>
                <a:spcPts val="155"/>
              </a:spcBef>
            </a:pPr>
            <a:r>
              <a:rPr dirty="0" sz="1050" spc="150">
                <a:solidFill>
                  <a:srgbClr val="6B6B6B"/>
                </a:solidFill>
                <a:latin typeface="Times New Roman"/>
                <a:cs typeface="Times New Roman"/>
              </a:rPr>
              <a:t>f  </a:t>
            </a:r>
            <a:r>
              <a:rPr dirty="0" sz="1050" spc="165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68045" y="2918295"/>
            <a:ext cx="1181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60807" y="3147969"/>
            <a:ext cx="1530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5">
                <a:solidFill>
                  <a:srgbClr val="6B6B6B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60807" y="3298446"/>
            <a:ext cx="882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0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68311" y="3456843"/>
            <a:ext cx="1270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67777" y="3607319"/>
            <a:ext cx="1219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5">
                <a:solidFill>
                  <a:srgbClr val="808080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95342" y="3765716"/>
            <a:ext cx="1117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66173" y="3916192"/>
            <a:ext cx="10731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71631" y="4305805"/>
            <a:ext cx="19367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520" b="1">
                <a:solidFill>
                  <a:srgbClr val="565656"/>
                </a:solidFill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76947" y="1389768"/>
            <a:ext cx="5391150" cy="440753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57150" marR="426720" indent="7620">
              <a:lnSpc>
                <a:spcPct val="96500"/>
              </a:lnSpc>
              <a:spcBef>
                <a:spcPts val="150"/>
              </a:spcBef>
            </a:pP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revenues. </a:t>
            </a:r>
            <a:r>
              <a:rPr dirty="0" sz="1050" spc="114">
                <a:solidFill>
                  <a:srgbClr val="6B6B6B"/>
                </a:solidFill>
                <a:latin typeface="Times New Roman"/>
                <a:cs typeface="Times New Roman"/>
              </a:rPr>
              <a:t>L-:i.deed,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m </a:t>
            </a:r>
            <a:r>
              <a:rPr dirty="0" sz="1050" spc="-25">
                <a:solidFill>
                  <a:srgbClr val="6B6B6B"/>
                </a:solidFill>
                <a:latin typeface="Times New Roman"/>
                <a:cs typeface="Times New Roman"/>
              </a:rPr>
              <a:t>ai</a:t>
            </a:r>
            <a:r>
              <a:rPr dirty="0" sz="1050" spc="-25">
                <a:solidFill>
                  <a:srgbClr val="A8A8A8"/>
                </a:solidFill>
                <a:latin typeface="Times New Roman"/>
                <a:cs typeface="Times New Roman"/>
              </a:rPr>
              <a:t>:</a:t>
            </a:r>
            <a:r>
              <a:rPr dirty="0" sz="1050" spc="-25">
                <a:solidFill>
                  <a:srgbClr val="6B6B6B"/>
                </a:solidFill>
                <a:latin typeface="Times New Roman"/>
                <a:cs typeface="Times New Roman"/>
              </a:rPr>
              <a:t>1.y </a:t>
            </a:r>
            <a:r>
              <a:rPr dirty="0" sz="1050" spc="105">
                <a:solidFill>
                  <a:srgbClr val="808080"/>
                </a:solidFill>
                <a:latin typeface="Times New Roman"/>
                <a:cs typeface="Times New Roman"/>
              </a:rPr>
              <a:t>coi.u1.t.ries </a:t>
            </a:r>
            <a:r>
              <a:rPr dirty="0" sz="1050" spc="330">
                <a:solidFill>
                  <a:srgbClr val="565656"/>
                </a:solidFill>
                <a:latin typeface="Times New Roman"/>
                <a:cs typeface="Times New Roman"/>
              </a:rPr>
              <a:t>haveh </a:t>
            </a:r>
            <a:r>
              <a:rPr dirty="0" sz="1050" spc="315">
                <a:solidFill>
                  <a:srgbClr val="808080"/>
                </a:solidFill>
                <a:latin typeface="Times New Roman"/>
                <a:cs typeface="Times New Roman"/>
              </a:rPr>
              <a:t>ad </a:t>
            </a:r>
            <a:r>
              <a:rPr dirty="0" sz="1050" spc="185">
                <a:solidFill>
                  <a:srgbClr val="808080"/>
                </a:solidFill>
                <a:latin typeface="Times New Roman"/>
                <a:cs typeface="Times New Roman"/>
              </a:rPr>
              <a:t>t:O</a:t>
            </a:r>
            <a:r>
              <a:rPr dirty="0" sz="1050" spc="185">
                <a:solidFill>
                  <a:srgbClr val="6B6B6B"/>
                </a:solidFill>
                <a:latin typeface="Times New Roman"/>
                <a:cs typeface="Times New Roman"/>
              </a:rPr>
              <a:t>cut: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back  </a:t>
            </a:r>
            <a:r>
              <a:rPr dirty="0" sz="1050" spc="290">
                <a:solidFill>
                  <a:srgbClr val="6B6B6B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20">
                <a:solidFill>
                  <a:srgbClr val="6B6B6B"/>
                </a:solidFill>
                <a:latin typeface="Times New Roman"/>
                <a:cs typeface="Times New Roman"/>
              </a:rPr>
              <a:t>expenclicures </a:t>
            </a:r>
            <a:r>
              <a:rPr dirty="0" sz="1050" spc="70">
                <a:solidFill>
                  <a:srgbClr val="C8C8C6"/>
                </a:solidFill>
                <a:latin typeface="Times New Roman"/>
                <a:cs typeface="Times New Roman"/>
              </a:rPr>
              <a:t>.</a:t>
            </a:r>
            <a:r>
              <a:rPr dirty="0" sz="1050" spc="70">
                <a:solidFill>
                  <a:srgbClr val="6B6B6B"/>
                </a:solidFill>
                <a:latin typeface="Times New Roman"/>
                <a:cs typeface="Times New Roman"/>
              </a:rPr>
              <a:t>in </a:t>
            </a:r>
            <a:r>
              <a:rPr dirty="0" sz="1050" spc="229">
                <a:solidFill>
                  <a:srgbClr val="6B6B6B"/>
                </a:solidFill>
                <a:latin typeface="Times New Roman"/>
                <a:cs typeface="Times New Roman"/>
              </a:rPr>
              <a:t>real </a:t>
            </a:r>
            <a:r>
              <a:rPr dirty="0" sz="1050" spc="190">
                <a:solidFill>
                  <a:srgbClr val="6B6B6B"/>
                </a:solidFill>
                <a:latin typeface="Times New Roman"/>
                <a:cs typeface="Times New Roman"/>
              </a:rPr>
              <a:t>t:erms </a:t>
            </a:r>
            <a:r>
              <a:rPr dirty="0" sz="1050" spc="195">
                <a:solidFill>
                  <a:srgbClr val="6B6B6B"/>
                </a:solidFill>
                <a:latin typeface="Times New Roman"/>
                <a:cs typeface="Times New Roman"/>
              </a:rPr>
              <a:t>as </a:t>
            </a:r>
            <a:r>
              <a:rPr dirty="0" sz="1050" spc="295">
                <a:solidFill>
                  <a:srgbClr val="6B6B6B"/>
                </a:solidFill>
                <a:latin typeface="Times New Roman"/>
                <a:cs typeface="Times New Roman"/>
              </a:rPr>
              <a:t>part </a:t>
            </a:r>
            <a:r>
              <a:rPr dirty="0" sz="1050" spc="315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their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struc­ 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tural</a:t>
            </a:r>
            <a:r>
              <a:rPr dirty="0" sz="1050" spc="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adjustment</a:t>
            </a:r>
            <a:r>
              <a:rPr dirty="0" sz="1050" spc="1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95">
                <a:solidFill>
                  <a:srgbClr val="6B6B6B"/>
                </a:solidFill>
                <a:latin typeface="Times New Roman"/>
                <a:cs typeface="Times New Roman"/>
              </a:rPr>
              <a:t>a.n.d </a:t>
            </a:r>
            <a:r>
              <a:rPr dirty="0" sz="1050" spc="229">
                <a:solidFill>
                  <a:srgbClr val="6B6B6B"/>
                </a:solidFill>
                <a:latin typeface="Times New Roman"/>
                <a:cs typeface="Times New Roman"/>
              </a:rPr>
              <a:t>stabilization</a:t>
            </a: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programs.</a:t>
            </a:r>
            <a:r>
              <a:rPr dirty="0" sz="1050" spc="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00" spc="370" i="1">
                <a:solidFill>
                  <a:srgbClr val="6B6B6B"/>
                </a:solidFill>
                <a:latin typeface="Arial"/>
                <a:cs typeface="Arial"/>
              </a:rPr>
              <a:t>As</a:t>
            </a:r>
            <a:r>
              <a:rPr dirty="0" sz="1000" spc="-10" i="1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a</a:t>
            </a:r>
            <a:r>
              <a:rPr dirty="0" sz="1050" spc="1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B6B6B"/>
                </a:solidFill>
                <a:latin typeface="Times New Roman"/>
                <a:cs typeface="Times New Roman"/>
              </a:rPr>
              <a:t>result, 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these </a:t>
            </a:r>
            <a:r>
              <a:rPr dirty="0" sz="1050" spc="155">
                <a:solidFill>
                  <a:srgbClr val="6B6B6B"/>
                </a:solidFill>
                <a:latin typeface="Times New Roman"/>
                <a:cs typeface="Times New Roman"/>
              </a:rPr>
              <a:t>coun.tri</a:t>
            </a:r>
            <a:r>
              <a:rPr dirty="0" sz="1050" spc="155">
                <a:solidFill>
                  <a:srgbClr val="C8C8C6"/>
                </a:solidFill>
                <a:latin typeface="Times New Roman"/>
                <a:cs typeface="Times New Roman"/>
              </a:rPr>
              <a:t>.</a:t>
            </a:r>
            <a:r>
              <a:rPr dirty="0" sz="1050" spc="155">
                <a:solidFill>
                  <a:srgbClr val="808080"/>
                </a:solidFill>
                <a:latin typeface="Times New Roman"/>
                <a:cs typeface="Times New Roman"/>
              </a:rPr>
              <a:t>es </a:t>
            </a:r>
            <a:r>
              <a:rPr dirty="0" sz="1050" spc="229">
                <a:solidFill>
                  <a:srgbClr val="808080"/>
                </a:solidFill>
                <a:latin typeface="Times New Roman"/>
                <a:cs typeface="Times New Roman"/>
              </a:rPr>
              <a:t>will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have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to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resort </a:t>
            </a:r>
            <a:r>
              <a:rPr dirty="0" sz="1050" spc="285">
                <a:solidFill>
                  <a:srgbClr val="808080"/>
                </a:solidFill>
                <a:latin typeface="Times New Roman"/>
                <a:cs typeface="Times New Roman"/>
              </a:rPr>
              <a:t>to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greater </a:t>
            </a:r>
            <a:r>
              <a:rPr dirty="0" sz="1050" spc="210">
                <a:solidFill>
                  <a:srgbClr val="6B6B6B"/>
                </a:solidFill>
                <a:latin typeface="Times New Roman"/>
                <a:cs typeface="Times New Roman"/>
              </a:rPr>
              <a:t>costr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ecov</a:t>
            </a:r>
            <a:r>
              <a:rPr dirty="0" sz="1050" spc="280">
                <a:solidFill>
                  <a:srgbClr val="979995"/>
                </a:solidFill>
                <a:latin typeface="Times New Roman"/>
                <a:cs typeface="Times New Roman"/>
              </a:rPr>
              <a:t>­  </a:t>
            </a:r>
            <a:r>
              <a:rPr dirty="0" sz="1050" spc="280">
                <a:solidFill>
                  <a:srgbClr val="808080"/>
                </a:solidFill>
                <a:latin typeface="Times New Roman"/>
                <a:cs typeface="Times New Roman"/>
              </a:rPr>
              <a:t>ery</a:t>
            </a:r>
            <a:r>
              <a:rPr dirty="0" sz="1050" spc="-1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000" spc="240">
                <a:solidFill>
                  <a:srgbClr val="6B6B6B"/>
                </a:solidFill>
                <a:latin typeface="Times New Roman"/>
                <a:cs typeface="Times New Roman"/>
              </a:rPr>
              <a:t>in</a:t>
            </a:r>
            <a:r>
              <a:rPr dirty="0" sz="1000" spc="3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65656"/>
                </a:solidFill>
                <a:latin typeface="Times New Roman"/>
                <a:cs typeface="Times New Roman"/>
              </a:rPr>
              <a:t>public</a:t>
            </a:r>
            <a:r>
              <a:rPr dirty="0" sz="1050" spc="4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health</a:t>
            </a:r>
            <a:r>
              <a:rPr dirty="0" sz="1050" spc="250">
                <a:solidFill>
                  <a:srgbClr val="808080"/>
                </a:solidFill>
                <a:latin typeface="Times New Roman"/>
                <a:cs typeface="Times New Roman"/>
              </a:rPr>
              <a:t>s </a:t>
            </a:r>
            <a:r>
              <a:rPr dirty="0" sz="1050" spc="225">
                <a:solidFill>
                  <a:srgbClr val="808080"/>
                </a:solidFill>
                <a:latin typeface="Times New Roman"/>
                <a:cs typeface="Times New Roman"/>
              </a:rPr>
              <a:t>erv</a:t>
            </a:r>
            <a:r>
              <a:rPr dirty="0" sz="1050" spc="225">
                <a:solidFill>
                  <a:srgbClr val="565656"/>
                </a:solidFill>
                <a:latin typeface="Times New Roman"/>
                <a:cs typeface="Times New Roman"/>
              </a:rPr>
              <a:t>ices</a:t>
            </a:r>
            <a:r>
              <a:rPr dirty="0" sz="1050" spc="1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-65">
                <a:solidFill>
                  <a:srgbClr val="565656"/>
                </a:solidFill>
                <a:latin typeface="Times New Roman"/>
                <a:cs typeface="Times New Roman"/>
              </a:rPr>
              <a:t>(sa</a:t>
            </a:r>
            <a:r>
              <a:rPr dirty="0" sz="1050" spc="-65">
                <a:solidFill>
                  <a:srgbClr val="808080"/>
                </a:solidFill>
                <a:latin typeface="Times New Roman"/>
                <a:cs typeface="Times New Roman"/>
              </a:rPr>
              <a:t>y,</a:t>
            </a:r>
            <a:r>
              <a:rPr dirty="0" sz="1050" spc="8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6B6B6B"/>
                </a:solidFill>
                <a:latin typeface="Times New Roman"/>
                <a:cs typeface="Times New Roman"/>
              </a:rPr>
              <a:t>by</a:t>
            </a:r>
            <a:r>
              <a:rPr dirty="0" sz="1050" spc="1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65656"/>
                </a:solidFill>
                <a:latin typeface="Times New Roman"/>
                <a:cs typeface="Times New Roman"/>
              </a:rPr>
              <a:t>charging</a:t>
            </a:r>
            <a:r>
              <a:rPr dirty="0" sz="1050" spc="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user</a:t>
            </a:r>
            <a:r>
              <a:rPr dirty="0" sz="105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fees</a:t>
            </a:r>
            <a:r>
              <a:rPr dirty="0" sz="105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6B6B6B"/>
                </a:solidFill>
                <a:latin typeface="Times New Roman"/>
                <a:cs typeface="Times New Roman"/>
              </a:rPr>
              <a:t>at 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primary </a:t>
            </a:r>
            <a:r>
              <a:rPr dirty="0" sz="1050" spc="305">
                <a:solidFill>
                  <a:srgbClr val="6B6B6B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centers) </a:t>
            </a:r>
            <a:r>
              <a:rPr dirty="0" sz="1050" spc="285">
                <a:solidFill>
                  <a:srgbClr val="6B6B6B"/>
                </a:solidFill>
                <a:latin typeface="Times New Roman"/>
                <a:cs typeface="Times New Roman"/>
              </a:rPr>
              <a:t>or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to </a:t>
            </a: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increasing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reliance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on 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private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health</a:t>
            </a:r>
            <a:r>
              <a:rPr dirty="0" sz="1050" spc="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808080"/>
                </a:solidFill>
                <a:latin typeface="Times New Roman"/>
                <a:cs typeface="Times New Roman"/>
              </a:rPr>
              <a:t>serv</a:t>
            </a:r>
            <a:r>
              <a:rPr dirty="0" sz="1050" spc="215">
                <a:solidFill>
                  <a:srgbClr val="565656"/>
                </a:solidFill>
                <a:latin typeface="Times New Roman"/>
                <a:cs typeface="Times New Roman"/>
              </a:rPr>
              <a:t>ices.</a:t>
            </a:r>
            <a:endParaRPr sz="1050">
              <a:latin typeface="Times New Roman"/>
              <a:cs typeface="Times New Roman"/>
            </a:endParaRPr>
          </a:p>
          <a:p>
            <a:pPr marL="67310" marR="395605" indent="3810">
              <a:lnSpc>
                <a:spcPct val="95700"/>
              </a:lnSpc>
              <a:spcBef>
                <a:spcPts val="600"/>
              </a:spcBef>
              <a:tabLst>
                <a:tab pos="3592829" algn="l"/>
                <a:tab pos="3905250" algn="l"/>
              </a:tabLst>
            </a:pPr>
            <a:r>
              <a:rPr dirty="0" sz="1050" spc="245">
                <a:solidFill>
                  <a:srgbClr val="808080"/>
                </a:solidFill>
                <a:latin typeface="Times New Roman"/>
                <a:cs typeface="Times New Roman"/>
              </a:rPr>
              <a:t>Little </a:t>
            </a:r>
            <a:r>
              <a:rPr dirty="0" sz="1050" spc="229">
                <a:solidFill>
                  <a:srgbClr val="6B6B6B"/>
                </a:solidFill>
                <a:latin typeface="Times New Roman"/>
                <a:cs typeface="Times New Roman"/>
              </a:rPr>
              <a:t>is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koovvn </a:t>
            </a: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about: </a:t>
            </a:r>
            <a:r>
              <a:rPr dirty="0" sz="1050" spc="355">
                <a:solidFill>
                  <a:srgbClr val="565656"/>
                </a:solidFill>
                <a:latin typeface="Times New Roman"/>
                <a:cs typeface="Times New Roman"/>
              </a:rPr>
              <a:t>how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the 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utilization 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1050" spc="15">
                <a:solidFill>
                  <a:srgbClr val="6B6B6B"/>
                </a:solidFill>
                <a:latin typeface="Times New Roman"/>
                <a:cs typeface="Times New Roman"/>
              </a:rPr>
              <a:t>healt:L-1.  </a:t>
            </a:r>
            <a:r>
              <a:rPr dirty="0" sz="1050" spc="220">
                <a:solidFill>
                  <a:srgbClr val="6B6B6B"/>
                </a:solidFill>
                <a:latin typeface="Times New Roman"/>
                <a:cs typeface="Times New Roman"/>
              </a:rPr>
              <a:t>services </a:t>
            </a:r>
            <a:r>
              <a:rPr dirty="0" sz="1050" spc="190">
                <a:solidFill>
                  <a:srgbClr val="6B6B6B"/>
                </a:solidFill>
                <a:latin typeface="Times New Roman"/>
                <a:cs typeface="Times New Roman"/>
              </a:rPr>
              <a:t>an.d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ultimately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health </a:t>
            </a:r>
            <a:r>
              <a:rPr dirty="0" sz="1050" spc="330">
                <a:solidFill>
                  <a:srgbClr val="565656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565656"/>
                </a:solidFill>
                <a:latin typeface="Times New Roman"/>
                <a:cs typeface="Times New Roman"/>
              </a:rPr>
              <a:t>nutritional </a:t>
            </a:r>
            <a:r>
              <a:rPr dirty="0" sz="1050" spc="325">
                <a:solidFill>
                  <a:srgbClr val="6B6B6B"/>
                </a:solidFill>
                <a:latin typeface="Times New Roman"/>
                <a:cs typeface="Times New Roman"/>
              </a:rPr>
              <a:t>outcomes  </a:t>
            </a:r>
            <a:r>
              <a:rPr dirty="0" sz="1000" spc="235">
                <a:solidFill>
                  <a:srgbClr val="6B6B6B"/>
                </a:solidFill>
                <a:latin typeface="Times New Roman"/>
                <a:cs typeface="Times New Roman"/>
              </a:rPr>
              <a:t>will </a:t>
            </a:r>
            <a:r>
              <a:rPr dirty="0" sz="1050" spc="185">
                <a:solidFill>
                  <a:srgbClr val="6B6B6B"/>
                </a:solidFill>
                <a:latin typeface="Times New Roman"/>
                <a:cs typeface="Times New Roman"/>
              </a:rPr>
              <a:t>react: </a:t>
            </a:r>
            <a:r>
              <a:rPr dirty="0" sz="1050" spc="195">
                <a:solidFill>
                  <a:srgbClr val="6B6B6B"/>
                </a:solidFill>
                <a:latin typeface="Times New Roman"/>
                <a:cs typeface="Times New Roman"/>
              </a:rPr>
              <a:t>to </a:t>
            </a:r>
            <a:r>
              <a:rPr dirty="0" sz="1050" spc="200">
                <a:solidFill>
                  <a:srgbClr val="6B6B6B"/>
                </a:solidFill>
                <a:latin typeface="Times New Roman"/>
                <a:cs typeface="Times New Roman"/>
              </a:rPr>
              <a:t>the </a:t>
            </a:r>
            <a:r>
              <a:rPr dirty="0" sz="1050" spc="195">
                <a:solidFill>
                  <a:srgbClr val="565656"/>
                </a:solidFill>
                <a:latin typeface="Times New Roman"/>
                <a:cs typeface="Times New Roman"/>
              </a:rPr>
              <a:t>in </a:t>
            </a:r>
            <a:r>
              <a:rPr dirty="0" sz="1050" spc="190">
                <a:solidFill>
                  <a:srgbClr val="565656"/>
                </a:solidFill>
                <a:latin typeface="Times New Roman"/>
                <a:cs typeface="Times New Roman"/>
              </a:rPr>
              <a:t>cr</a:t>
            </a:r>
            <a:r>
              <a:rPr dirty="0" sz="1050" spc="190">
                <a:solidFill>
                  <a:srgbClr val="808080"/>
                </a:solidFill>
                <a:latin typeface="Times New Roman"/>
                <a:cs typeface="Times New Roman"/>
              </a:rPr>
              <a:t>ease</a:t>
            </a:r>
            <a:r>
              <a:rPr dirty="0" sz="1050" spc="190">
                <a:solidFill>
                  <a:srgbClr val="565656"/>
                </a:solidFill>
                <a:latin typeface="Times New Roman"/>
                <a:cs typeface="Times New Roman"/>
              </a:rPr>
              <a:t>d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cost 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recovery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measures. </a:t>
            </a:r>
            <a:r>
              <a:rPr dirty="0" sz="1050" spc="310">
                <a:solidFill>
                  <a:srgbClr val="6B6B6B"/>
                </a:solidFill>
                <a:latin typeface="Times New Roman"/>
                <a:cs typeface="Times New Roman"/>
              </a:rPr>
              <a:t>The  </a:t>
            </a:r>
            <a:r>
              <a:rPr dirty="0" sz="1050" spc="95">
                <a:solidFill>
                  <a:srgbClr val="565656"/>
                </a:solidFill>
                <a:latin typeface="Times New Roman"/>
                <a:cs typeface="Times New Roman"/>
              </a:rPr>
              <a:t>den-:i.a.nd </a:t>
            </a:r>
            <a:r>
              <a:rPr dirty="0" sz="1050" spc="95">
                <a:solidFill>
                  <a:srgbClr val="6B6B6B"/>
                </a:solidFill>
                <a:latin typeface="Times New Roman"/>
                <a:cs typeface="Times New Roman"/>
              </a:rPr>
              <a:t>for  </a:t>
            </a:r>
            <a:r>
              <a:rPr dirty="0" sz="1050" spc="275">
                <a:solidFill>
                  <a:srgbClr val="565656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20">
                <a:solidFill>
                  <a:srgbClr val="6B6B6B"/>
                </a:solidFill>
                <a:latin typeface="Times New Roman"/>
                <a:cs typeface="Times New Roman"/>
              </a:rPr>
              <a:t>services </a:t>
            </a:r>
            <a:r>
              <a:rPr dirty="0" sz="1050" spc="180">
                <a:solidFill>
                  <a:srgbClr val="565656"/>
                </a:solidFill>
                <a:latin typeface="Times New Roman"/>
                <a:cs typeface="Times New Roman"/>
              </a:rPr>
              <a:t>is</a:t>
            </a:r>
            <a:r>
              <a:rPr dirty="0" sz="1050" spc="22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unlike</a:t>
            </a:r>
            <a:r>
              <a:rPr dirty="0" sz="1050" spc="16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70">
                <a:solidFill>
                  <a:srgbClr val="565656"/>
                </a:solidFill>
                <a:latin typeface="Times New Roman"/>
                <a:cs typeface="Times New Roman"/>
              </a:rPr>
              <a:t>tha</a:t>
            </a:r>
            <a:r>
              <a:rPr dirty="0" sz="1050" spc="70">
                <a:solidFill>
                  <a:srgbClr val="808080"/>
                </a:solidFill>
                <a:latin typeface="Times New Roman"/>
                <a:cs typeface="Times New Roman"/>
              </a:rPr>
              <a:t>t	</a:t>
            </a:r>
            <a:r>
              <a:rPr dirty="0" sz="1050" spc="25">
                <a:solidFill>
                  <a:srgbClr val="6B6B6B"/>
                </a:solidFill>
                <a:latin typeface="Times New Roman"/>
                <a:cs typeface="Times New Roman"/>
              </a:rPr>
              <a:t>for	</a:t>
            </a:r>
            <a:r>
              <a:rPr dirty="0" sz="1050" spc="370">
                <a:solidFill>
                  <a:srgbClr val="565656"/>
                </a:solidFill>
                <a:latin typeface="Times New Roman"/>
                <a:cs typeface="Times New Roman"/>
              </a:rPr>
              <a:t>many </a:t>
            </a:r>
            <a:r>
              <a:rPr dirty="0" sz="1050" spc="315">
                <a:solidFill>
                  <a:srgbClr val="6B6B6B"/>
                </a:solidFill>
                <a:latin typeface="Times New Roman"/>
                <a:cs typeface="Times New Roman"/>
              </a:rPr>
              <a:t>other  </a:t>
            </a:r>
            <a:r>
              <a:rPr dirty="0" sz="1050" spc="340">
                <a:solidFill>
                  <a:srgbClr val="6B6B6B"/>
                </a:solidFill>
                <a:latin typeface="Times New Roman"/>
                <a:cs typeface="Times New Roman"/>
              </a:rPr>
              <a:t>goods</a:t>
            </a:r>
            <a:r>
              <a:rPr dirty="0" sz="1050" spc="1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B6B6B"/>
                </a:solidFill>
                <a:latin typeface="Times New Roman"/>
                <a:cs typeface="Times New Roman"/>
              </a:rPr>
              <a:t>and</a:t>
            </a:r>
            <a:r>
              <a:rPr dirty="0" sz="1050" spc="1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6B6B6B"/>
                </a:solidFill>
                <a:latin typeface="Times New Roman"/>
                <a:cs typeface="Times New Roman"/>
              </a:rPr>
              <a:t>services,</a:t>
            </a:r>
            <a:r>
              <a:rPr dirty="0" sz="1050" spc="9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since</a:t>
            </a:r>
            <a:r>
              <a:rPr dirty="0" sz="1050" spc="225">
                <a:solidFill>
                  <a:srgbClr val="565656"/>
                </a:solidFill>
                <a:latin typeface="Times New Roman"/>
                <a:cs typeface="Times New Roman"/>
              </a:rPr>
              <a:t>p</a:t>
            </a:r>
            <a:r>
              <a:rPr dirty="0" sz="1050" spc="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65656"/>
                </a:solidFill>
                <a:latin typeface="Times New Roman"/>
                <a:cs typeface="Times New Roman"/>
              </a:rPr>
              <a:t>d</a:t>
            </a:r>
            <a:r>
              <a:rPr dirty="0" sz="1050" spc="2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65656"/>
                </a:solidFill>
                <a:latin typeface="Times New Roman"/>
                <a:cs typeface="Times New Roman"/>
              </a:rPr>
              <a:t>ce</a:t>
            </a:r>
            <a:r>
              <a:rPr dirty="0" sz="1050" spc="240">
                <a:solidFill>
                  <a:srgbClr val="808080"/>
                </a:solidFill>
                <a:latin typeface="Times New Roman"/>
                <a:cs typeface="Times New Roman"/>
              </a:rPr>
              <a:t>s</a:t>
            </a:r>
            <a:r>
              <a:rPr dirty="0" sz="1050" spc="85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for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health</a:t>
            </a:r>
            <a:r>
              <a:rPr dirty="0" sz="1050" spc="11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care</a:t>
            </a:r>
            <a:r>
              <a:rPr dirty="0" sz="1050" spc="4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are</a:t>
            </a:r>
            <a:r>
              <a:rPr dirty="0" sz="1050" spc="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highly  </a:t>
            </a:r>
            <a:r>
              <a:rPr dirty="0" sz="1050" spc="330">
                <a:solidFill>
                  <a:srgbClr val="565656"/>
                </a:solidFill>
                <a:latin typeface="Times New Roman"/>
                <a:cs typeface="Times New Roman"/>
              </a:rPr>
              <a:t>dependent </a:t>
            </a:r>
            <a:r>
              <a:rPr dirty="0" sz="1050" spc="360">
                <a:solidFill>
                  <a:srgbClr val="6B6B6B"/>
                </a:solidFill>
                <a:latin typeface="Times New Roman"/>
                <a:cs typeface="Times New Roman"/>
              </a:rPr>
              <a:t>on </a:t>
            </a:r>
            <a:r>
              <a:rPr dirty="0" sz="1050" spc="290">
                <a:solidFill>
                  <a:srgbClr val="6B6B6B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565656"/>
                </a:solidFill>
                <a:latin typeface="Times New Roman"/>
                <a:cs typeface="Times New Roman"/>
              </a:rPr>
              <a:t>quality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care. </a:t>
            </a:r>
            <a:r>
              <a:rPr dirty="0" sz="1050" spc="320">
                <a:solidFill>
                  <a:srgbClr val="6B6B6B"/>
                </a:solidFill>
                <a:latin typeface="Times New Roman"/>
                <a:cs typeface="Times New Roman"/>
              </a:rPr>
              <a:t>Indeed,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there </a:t>
            </a: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is </a:t>
            </a:r>
            <a:r>
              <a:rPr dirty="0" sz="1050" spc="385">
                <a:solidFill>
                  <a:srgbClr val="6B6B6B"/>
                </a:solidFill>
                <a:latin typeface="Times New Roman"/>
                <a:cs typeface="Times New Roman"/>
              </a:rPr>
              <a:t>no  </a:t>
            </a: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single 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price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£or</a:t>
            </a:r>
            <a:r>
              <a:rPr dirty="0" sz="1050" spc="260">
                <a:solidFill>
                  <a:srgbClr val="565656"/>
                </a:solidFill>
                <a:latin typeface="Times New Roman"/>
                <a:cs typeface="Times New Roman"/>
              </a:rPr>
              <a:t>h </a:t>
            </a:r>
            <a:r>
              <a:rPr dirty="0" sz="1050" spc="225">
                <a:solidFill>
                  <a:srgbClr val="808080"/>
                </a:solidFill>
                <a:latin typeface="Times New Roman"/>
                <a:cs typeface="Times New Roman"/>
              </a:rPr>
              <a:t>eal</a:t>
            </a:r>
            <a:r>
              <a:rPr dirty="0" sz="1050" spc="225">
                <a:solidFill>
                  <a:srgbClr val="565656"/>
                </a:solidFill>
                <a:latin typeface="Times New Roman"/>
                <a:cs typeface="Times New Roman"/>
              </a:rPr>
              <a:t>th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care, 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since </a:t>
            </a:r>
            <a:r>
              <a:rPr dirty="0" sz="1050" spc="315">
                <a:solidFill>
                  <a:srgbClr val="6B6B6B"/>
                </a:solidFill>
                <a:latin typeface="Times New Roman"/>
                <a:cs typeface="Times New Roman"/>
              </a:rPr>
              <a:t>consumers </a:t>
            </a:r>
            <a:r>
              <a:rPr dirty="0" sz="1050" spc="305">
                <a:solidFill>
                  <a:srgbClr val="6B6B6B"/>
                </a:solidFill>
                <a:latin typeface="Times New Roman"/>
                <a:cs typeface="Times New Roman"/>
              </a:rPr>
              <a:t>can </a:t>
            </a:r>
            <a:r>
              <a:rPr dirty="0" sz="1050" spc="335">
                <a:solidFill>
                  <a:srgbClr val="6B6B6B"/>
                </a:solidFill>
                <a:latin typeface="Times New Roman"/>
                <a:cs typeface="Times New Roman"/>
              </a:rPr>
              <a:t>buy 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20">
                <a:solidFill>
                  <a:srgbClr val="6B6B6B"/>
                </a:solidFill>
                <a:latin typeface="Times New Roman"/>
                <a:cs typeface="Times New Roman"/>
              </a:rPr>
              <a:t>services </a:t>
            </a:r>
            <a:r>
              <a:rPr dirty="0" sz="1050" spc="229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varying 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complexity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and 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quality. </a:t>
            </a:r>
            <a:r>
              <a:rPr dirty="0" sz="1050" spc="310">
                <a:solidFill>
                  <a:srgbClr val="6B6B6B"/>
                </a:solidFill>
                <a:latin typeface="Times New Roman"/>
                <a:cs typeface="Times New Roman"/>
              </a:rPr>
              <a:t>This 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poses</a:t>
            </a:r>
            <a:r>
              <a:rPr dirty="0" sz="1050" spc="114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special</a:t>
            </a:r>
            <a:r>
              <a:rPr dirty="0" sz="1050" spc="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B6B6B"/>
                </a:solidFill>
                <a:latin typeface="Times New Roman"/>
                <a:cs typeface="Times New Roman"/>
              </a:rPr>
              <a:t>problems</a:t>
            </a:r>
            <a:r>
              <a:rPr dirty="0" sz="105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65656"/>
                </a:solidFill>
                <a:latin typeface="Times New Roman"/>
                <a:cs typeface="Times New Roman"/>
              </a:rPr>
              <a:t>in</a:t>
            </a:r>
            <a:r>
              <a:rPr dirty="0" sz="1050" spc="2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the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B6B6B"/>
                </a:solidFill>
                <a:latin typeface="Times New Roman"/>
                <a:cs typeface="Times New Roman"/>
              </a:rPr>
              <a:t>econometric</a:t>
            </a:r>
            <a:r>
              <a:rPr dirty="0" sz="1050" spc="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estimation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of  </a:t>
            </a:r>
            <a:r>
              <a:rPr dirty="0" sz="1050" spc="170">
                <a:solidFill>
                  <a:srgbClr val="6B6B6B"/>
                </a:solidFill>
                <a:latin typeface="Times New Roman"/>
                <a:cs typeface="Times New Roman"/>
              </a:rPr>
              <a:t>de1na.n.d </a:t>
            </a:r>
            <a:r>
              <a:rPr dirty="0" sz="1050" spc="155">
                <a:solidFill>
                  <a:srgbClr val="6B6B6B"/>
                </a:solidFill>
                <a:latin typeface="Times New Roman"/>
                <a:cs typeface="Times New Roman"/>
              </a:rPr>
              <a:t>for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care. </a:t>
            </a:r>
            <a:r>
              <a:rPr dirty="0" sz="1050" spc="450">
                <a:solidFill>
                  <a:srgbClr val="6B6B6B"/>
                </a:solidFill>
                <a:latin typeface="Times New Roman"/>
                <a:cs typeface="Times New Roman"/>
              </a:rPr>
              <a:t>My</a:t>
            </a:r>
            <a:r>
              <a:rPr dirty="0" sz="1050" spc="-1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research </a:t>
            </a:r>
            <a:r>
              <a:rPr dirty="0" sz="1050" spc="185">
                <a:solidFill>
                  <a:srgbClr val="6B6B6B"/>
                </a:solidFill>
                <a:latin typeface="Times New Roman"/>
                <a:cs typeface="Times New Roman"/>
              </a:rPr>
              <a:t>in</a:t>
            </a:r>
            <a:r>
              <a:rPr dirty="0" sz="1050" spc="185">
                <a:solidFill>
                  <a:srgbClr val="A8A8A8"/>
                </a:solidFill>
                <a:latin typeface="Times New Roman"/>
                <a:cs typeface="Times New Roman"/>
              </a:rPr>
              <a:t>:</a:t>
            </a:r>
            <a:r>
              <a:rPr dirty="0" sz="1050" spc="185">
                <a:solidFill>
                  <a:srgbClr val="6B6B6B"/>
                </a:solidFill>
                <a:latin typeface="Times New Roman"/>
                <a:cs typeface="Times New Roman"/>
              </a:rPr>
              <a:t>volves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using</a:t>
            </a:r>
            <a:endParaRPr sz="1050">
              <a:latin typeface="Times New Roman"/>
              <a:cs typeface="Times New Roman"/>
            </a:endParaRPr>
          </a:p>
          <a:p>
            <a:pPr marL="27940">
              <a:lnSpc>
                <a:spcPts val="1180"/>
              </a:lnSpc>
            </a:pPr>
            <a:r>
              <a:rPr dirty="0" sz="1050" spc="320">
                <a:solidFill>
                  <a:srgbClr val="6B6B6B"/>
                </a:solidFill>
                <a:latin typeface="Times New Roman"/>
                <a:cs typeface="Times New Roman"/>
              </a:rPr>
              <a:t>h</a:t>
            </a:r>
            <a:r>
              <a:rPr dirty="0" sz="1050" spc="14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ouseho</a:t>
            </a:r>
            <a:r>
              <a:rPr dirty="0" sz="1050" spc="225">
                <a:solidFill>
                  <a:srgbClr val="343434"/>
                </a:solidFill>
                <a:latin typeface="Times New Roman"/>
                <a:cs typeface="Times New Roman"/>
              </a:rPr>
              <a:t>l</a:t>
            </a:r>
            <a:r>
              <a:rPr dirty="0" sz="1050" spc="225">
                <a:solidFill>
                  <a:srgbClr val="6B6B6B"/>
                </a:solidFill>
                <a:latin typeface="Times New Roman"/>
                <a:cs typeface="Times New Roman"/>
              </a:rPr>
              <a:t>d</a:t>
            </a:r>
            <a:r>
              <a:rPr dirty="0" sz="1050" spc="5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B6B6B"/>
                </a:solidFill>
                <a:latin typeface="Times New Roman"/>
                <a:cs typeface="Times New Roman"/>
              </a:rPr>
              <a:t>survey</a:t>
            </a:r>
            <a:r>
              <a:rPr dirty="0" sz="1050" spc="2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data</a:t>
            </a:r>
            <a:r>
              <a:rPr dirty="0" sz="1050" spc="1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B6B6B"/>
                </a:solidFill>
                <a:latin typeface="Times New Roman"/>
                <a:cs typeface="Times New Roman"/>
              </a:rPr>
              <a:t>on</a:t>
            </a:r>
            <a:r>
              <a:rPr dirty="0" sz="1050" spc="1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prevalence</a:t>
            </a:r>
            <a:r>
              <a:rPr dirty="0" sz="1050" spc="5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of</a:t>
            </a:r>
            <a:r>
              <a:rPr dirty="0" sz="1050" spc="14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65656"/>
                </a:solidFill>
                <a:latin typeface="Times New Roman"/>
                <a:cs typeface="Times New Roman"/>
              </a:rPr>
              <a:t>illness,</a:t>
            </a:r>
            <a:r>
              <a:rPr dirty="0" sz="1050" spc="10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65656"/>
                </a:solidFill>
                <a:latin typeface="Times New Roman"/>
                <a:cs typeface="Times New Roman"/>
              </a:rPr>
              <a:t>treatment</a:t>
            </a:r>
            <a:endParaRPr sz="1050">
              <a:latin typeface="Times New Roman"/>
              <a:cs typeface="Times New Roman"/>
            </a:endParaRPr>
          </a:p>
          <a:p>
            <a:pPr marL="76835" marR="458470" indent="3175">
              <a:lnSpc>
                <a:spcPts val="1180"/>
              </a:lnSpc>
              <a:spcBef>
                <a:spcPts val="100"/>
              </a:spcBef>
            </a:pPr>
            <a:r>
              <a:rPr dirty="0" sz="1050" spc="175">
                <a:solidFill>
                  <a:srgbClr val="6B6B6B"/>
                </a:solidFill>
                <a:latin typeface="Times New Roman"/>
                <a:cs typeface="Times New Roman"/>
              </a:rPr>
              <a:t>visits </a:t>
            </a:r>
            <a:r>
              <a:rPr dirty="0" sz="1050" spc="190">
                <a:solidFill>
                  <a:srgbClr val="565656"/>
                </a:solidFill>
                <a:latin typeface="Times New Roman"/>
                <a:cs typeface="Times New Roman"/>
              </a:rPr>
              <a:t>to </a:t>
            </a:r>
            <a:r>
              <a:rPr dirty="0" sz="1050" spc="275">
                <a:solidFill>
                  <a:srgbClr val="565656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54">
                <a:solidFill>
                  <a:srgbClr val="565656"/>
                </a:solidFill>
                <a:latin typeface="Times New Roman"/>
                <a:cs typeface="Times New Roman"/>
              </a:rPr>
              <a:t>providers,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6B6B6B"/>
                </a:solidFill>
                <a:latin typeface="Times New Roman"/>
                <a:cs typeface="Times New Roman"/>
              </a:rPr>
              <a:t>payrnents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to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these</a:t>
            </a:r>
            <a:r>
              <a:rPr dirty="0" sz="1050" spc="235">
                <a:solidFill>
                  <a:srgbClr val="565656"/>
                </a:solidFill>
                <a:latin typeface="Times New Roman"/>
                <a:cs typeface="Times New Roman"/>
              </a:rPr>
              <a:t>pr </a:t>
            </a:r>
            <a:r>
              <a:rPr dirty="0" sz="1050" spc="265">
                <a:solidFill>
                  <a:srgbClr val="565656"/>
                </a:solidFill>
                <a:latin typeface="Times New Roman"/>
                <a:cs typeface="Times New Roman"/>
              </a:rPr>
              <a:t>ovid</a:t>
            </a:r>
            <a:r>
              <a:rPr dirty="0" sz="1050" spc="265">
                <a:solidFill>
                  <a:srgbClr val="A8A8A8"/>
                </a:solidFill>
                <a:latin typeface="Times New Roman"/>
                <a:cs typeface="Times New Roman"/>
              </a:rPr>
              <a:t>­ 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ers</a:t>
            </a:r>
            <a:r>
              <a:rPr dirty="0" sz="105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to</a:t>
            </a:r>
            <a:r>
              <a:rPr dirty="0" sz="1050" spc="3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estiinate</a:t>
            </a:r>
            <a:r>
              <a:rPr dirty="0" sz="1050" spc="16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the</a:t>
            </a:r>
            <a:r>
              <a:rPr dirty="0" sz="1050" spc="-9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B6B6B"/>
                </a:solidFill>
                <a:latin typeface="Times New Roman"/>
                <a:cs typeface="Times New Roman"/>
              </a:rPr>
              <a:t>d</a:t>
            </a:r>
            <a:r>
              <a:rPr dirty="0" sz="1050" spc="7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em</a:t>
            </a:r>
            <a:r>
              <a:rPr dirty="0" sz="1050" spc="250">
                <a:solidFill>
                  <a:srgbClr val="C8C8C6"/>
                </a:solidFill>
                <a:latin typeface="Times New Roman"/>
                <a:cs typeface="Times New Roman"/>
              </a:rPr>
              <a:t>.</a:t>
            </a:r>
            <a:r>
              <a:rPr dirty="0" sz="1050" spc="250">
                <a:solidFill>
                  <a:srgbClr val="565656"/>
                </a:solidFill>
                <a:latin typeface="Times New Roman"/>
                <a:cs typeface="Times New Roman"/>
              </a:rPr>
              <a:t>a.ndfor</a:t>
            </a:r>
            <a:r>
              <a:rPr dirty="0" sz="1050" spc="25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6B6B6B"/>
                </a:solidFill>
                <a:latin typeface="Times New Roman"/>
                <a:cs typeface="Times New Roman"/>
              </a:rPr>
              <a:t>th.e</a:t>
            </a:r>
            <a:r>
              <a:rPr dirty="0" sz="1050" spc="6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B6B6B"/>
                </a:solidFill>
                <a:latin typeface="Times New Roman"/>
                <a:cs typeface="Times New Roman"/>
              </a:rPr>
              <a:t>quantity</a:t>
            </a:r>
            <a:r>
              <a:rPr dirty="0" sz="1050" spc="3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B6B6B"/>
                </a:solidFill>
                <a:latin typeface="Times New Roman"/>
                <a:cs typeface="Times New Roman"/>
              </a:rPr>
              <a:t>and</a:t>
            </a:r>
            <a:r>
              <a:rPr dirty="0" sz="1050" spc="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quality</a:t>
            </a:r>
            <a:endParaRPr sz="1050">
              <a:latin typeface="Times New Roman"/>
              <a:cs typeface="Times New Roman"/>
            </a:endParaRPr>
          </a:p>
          <a:p>
            <a:pPr algn="just" marL="75565" marR="5080" indent="1270">
              <a:lnSpc>
                <a:spcPct val="93700"/>
              </a:lnSpc>
              <a:tabLst>
                <a:tab pos="5311140" algn="l"/>
              </a:tabLst>
            </a:pPr>
            <a:r>
              <a:rPr dirty="0" baseline="2645" sz="1575" spc="405">
                <a:solidFill>
                  <a:srgbClr val="6B6B6B"/>
                </a:solidFill>
                <a:latin typeface="Times New Roman"/>
                <a:cs typeface="Times New Roman"/>
              </a:rPr>
              <a:t>of</a:t>
            </a:r>
            <a:r>
              <a:rPr dirty="0" baseline="2645" sz="1575" spc="40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-172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434">
                <a:solidFill>
                  <a:srgbClr val="565656"/>
                </a:solidFill>
                <a:latin typeface="Times New Roman"/>
                <a:cs typeface="Times New Roman"/>
              </a:rPr>
              <a:t>health</a:t>
            </a:r>
            <a:r>
              <a:rPr dirty="0" baseline="2645" sz="1575" spc="52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330">
                <a:solidFill>
                  <a:srgbClr val="6B6B6B"/>
                </a:solidFill>
                <a:latin typeface="Times New Roman"/>
                <a:cs typeface="Times New Roman"/>
              </a:rPr>
              <a:t>services</a:t>
            </a:r>
            <a:r>
              <a:rPr dirty="0" baseline="2645" sz="1575" spc="209">
                <a:solidFill>
                  <a:srgbClr val="6B6B6B"/>
                </a:solidFill>
                <a:latin typeface="Times New Roman"/>
                <a:cs typeface="Times New Roman"/>
              </a:rPr>
              <a:t>.</a:t>
            </a:r>
            <a:r>
              <a:rPr dirty="0" baseline="2645" sz="15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-172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525" sz="1650" spc="359">
                <a:solidFill>
                  <a:srgbClr val="565656"/>
                </a:solidFill>
                <a:latin typeface="Times New Roman"/>
                <a:cs typeface="Times New Roman"/>
              </a:rPr>
              <a:t>In</a:t>
            </a:r>
            <a:r>
              <a:rPr dirty="0" baseline="2525" sz="16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baseline="2525" sz="1650" spc="37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442">
                <a:solidFill>
                  <a:srgbClr val="6B6B6B"/>
                </a:solidFill>
                <a:latin typeface="Times New Roman"/>
                <a:cs typeface="Times New Roman"/>
              </a:rPr>
              <a:t>addition</a:t>
            </a:r>
            <a:r>
              <a:rPr dirty="0" baseline="2645" sz="1575" spc="277">
                <a:solidFill>
                  <a:srgbClr val="6B6B6B"/>
                </a:solidFill>
                <a:latin typeface="Times New Roman"/>
                <a:cs typeface="Times New Roman"/>
              </a:rPr>
              <a:t>,</a:t>
            </a:r>
            <a:r>
              <a:rPr dirty="0" baseline="2645" sz="1575" spc="7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292">
                <a:solidFill>
                  <a:srgbClr val="6B6B6B"/>
                </a:solidFill>
                <a:latin typeface="Times New Roman"/>
                <a:cs typeface="Times New Roman"/>
              </a:rPr>
              <a:t>unlik.e</a:t>
            </a:r>
            <a:r>
              <a:rPr dirty="0" baseline="2645" sz="15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-13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600">
                <a:solidFill>
                  <a:srgbClr val="6B6B6B"/>
                </a:solidFill>
                <a:latin typeface="Times New Roman"/>
                <a:cs typeface="Times New Roman"/>
              </a:rPr>
              <a:t>mos</a:t>
            </a:r>
            <a:r>
              <a:rPr dirty="0" baseline="2645" sz="1575" spc="300">
                <a:solidFill>
                  <a:srgbClr val="6B6B6B"/>
                </a:solidFill>
                <a:latin typeface="Times New Roman"/>
                <a:cs typeface="Times New Roman"/>
              </a:rPr>
              <a:t>t</a:t>
            </a:r>
            <a:r>
              <a:rPr dirty="0" baseline="2645" sz="1575" spc="7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472">
                <a:solidFill>
                  <a:srgbClr val="6B6B6B"/>
                </a:solidFill>
                <a:latin typeface="Times New Roman"/>
                <a:cs typeface="Times New Roman"/>
              </a:rPr>
              <a:t>other</a:t>
            </a:r>
            <a:r>
              <a:rPr dirty="0" baseline="2645" sz="1575" spc="127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390">
                <a:solidFill>
                  <a:srgbClr val="6B6B6B"/>
                </a:solidFill>
                <a:latin typeface="Times New Roman"/>
                <a:cs typeface="Times New Roman"/>
              </a:rPr>
              <a:t>studie</a:t>
            </a:r>
            <a:r>
              <a:rPr dirty="0" baseline="2645" sz="1575" spc="382">
                <a:solidFill>
                  <a:srgbClr val="6B6B6B"/>
                </a:solidFill>
                <a:latin typeface="Times New Roman"/>
                <a:cs typeface="Times New Roman"/>
              </a:rPr>
              <a:t>s</a:t>
            </a:r>
            <a:r>
              <a:rPr dirty="0" baseline="2645" sz="1575">
                <a:solidFill>
                  <a:srgbClr val="6B6B6B"/>
                </a:solidFill>
                <a:latin typeface="Times New Roman"/>
                <a:cs typeface="Times New Roman"/>
              </a:rPr>
              <a:t>	</a:t>
            </a:r>
            <a:r>
              <a:rPr dirty="0" sz="1100" spc="135" i="1">
                <a:solidFill>
                  <a:srgbClr val="6B6B6B"/>
                </a:solidFill>
                <a:latin typeface="Times New Roman"/>
                <a:cs typeface="Times New Roman"/>
              </a:rPr>
              <a:t>. </a:t>
            </a:r>
            <a:r>
              <a:rPr dirty="0" sz="1100" spc="135" i="1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baseline="2645" sz="1575" spc="480">
                <a:solidFill>
                  <a:srgbClr val="6B6B6B"/>
                </a:solidFill>
                <a:latin typeface="Times New Roman"/>
                <a:cs typeface="Times New Roman"/>
              </a:rPr>
              <a:t>which </a:t>
            </a:r>
            <a:r>
              <a:rPr dirty="0" baseline="2645" sz="1575" spc="397">
                <a:solidFill>
                  <a:srgbClr val="6B6B6B"/>
                </a:solidFill>
                <a:latin typeface="Times New Roman"/>
                <a:cs typeface="Times New Roman"/>
              </a:rPr>
              <a:t>are </a:t>
            </a:r>
            <a:r>
              <a:rPr dirty="0" baseline="2645" sz="1575" spc="457">
                <a:solidFill>
                  <a:srgbClr val="6B6B6B"/>
                </a:solidFill>
                <a:latin typeface="Times New Roman"/>
                <a:cs typeface="Times New Roman"/>
              </a:rPr>
              <a:t>concerned </a:t>
            </a:r>
            <a:r>
              <a:rPr dirty="0" baseline="2645" sz="1575" spc="419">
                <a:solidFill>
                  <a:srgbClr val="565656"/>
                </a:solidFill>
                <a:latin typeface="Times New Roman"/>
                <a:cs typeface="Times New Roman"/>
              </a:rPr>
              <a:t>merely </a:t>
            </a:r>
            <a:r>
              <a:rPr dirty="0" baseline="2645" sz="1575" spc="247">
                <a:solidFill>
                  <a:srgbClr val="6B6B6B"/>
                </a:solidFill>
                <a:latin typeface="Times New Roman"/>
                <a:cs typeface="Times New Roman"/>
              </a:rPr>
              <a:t>'With </a:t>
            </a:r>
            <a:r>
              <a:rPr dirty="0" baseline="2645" sz="1575" spc="232">
                <a:solidFill>
                  <a:srgbClr val="6B6B6B"/>
                </a:solidFill>
                <a:latin typeface="Times New Roman"/>
                <a:cs typeface="Times New Roman"/>
              </a:rPr>
              <a:t>the </a:t>
            </a:r>
            <a:r>
              <a:rPr dirty="0" baseline="2645" sz="1575" spc="292">
                <a:solidFill>
                  <a:srgbClr val="C8C8C6"/>
                </a:solidFill>
                <a:latin typeface="Times New Roman"/>
                <a:cs typeface="Times New Roman"/>
              </a:rPr>
              <a:t>·</a:t>
            </a:r>
            <a:r>
              <a:rPr dirty="0" baseline="2645" sz="1575" spc="292">
                <a:solidFill>
                  <a:srgbClr val="6B6B6B"/>
                </a:solidFill>
                <a:latin typeface="Times New Roman"/>
                <a:cs typeface="Times New Roman"/>
              </a:rPr>
              <a:t>utilization </a:t>
            </a:r>
            <a:r>
              <a:rPr dirty="0" baseline="2645" sz="1575" spc="412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baseline="2645" sz="1575" spc="390">
                <a:solidFill>
                  <a:srgbClr val="565656"/>
                </a:solidFill>
                <a:latin typeface="Times New Roman"/>
                <a:cs typeface="Times New Roman"/>
              </a:rPr>
              <a:t>health </a:t>
            </a:r>
            <a:r>
              <a:rPr dirty="0" sz="1050" spc="200">
                <a:solidFill>
                  <a:srgbClr val="565656"/>
                </a:solidFill>
                <a:latin typeface="Times New Roman"/>
                <a:cs typeface="Times New Roman"/>
              </a:rPr>
              <a:t>r  </a:t>
            </a:r>
            <a:r>
              <a:rPr dirty="0" sz="1050" spc="215">
                <a:solidFill>
                  <a:srgbClr val="6B6B6B"/>
                </a:solidFill>
                <a:latin typeface="Times New Roman"/>
                <a:cs typeface="Times New Roman"/>
              </a:rPr>
              <a:t>services,</a:t>
            </a:r>
            <a:r>
              <a:rPr dirty="0" sz="1050" spc="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r>
              <a:rPr dirty="0" sz="1050" spc="2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565656"/>
                </a:solidFill>
                <a:latin typeface="Times New Roman"/>
                <a:cs typeface="Times New Roman"/>
              </a:rPr>
              <a:t>look</a:t>
            </a:r>
            <a:r>
              <a:rPr dirty="0" sz="1050" spc="10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at</a:t>
            </a:r>
            <a:r>
              <a:rPr dirty="0" sz="1050" spc="2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565656"/>
                </a:solidFill>
                <a:latin typeface="Times New Roman"/>
                <a:cs typeface="Times New Roman"/>
              </a:rPr>
              <a:t>the</a:t>
            </a:r>
            <a:r>
              <a:rPr dirty="0" sz="1050" spc="2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B6B6B"/>
                </a:solidFill>
                <a:latin typeface="Times New Roman"/>
                <a:cs typeface="Times New Roman"/>
              </a:rPr>
              <a:t>impact</a:t>
            </a:r>
            <a:r>
              <a:rPr dirty="0" sz="1050" spc="1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B6B6B"/>
                </a:solidFill>
                <a:latin typeface="Times New Roman"/>
                <a:cs typeface="Times New Roman"/>
              </a:rPr>
              <a:t>of'prices,</a:t>
            </a:r>
            <a:r>
              <a:rPr dirty="0" sz="1050" spc="11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565656"/>
                </a:solidFill>
                <a:latin typeface="Times New Roman"/>
                <a:cs typeface="Times New Roman"/>
              </a:rPr>
              <a:t>income</a:t>
            </a:r>
            <a:r>
              <a:rPr dirty="0" sz="1050" spc="13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B6B6B"/>
                </a:solidFill>
                <a:latin typeface="Times New Roman"/>
                <a:cs typeface="Times New Roman"/>
              </a:rPr>
              <a:t>and</a:t>
            </a:r>
            <a:endParaRPr sz="1050">
              <a:latin typeface="Times New Roman"/>
              <a:cs typeface="Times New Roman"/>
            </a:endParaRPr>
          </a:p>
          <a:p>
            <a:pPr algn="just" marL="78105">
              <a:lnSpc>
                <a:spcPts val="1180"/>
              </a:lnSpc>
            </a:pPr>
            <a:r>
              <a:rPr dirty="0" sz="1050" spc="245">
                <a:solidFill>
                  <a:srgbClr val="565656"/>
                </a:solidFill>
                <a:latin typeface="Times New Roman"/>
                <a:cs typeface="Times New Roman"/>
              </a:rPr>
              <a:t>individual </a:t>
            </a:r>
            <a:r>
              <a:rPr dirty="0" sz="1050" spc="295">
                <a:solidFill>
                  <a:srgbClr val="565656"/>
                </a:solidFill>
                <a:latin typeface="Times New Roman"/>
                <a:cs typeface="Times New Roman"/>
              </a:rPr>
              <a:t>and </a:t>
            </a:r>
            <a:r>
              <a:rPr dirty="0" sz="1050" spc="305">
                <a:solidFill>
                  <a:srgbClr val="565656"/>
                </a:solidFill>
                <a:latin typeface="Times New Roman"/>
                <a:cs typeface="Times New Roman"/>
              </a:rPr>
              <a:t>household </a:t>
            </a:r>
            <a:r>
              <a:rPr dirty="0" sz="1050" spc="229">
                <a:solidFill>
                  <a:srgbClr val="6B6B6B"/>
                </a:solidFill>
                <a:latin typeface="Times New Roman"/>
                <a:cs typeface="Times New Roman"/>
              </a:rPr>
              <a:t>characteristics </a:t>
            </a:r>
            <a:r>
              <a:rPr dirty="0" sz="1050" spc="310">
                <a:solidFill>
                  <a:srgbClr val="6B6B6B"/>
                </a:solidFill>
                <a:latin typeface="Times New Roman"/>
                <a:cs typeface="Times New Roman"/>
              </a:rPr>
              <a:t>on</a:t>
            </a:r>
            <a:r>
              <a:rPr dirty="0" sz="1050" spc="5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65656"/>
                </a:solidFill>
                <a:latin typeface="Times New Roman"/>
                <a:cs typeface="Times New Roman"/>
              </a:rPr>
              <a:t>health</a:t>
            </a:r>
            <a:endParaRPr sz="1050">
              <a:latin typeface="Times New Roman"/>
              <a:cs typeface="Times New Roman"/>
            </a:endParaRPr>
          </a:p>
          <a:p>
            <a:pPr marL="80645" marR="447040" indent="-3810">
              <a:lnSpc>
                <a:spcPct val="96500"/>
              </a:lnSpc>
              <a:spcBef>
                <a:spcPts val="35"/>
              </a:spcBef>
            </a:pPr>
            <a:r>
              <a:rPr dirty="0" sz="1050" spc="340">
                <a:solidFill>
                  <a:srgbClr val="6B6B6B"/>
                </a:solidFill>
                <a:latin typeface="Times New Roman"/>
                <a:cs typeface="Times New Roman"/>
              </a:rPr>
              <a:t>outcomes </a:t>
            </a: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since </a:t>
            </a:r>
            <a:r>
              <a:rPr dirty="0" sz="1050" spc="160">
                <a:solidFill>
                  <a:srgbClr val="6B6B6B"/>
                </a:solidFill>
                <a:latin typeface="Times New Roman"/>
                <a:cs typeface="Times New Roman"/>
              </a:rPr>
              <a:t>tb.e </a:t>
            </a:r>
            <a:r>
              <a:rPr dirty="0" sz="1050" spc="285">
                <a:solidFill>
                  <a:srgbClr val="6B6B6B"/>
                </a:solidFill>
                <a:latin typeface="Times New Roman"/>
                <a:cs typeface="Times New Roman"/>
              </a:rPr>
              <a:t>ultimate 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cr</a:t>
            </a:r>
            <a:r>
              <a:rPr dirty="0" sz="1050" spc="240">
                <a:solidFill>
                  <a:srgbClr val="343434"/>
                </a:solidFill>
                <a:latin typeface="Times New Roman"/>
                <a:cs typeface="Times New Roman"/>
              </a:rPr>
              <a:t>i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terion </a:t>
            </a:r>
            <a:r>
              <a:rPr dirty="0" sz="1050" spc="270">
                <a:solidFill>
                  <a:srgbClr val="565656"/>
                </a:solidFill>
                <a:latin typeface="Times New Roman"/>
                <a:cs typeface="Times New Roman"/>
              </a:rPr>
              <a:t>for </a:t>
            </a:r>
            <a:r>
              <a:rPr dirty="0" sz="1050" spc="285">
                <a:solidFill>
                  <a:srgbClr val="6B6B6B"/>
                </a:solidFill>
                <a:latin typeface="Times New Roman"/>
                <a:cs typeface="Times New Roman"/>
              </a:rPr>
              <a:t>judging </a:t>
            </a:r>
            <a:r>
              <a:rPr dirty="0" sz="1050" spc="265">
                <a:solidFill>
                  <a:srgbClr val="565656"/>
                </a:solidFill>
                <a:latin typeface="Times New Roman"/>
                <a:cs typeface="Times New Roman"/>
              </a:rPr>
              <a:t>the  </a:t>
            </a:r>
            <a:r>
              <a:rPr dirty="0" sz="1050" spc="215">
                <a:solidFill>
                  <a:srgbClr val="565656"/>
                </a:solidFill>
                <a:latin typeface="Times New Roman"/>
                <a:cs typeface="Times New Roman"/>
              </a:rPr>
              <a:t>utility</a:t>
            </a:r>
            <a:r>
              <a:rPr dirty="0" sz="1050" spc="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65656"/>
                </a:solidFill>
                <a:latin typeface="Times New Roman"/>
                <a:cs typeface="Times New Roman"/>
              </a:rPr>
              <a:t>ofa</a:t>
            </a:r>
            <a:r>
              <a:rPr dirty="0" sz="1050" spc="61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65656"/>
                </a:solidFill>
                <a:latin typeface="Times New Roman"/>
                <a:cs typeface="Times New Roman"/>
              </a:rPr>
              <a:t>policy</a:t>
            </a:r>
            <a:r>
              <a:rPr dirty="0" sz="1050" spc="4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B6B6B"/>
                </a:solidFill>
                <a:latin typeface="Times New Roman"/>
                <a:cs typeface="Times New Roman"/>
              </a:rPr>
              <a:t>change</a:t>
            </a:r>
            <a:r>
              <a:rPr dirty="0" sz="1050" spc="1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565656"/>
                </a:solidFill>
                <a:latin typeface="Times New Roman"/>
                <a:cs typeface="Times New Roman"/>
              </a:rPr>
              <a:t>is</a:t>
            </a:r>
            <a:r>
              <a:rPr dirty="0" sz="1050" spc="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die</a:t>
            </a:r>
            <a:r>
              <a:rPr dirty="0" sz="1050" spc="229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65656"/>
                </a:solidFill>
                <a:latin typeface="Times New Roman"/>
                <a:cs typeface="Times New Roman"/>
              </a:rPr>
              <a:t>impact</a:t>
            </a:r>
            <a:r>
              <a:rPr dirty="0" sz="1050" spc="5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185">
                <a:solidFill>
                  <a:srgbClr val="565656"/>
                </a:solidFill>
                <a:latin typeface="Times New Roman"/>
                <a:cs typeface="Times New Roman"/>
              </a:rPr>
              <a:t>it</a:t>
            </a:r>
            <a:r>
              <a:rPr dirty="0" sz="1050" spc="-6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343434"/>
                </a:solidFill>
                <a:latin typeface="Times New Roman"/>
                <a:cs typeface="Times New Roman"/>
              </a:rPr>
              <a:t>h</a:t>
            </a:r>
            <a:r>
              <a:rPr dirty="0" sz="1050" spc="6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as</a:t>
            </a:r>
            <a:r>
              <a:rPr dirty="0" sz="1050" spc="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B6B6B"/>
                </a:solidFill>
                <a:latin typeface="Times New Roman"/>
                <a:cs typeface="Times New Roman"/>
              </a:rPr>
              <a:t>on</a:t>
            </a:r>
            <a:r>
              <a:rPr dirty="0" sz="1050" spc="28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65656"/>
                </a:solidFill>
                <a:latin typeface="Times New Roman"/>
                <a:cs typeface="Times New Roman"/>
              </a:rPr>
              <a:t>people's  </a:t>
            </a:r>
            <a:r>
              <a:rPr dirty="0" sz="1050" spc="280">
                <a:solidFill>
                  <a:srgbClr val="565656"/>
                </a:solidFill>
                <a:latin typeface="Times New Roman"/>
                <a:cs typeface="Times New Roman"/>
              </a:rPr>
              <a:t>health</a:t>
            </a:r>
            <a:r>
              <a:rPr dirty="0" sz="1050" spc="9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B6B6B"/>
                </a:solidFill>
                <a:latin typeface="Times New Roman"/>
                <a:cs typeface="Times New Roman"/>
              </a:rPr>
              <a:t>status.</a:t>
            </a:r>
            <a:r>
              <a:rPr dirty="0" sz="1050" spc="10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6B6B6B"/>
                </a:solidFill>
                <a:latin typeface="Times New Roman"/>
                <a:cs typeface="Times New Roman"/>
              </a:rPr>
              <a:t>The</a:t>
            </a:r>
            <a:r>
              <a:rPr dirty="0" sz="1050" spc="36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research</a:t>
            </a:r>
            <a:r>
              <a:rPr dirty="0" sz="1050" spc="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B6B6B"/>
                </a:solidFill>
                <a:latin typeface="Times New Roman"/>
                <a:cs typeface="Times New Roman"/>
              </a:rPr>
              <a:t>has</a:t>
            </a:r>
            <a:r>
              <a:rPr dirty="0" sz="1050" spc="18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65656"/>
                </a:solidFill>
                <a:latin typeface="Times New Roman"/>
                <a:cs typeface="Times New Roman"/>
              </a:rPr>
              <a:t>direct</a:t>
            </a:r>
            <a:r>
              <a:rPr dirty="0" sz="1050" spc="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65656"/>
                </a:solidFill>
                <a:latin typeface="Times New Roman"/>
                <a:cs typeface="Times New Roman"/>
              </a:rPr>
              <a:t>implications</a:t>
            </a:r>
            <a:r>
              <a:rPr dirty="0" sz="1050" spc="17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65656"/>
                </a:solidFill>
                <a:latin typeface="Times New Roman"/>
                <a:cs typeface="Times New Roman"/>
              </a:rPr>
              <a:t>for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185"/>
              </a:lnSpc>
            </a:pPr>
            <a:r>
              <a:rPr dirty="0" sz="1050" spc="305">
                <a:solidFill>
                  <a:srgbClr val="6B6B6B"/>
                </a:solidFill>
                <a:latin typeface="Times New Roman"/>
                <a:cs typeface="Times New Roman"/>
              </a:rPr>
              <a:t>g </a:t>
            </a:r>
            <a:r>
              <a:rPr dirty="0" sz="1050" spc="130">
                <a:solidFill>
                  <a:srgbClr val="6B6B6B"/>
                </a:solidFill>
                <a:latin typeface="Times New Roman"/>
                <a:cs typeface="Times New Roman"/>
              </a:rPr>
              <a:t>over</a:t>
            </a:r>
            <a:r>
              <a:rPr dirty="0" sz="1050" spc="130">
                <a:solidFill>
                  <a:srgbClr val="C8C8C6"/>
                </a:solidFill>
                <a:latin typeface="Times New Roman"/>
                <a:cs typeface="Times New Roman"/>
              </a:rPr>
              <a:t>.</a:t>
            </a:r>
            <a:r>
              <a:rPr dirty="0" sz="1050" spc="130">
                <a:solidFill>
                  <a:srgbClr val="565656"/>
                </a:solidFill>
                <a:latin typeface="Times New Roman"/>
                <a:cs typeface="Times New Roman"/>
              </a:rPr>
              <a:t>Qln </a:t>
            </a:r>
            <a:r>
              <a:rPr dirty="0" sz="1050" spc="30">
                <a:solidFill>
                  <a:srgbClr val="565656"/>
                </a:solidFill>
                <a:latin typeface="Times New Roman"/>
                <a:cs typeface="Times New Roman"/>
              </a:rPr>
              <a:t>e </a:t>
            </a:r>
            <a:r>
              <a:rPr dirty="0" sz="1050" spc="35">
                <a:solidFill>
                  <a:srgbClr val="565656"/>
                </a:solidFill>
                <a:latin typeface="Times New Roman"/>
                <a:cs typeface="Times New Roman"/>
              </a:rPr>
              <a:t>n </a:t>
            </a:r>
            <a:r>
              <a:rPr dirty="0" sz="1050" spc="15">
                <a:solidFill>
                  <a:srgbClr val="565656"/>
                </a:solidFill>
                <a:latin typeface="Times New Roman"/>
                <a:cs typeface="Times New Roman"/>
              </a:rPr>
              <a:t>t: </a:t>
            </a:r>
            <a:r>
              <a:rPr dirty="0" sz="1050" spc="229">
                <a:solidFill>
                  <a:srgbClr val="565656"/>
                </a:solidFill>
                <a:latin typeface="Times New Roman"/>
                <a:cs typeface="Times New Roman"/>
              </a:rPr>
              <a:t>policies </a:t>
            </a:r>
            <a:r>
              <a:rPr dirty="0" sz="1050" spc="245">
                <a:solidFill>
                  <a:srgbClr val="6B6B6B"/>
                </a:solidFill>
                <a:latin typeface="Times New Roman"/>
                <a:cs typeface="Times New Roman"/>
              </a:rPr>
              <a:t>of </a:t>
            </a:r>
            <a:r>
              <a:rPr dirty="0" sz="1050" spc="265">
                <a:solidFill>
                  <a:srgbClr val="565656"/>
                </a:solidFill>
                <a:latin typeface="Times New Roman"/>
                <a:cs typeface="Times New Roman"/>
              </a:rPr>
              <a:t>pricing </a:t>
            </a:r>
            <a:r>
              <a:rPr dirty="0" sz="1050" spc="220">
                <a:solidFill>
                  <a:srgbClr val="565656"/>
                </a:solidFill>
                <a:latin typeface="Times New Roman"/>
                <a:cs typeface="Times New Roman"/>
              </a:rPr>
              <a:t>social</a:t>
            </a:r>
            <a:r>
              <a:rPr dirty="0" sz="1050" spc="-95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565656"/>
                </a:solidFill>
                <a:latin typeface="Times New Roman"/>
                <a:cs typeface="Times New Roman"/>
              </a:rPr>
              <a:t>services.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77130" y="4844352"/>
            <a:ext cx="1416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60" b="1">
                <a:solidFill>
                  <a:srgbClr val="565656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5684" y="5009129"/>
            <a:ext cx="1231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6B6B6B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88942" y="5159605"/>
            <a:ext cx="1346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30">
                <a:solidFill>
                  <a:srgbClr val="565656"/>
                </a:solidFill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68714" y="5310082"/>
            <a:ext cx="869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85">
                <a:solidFill>
                  <a:srgbClr val="6B6B6B"/>
                </a:solidFill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80923" y="5693313"/>
            <a:ext cx="159385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405" b="1">
                <a:solidFill>
                  <a:srgbClr val="6B6B6B"/>
                </a:solidFill>
                <a:latin typeface="Times New Roman"/>
                <a:cs typeface="Times New Roman"/>
              </a:rPr>
              <a:t>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94564" y="5929369"/>
            <a:ext cx="1435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305" i="1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76620" y="6244621"/>
            <a:ext cx="882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95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73261" y="6403018"/>
            <a:ext cx="12953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>
                <a:solidFill>
                  <a:srgbClr val="565656"/>
                </a:solidFill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79429" y="6553495"/>
            <a:ext cx="1555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4">
                <a:solidFill>
                  <a:srgbClr val="6B6B6B"/>
                </a:solidFill>
                <a:latin typeface="Times New Roman"/>
                <a:cs typeface="Times New Roman"/>
              </a:rPr>
              <a:t>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81986" y="6703970"/>
            <a:ext cx="1104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6B6B6B"/>
                </a:solidFill>
                <a:latin typeface="Times New Roman"/>
                <a:cs typeface="Times New Roman"/>
              </a:rPr>
              <a:t>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67242" y="6862367"/>
            <a:ext cx="1562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75">
                <a:solidFill>
                  <a:srgbClr val="6B6B6B"/>
                </a:solidFill>
                <a:latin typeface="Times New Roman"/>
                <a:cs typeface="Times New Roman"/>
              </a:rPr>
              <a:t>-v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81168" y="7012844"/>
            <a:ext cx="1365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45">
                <a:solidFill>
                  <a:srgbClr val="565656"/>
                </a:solidFill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81168" y="7171242"/>
            <a:ext cx="13843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60">
                <a:solidFill>
                  <a:srgbClr val="565656"/>
                </a:solidFill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76620" y="7321718"/>
            <a:ext cx="10477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5080">
              <a:lnSpc>
                <a:spcPts val="1180"/>
              </a:lnSpc>
              <a:spcBef>
                <a:spcPts val="210"/>
              </a:spcBef>
            </a:pPr>
            <a:r>
              <a:rPr dirty="0" sz="1050" spc="130">
                <a:solidFill>
                  <a:srgbClr val="6B6B6B"/>
                </a:solidFill>
                <a:latin typeface="Times New Roman"/>
                <a:cs typeface="Times New Roman"/>
              </a:rPr>
              <a:t>s  </a:t>
            </a:r>
            <a:r>
              <a:rPr dirty="0" sz="1050" spc="185">
                <a:solidFill>
                  <a:srgbClr val="565656"/>
                </a:solidFill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77824" y="7630590"/>
            <a:ext cx="1111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J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87737" y="7781068"/>
            <a:ext cx="1320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565656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83859" y="7931543"/>
            <a:ext cx="1187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0">
                <a:solidFill>
                  <a:srgbClr val="6B6B6B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79481" y="8089941"/>
            <a:ext cx="1250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6B6B6B"/>
                </a:solidFill>
                <a:latin typeface="Times New Roman"/>
                <a:cs typeface="Times New Roman"/>
              </a:rPr>
              <a:t>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84527" y="8171513"/>
            <a:ext cx="165100" cy="485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3500"/>
              </a:lnSpc>
              <a:spcBef>
                <a:spcPts val="100"/>
              </a:spcBef>
            </a:pPr>
            <a:r>
              <a:rPr dirty="0" sz="1050" spc="185">
                <a:solidFill>
                  <a:srgbClr val="565656"/>
                </a:solidFill>
                <a:latin typeface="Times New Roman"/>
                <a:cs typeface="Times New Roman"/>
              </a:rPr>
              <a:t>i  </a:t>
            </a:r>
            <a:r>
              <a:rPr dirty="0" sz="1050" spc="450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87603" y="8620569"/>
            <a:ext cx="1314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05">
                <a:solidFill>
                  <a:srgbClr val="565656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95109" y="8778965"/>
            <a:ext cx="901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0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26059" y="9512209"/>
            <a:ext cx="16192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400">
                <a:solidFill>
                  <a:srgbClr val="565656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565" y="847421"/>
            <a:ext cx="7045325" cy="0"/>
          </a:xfrm>
          <a:custGeom>
            <a:avLst/>
            <a:gdLst/>
            <a:ahLst/>
            <a:cxnLst/>
            <a:rect l="l" t="t" r="r" b="b"/>
            <a:pathLst>
              <a:path w="7045325" h="0">
                <a:moveTo>
                  <a:pt x="0" y="0"/>
                </a:moveTo>
                <a:lnTo>
                  <a:pt x="7044834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5938" y="9432509"/>
            <a:ext cx="7077075" cy="0"/>
          </a:xfrm>
          <a:custGeom>
            <a:avLst/>
            <a:gdLst/>
            <a:ahLst/>
            <a:cxnLst/>
            <a:rect l="l" t="t" r="r" b="b"/>
            <a:pathLst>
              <a:path w="7077075" h="0">
                <a:moveTo>
                  <a:pt x="0" y="0"/>
                </a:moveTo>
                <a:lnTo>
                  <a:pt x="7076460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29526" y="531348"/>
            <a:ext cx="1428115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235">
                <a:solidFill>
                  <a:srgbClr val="707070"/>
                </a:solidFill>
                <a:latin typeface="Arial"/>
                <a:cs typeface="Arial"/>
              </a:rPr>
              <a:t>1990 </a:t>
            </a:r>
            <a:r>
              <a:rPr dirty="0" sz="950" spc="130">
                <a:solidFill>
                  <a:srgbClr val="9A9A9A"/>
                </a:solidFill>
                <a:latin typeface="Arial"/>
                <a:cs typeface="Arial"/>
              </a:rPr>
              <a:t>-</a:t>
            </a:r>
            <a:r>
              <a:rPr dirty="0" sz="950" spc="130">
                <a:solidFill>
                  <a:srgbClr val="707070"/>
                </a:solidFill>
                <a:latin typeface="Arial"/>
                <a:cs typeface="Arial"/>
              </a:rPr>
              <a:t>92 </a:t>
            </a:r>
            <a:r>
              <a:rPr dirty="0" sz="950" spc="120">
                <a:solidFill>
                  <a:srgbClr val="707070"/>
                </a:solidFill>
                <a:latin typeface="Arial"/>
                <a:cs typeface="Arial"/>
              </a:rPr>
              <a:t>REP </a:t>
            </a:r>
            <a:r>
              <a:rPr dirty="0" sz="950" spc="60">
                <a:solidFill>
                  <a:srgbClr val="707070"/>
                </a:solidFill>
                <a:latin typeface="Arial"/>
                <a:cs typeface="Arial"/>
              </a:rPr>
              <a:t>O</a:t>
            </a:r>
            <a:r>
              <a:rPr dirty="0" sz="950" spc="-140">
                <a:solidFill>
                  <a:srgbClr val="707070"/>
                </a:solidFill>
                <a:latin typeface="Arial"/>
                <a:cs typeface="Arial"/>
              </a:rPr>
              <a:t> </a:t>
            </a:r>
            <a:r>
              <a:rPr dirty="0" sz="950" spc="110">
                <a:solidFill>
                  <a:srgbClr val="707070"/>
                </a:solidFill>
                <a:latin typeface="Arial"/>
                <a:cs typeface="Arial"/>
              </a:rPr>
              <a:t>R</a:t>
            </a:r>
            <a:r>
              <a:rPr dirty="0" sz="950" spc="110">
                <a:solidFill>
                  <a:srgbClr val="9A9A9A"/>
                </a:solidFill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615" y="1335869"/>
            <a:ext cx="4996180" cy="14204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0320" marR="5080" indent="1270">
              <a:lnSpc>
                <a:spcPct val="95900"/>
              </a:lnSpc>
              <a:spcBef>
                <a:spcPts val="160"/>
              </a:spcBef>
            </a:pP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past: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centuries </a:t>
            </a:r>
            <a:r>
              <a:rPr dirty="0" sz="1100" spc="33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to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understand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decisions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regarding 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demographic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behavior.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Demographic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evidence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is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one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f"evv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sources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jnformation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from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which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707070"/>
                </a:solidFill>
                <a:latin typeface="Times New Roman"/>
                <a:cs typeface="Times New Roman"/>
              </a:rPr>
              <a:t>we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can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derive 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statistical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data</a:t>
            </a:r>
            <a:r>
              <a:rPr dirty="0" sz="1050" spc="2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socioeconomic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patterns.</a:t>
            </a:r>
            <a:r>
              <a:rPr dirty="0" sz="1050" spc="13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Central</a:t>
            </a:r>
            <a:r>
              <a:rPr dirty="0" sz="105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to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50">
                <a:solidFill>
                  <a:srgbClr val="707070"/>
                </a:solidFill>
                <a:latin typeface="Times New Roman"/>
                <a:cs typeface="Times New Roman"/>
              </a:rPr>
              <a:t>my  </a:t>
            </a: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historical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study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are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data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longevity,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death 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1.·ates,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birth 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rates,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age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B5B5B"/>
                </a:solidFill>
                <a:latin typeface="Times New Roman"/>
                <a:cs typeface="Times New Roman"/>
              </a:rPr>
              <a:t>at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marriage,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other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economic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B5B5B"/>
                </a:solidFill>
                <a:latin typeface="Times New Roman"/>
                <a:cs typeface="Times New Roman"/>
              </a:rPr>
              <a:t>indicators.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170"/>
              </a:lnSpc>
            </a:pPr>
            <a:r>
              <a:rPr dirty="0" sz="1050" spc="48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short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version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this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study</a:t>
            </a:r>
            <a:r>
              <a:rPr dirty="0" sz="1050" spc="-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707070"/>
                </a:solidFill>
                <a:latin typeface="Times New Roman"/>
                <a:cs typeface="Times New Roman"/>
              </a:rPr>
              <a:t>was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published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50" spc="8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300" spc="250">
                <a:solidFill>
                  <a:srgbClr val="707070"/>
                </a:solidFill>
                <a:latin typeface="Arial"/>
                <a:cs typeface="Arial"/>
              </a:rPr>
              <a:t>J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apancse</a:t>
            </a:r>
            <a:endParaRPr sz="1050">
              <a:latin typeface="Times New Roman"/>
              <a:cs typeface="Times New Roman"/>
            </a:endParaRPr>
          </a:p>
          <a:p>
            <a:pPr marL="17145">
              <a:lnSpc>
                <a:spcPts val="1190"/>
              </a:lnSpc>
            </a:pP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20">
                <a:solidFill>
                  <a:srgbClr val="5B5B5B"/>
                </a:solidFill>
                <a:latin typeface="Times New Roman"/>
                <a:cs typeface="Times New Roman"/>
              </a:rPr>
              <a:t>1990</a:t>
            </a:r>
            <a:r>
              <a:rPr dirty="0" sz="1050" spc="7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English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version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20">
                <a:solidFill>
                  <a:srgbClr val="707070"/>
                </a:solidFill>
                <a:latin typeface="Times New Roman"/>
                <a:cs typeface="Times New Roman"/>
              </a:rPr>
              <a:t>vvill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5B5B5B"/>
                </a:solidFill>
                <a:latin typeface="Times New Roman"/>
                <a:cs typeface="Times New Roman"/>
              </a:rPr>
              <a:t>be</a:t>
            </a:r>
            <a:r>
              <a:rPr dirty="0" sz="1050" spc="434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completed</a:t>
            </a:r>
            <a:endParaRPr sz="1050">
              <a:latin typeface="Times New Roman"/>
              <a:cs typeface="Times New Roman"/>
            </a:endParaRPr>
          </a:p>
          <a:p>
            <a:pPr marL="27940">
              <a:lnSpc>
                <a:spcPts val="1255"/>
              </a:lnSpc>
            </a:pP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this</a:t>
            </a:r>
            <a:r>
              <a:rPr dirty="0" sz="10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year.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598" y="2880383"/>
            <a:ext cx="4992370" cy="456438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675"/>
              </a:spcBef>
            </a:pPr>
            <a:r>
              <a:rPr dirty="0" sz="1150" spc="335" b="1">
                <a:solidFill>
                  <a:srgbClr val="707070"/>
                </a:solidFill>
                <a:latin typeface="Times New Roman"/>
                <a:cs typeface="Times New Roman"/>
              </a:rPr>
              <a:t>Stevan</a:t>
            </a:r>
            <a:r>
              <a:rPr dirty="0" sz="1150" spc="4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50" spc="325" b="1">
                <a:solidFill>
                  <a:srgbClr val="707070"/>
                </a:solidFill>
                <a:latin typeface="Times New Roman"/>
                <a:cs typeface="Times New Roman"/>
              </a:rPr>
              <a:t>Harrell</a:t>
            </a:r>
            <a:endParaRPr sz="1150">
              <a:latin typeface="Times New Roman"/>
              <a:cs typeface="Times New Roman"/>
            </a:endParaRPr>
          </a:p>
          <a:p>
            <a:pPr marL="35560" marR="303530" indent="-3810">
              <a:lnSpc>
                <a:spcPts val="1180"/>
              </a:lnSpc>
              <a:spcBef>
                <a:spcPts val="635"/>
              </a:spcBef>
            </a:pPr>
            <a:r>
              <a:rPr dirty="0" sz="1050" spc="80" i="1">
                <a:solidFill>
                  <a:srgbClr val="707070"/>
                </a:solidFill>
                <a:latin typeface="Times New Roman"/>
                <a:cs typeface="Times New Roman"/>
              </a:rPr>
              <a:t>Fa'l'nil(), </a:t>
            </a:r>
            <a:r>
              <a:rPr dirty="0" sz="1050" spc="180" i="1">
                <a:solidFill>
                  <a:srgbClr val="707070"/>
                </a:solidFill>
                <a:latin typeface="Times New Roman"/>
                <a:cs typeface="Times New Roman"/>
              </a:rPr>
              <a:t>Or.ganiza-t:ion </a:t>
            </a:r>
            <a:r>
              <a:rPr dirty="0" sz="1050" spc="220" i="1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125" i="1">
                <a:solidFill>
                  <a:srgbClr val="707070"/>
                </a:solidFill>
                <a:latin typeface="Times New Roman"/>
                <a:cs typeface="Times New Roman"/>
              </a:rPr>
              <a:t>EconoWJ.ic </a:t>
            </a:r>
            <a:r>
              <a:rPr dirty="0" sz="1050" spc="165" i="1">
                <a:solidFill>
                  <a:srgbClr val="707070"/>
                </a:solidFill>
                <a:latin typeface="Times New Roman"/>
                <a:cs typeface="Times New Roman"/>
              </a:rPr>
              <a:t>Developnzen-t: </a:t>
            </a:r>
            <a:r>
              <a:rPr dirty="0" sz="1050" spc="145" i="1">
                <a:solidFill>
                  <a:srgbClr val="707070"/>
                </a:solidFill>
                <a:latin typeface="Times New Roman"/>
                <a:cs typeface="Times New Roman"/>
              </a:rPr>
              <a:t>in  </a:t>
            </a:r>
            <a:r>
              <a:rPr dirty="0" sz="1050" spc="135" i="1">
                <a:solidFill>
                  <a:srgbClr val="707070"/>
                </a:solidFill>
                <a:latin typeface="Times New Roman"/>
                <a:cs typeface="Times New Roman"/>
              </a:rPr>
              <a:t>Sou-t:hwest:ern</a:t>
            </a:r>
            <a:r>
              <a:rPr dirty="0" sz="1050" spc="1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707070"/>
                </a:solidFill>
                <a:latin typeface="Times New Roman"/>
                <a:cs typeface="Times New Roman"/>
              </a:rPr>
              <a:t>Chinese</a:t>
            </a:r>
            <a:r>
              <a:rPr dirty="0" sz="1050" spc="13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 i="1">
                <a:solidFill>
                  <a:srgbClr val="707070"/>
                </a:solidFill>
                <a:latin typeface="Times New Roman"/>
                <a:cs typeface="Times New Roman"/>
              </a:rPr>
              <a:t>Villages.</a:t>
            </a:r>
            <a:r>
              <a:rPr dirty="0" sz="1050" spc="-4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This</a:t>
            </a:r>
            <a:r>
              <a:rPr dirty="0" sz="105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project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is</a:t>
            </a:r>
            <a:r>
              <a:rPr dirty="0" sz="1050" spc="18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based</a:t>
            </a:r>
            <a:r>
              <a:rPr dirty="0" sz="1050" spc="114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endParaRPr sz="1050">
              <a:latin typeface="Times New Roman"/>
              <a:cs typeface="Times New Roman"/>
            </a:endParaRPr>
          </a:p>
          <a:p>
            <a:pPr marL="19050" marR="133985" indent="4445">
              <a:lnSpc>
                <a:spcPct val="95700"/>
              </a:lnSpc>
              <a:spcBef>
                <a:spcPts val="20"/>
              </a:spcBef>
            </a:pP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data</a:t>
            </a:r>
            <a:r>
              <a:rPr dirty="0" sz="1050" spc="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collected</a:t>
            </a:r>
            <a:r>
              <a:rPr dirty="0" sz="10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survey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45">
                <a:solidFill>
                  <a:srgbClr val="707070"/>
                </a:solidFill>
                <a:latin typeface="Times New Roman"/>
                <a:cs typeface="Times New Roman"/>
              </a:rPr>
              <a:t>of290</a:t>
            </a:r>
            <a:r>
              <a:rPr dirty="0" sz="1050" spc="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families</a:t>
            </a:r>
            <a:r>
              <a:rPr dirty="0" sz="1050" spc="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15">
                <a:solidFill>
                  <a:srgbClr val="5B5B5B"/>
                </a:solidFill>
                <a:latin typeface="Times New Roman"/>
                <a:cs typeface="Times New Roman"/>
              </a:rPr>
              <a:t>il"'l</a:t>
            </a:r>
            <a:r>
              <a:rPr dirty="0" sz="1050" spc="8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four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villages 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1050" spc="4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Panzhib.ua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City,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Sichuan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Provioce,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45">
                <a:solidFill>
                  <a:srgbClr val="707070"/>
                </a:solidFill>
                <a:latin typeface="Times New Roman"/>
                <a:cs typeface="Times New Roman"/>
              </a:rPr>
              <a:t>U'l.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5B5B5B"/>
                </a:solidFill>
                <a:latin typeface="Times New Roman"/>
                <a:cs typeface="Times New Roman"/>
              </a:rPr>
              <a:t>1988,</a:t>
            </a:r>
            <a:r>
              <a:rPr dirty="0" sz="1050" spc="-2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20">
                <a:solidFill>
                  <a:srgbClr val="707070"/>
                </a:solidFill>
                <a:latin typeface="Times New Roman"/>
                <a:cs typeface="Times New Roman"/>
              </a:rPr>
              <a:t>on 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various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sources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docu.men-rary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data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collected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that  time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an.d</a:t>
            </a:r>
            <a:r>
              <a:rPr dirty="0" sz="1050" spc="-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5B5B5B"/>
                </a:solidFill>
                <a:latin typeface="Times New Roman"/>
                <a:cs typeface="Times New Roman"/>
              </a:rPr>
              <a:t>lat:er.</a:t>
            </a:r>
            <a:endParaRPr sz="1050">
              <a:latin typeface="Times New Roman"/>
              <a:cs typeface="Times New Roman"/>
            </a:endParaRPr>
          </a:p>
          <a:p>
            <a:pPr marL="13970" marR="169545" indent="2540">
              <a:lnSpc>
                <a:spcPct val="95700"/>
              </a:lnSpc>
              <a:spcBef>
                <a:spcPts val="605"/>
              </a:spcBef>
            </a:pP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prcJnise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project </a:t>
            </a: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is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that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development </a:t>
            </a:r>
            <a:r>
              <a:rPr dirty="0" sz="1000" spc="245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a 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n'l.ountainou.s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region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proceeds 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out:vvard 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fron'l.</a:t>
            </a:r>
            <a:r>
              <a:rPr dirty="0" sz="1050" spc="-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center 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at:a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perceptible 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rat:e.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Social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change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begins </a:t>
            </a: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core 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area,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140">
                <a:solidFill>
                  <a:srgbClr val="5B5B5B"/>
                </a:solidFill>
                <a:latin typeface="Times New Roman"/>
                <a:cs typeface="Times New Roman"/>
              </a:rPr>
              <a:t>ten"'lporaJ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analysis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o:f</a:t>
            </a:r>
            <a:r>
              <a:rPr dirty="0" sz="1050" spc="21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vvho</a:t>
            </a:r>
            <a:r>
              <a:rPr dirty="0" sz="1050" spc="21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system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should 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reveal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concentric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zones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development.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Data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sources 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include </a:t>
            </a:r>
            <a:r>
              <a:rPr dirty="0" sz="1050" spc="290">
                <a:solidFill>
                  <a:srgbClr val="5B5B5B"/>
                </a:solidFill>
                <a:latin typeface="Times New Roman"/>
                <a:cs typeface="Times New Roman"/>
              </a:rPr>
              <a:t>published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statistical </a:t>
            </a: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data </a:t>
            </a:r>
            <a:r>
              <a:rPr dirty="0" sz="1050" spc="380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Vlfide </a:t>
            </a:r>
            <a:r>
              <a:rPr dirty="0" sz="1050" spc="310">
                <a:solidFill>
                  <a:srgbClr val="5B5B5B"/>
                </a:solidFill>
                <a:latin typeface="Times New Roman"/>
                <a:cs typeface="Times New Roman"/>
              </a:rPr>
              <a:t>range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demographic and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economic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variables 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at </a:t>
            </a: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to</a:t>
            </a:r>
            <a:r>
              <a:rPr dirty="0" sz="1050" spc="160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1050" spc="160">
                <a:solidFill>
                  <a:srgbClr val="5B5B5B"/>
                </a:solidFill>
                <a:latin typeface="Times New Roman"/>
                <a:cs typeface="Times New Roman"/>
              </a:rPr>
              <a:t>wnsh </a:t>
            </a:r>
            <a:r>
              <a:rPr dirty="0" sz="1050" spc="204">
                <a:solidFill>
                  <a:srgbClr val="5B5B5B"/>
                </a:solidFill>
                <a:latin typeface="Times New Roman"/>
                <a:cs typeface="Times New Roman"/>
              </a:rPr>
              <a:t>ip  </a:t>
            </a:r>
            <a:r>
              <a:rPr dirty="0" sz="1050" spc="200">
                <a:solidFill>
                  <a:srgbClr val="5B5B5B"/>
                </a:solidFill>
                <a:latin typeface="Times New Roman"/>
                <a:cs typeface="Times New Roman"/>
              </a:rPr>
              <a:t>level.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These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materials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are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supplemented 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vvith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intensive 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survey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data</a:t>
            </a:r>
            <a:r>
              <a:rPr dirty="0" sz="1050" spc="7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707070"/>
                </a:solidFill>
                <a:latin typeface="Times New Roman"/>
                <a:cs typeface="Times New Roman"/>
              </a:rPr>
              <a:t>on</a:t>
            </a:r>
            <a:r>
              <a:rPr dirty="0" sz="1050" spc="1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four</a:t>
            </a:r>
            <a:r>
              <a:rPr dirty="0" sz="1050" spc="-1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villages,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each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different</a:t>
            </a:r>
            <a:r>
              <a:rPr dirty="0" sz="1050" spc="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B5B5B"/>
                </a:solidFill>
                <a:latin typeface="Times New Roman"/>
                <a:cs typeface="Times New Roman"/>
              </a:rPr>
              <a:t>ring</a:t>
            </a:r>
            <a:r>
              <a:rPr dirty="0" sz="1050" spc="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of 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conceno.i.c</a:t>
            </a:r>
            <a:r>
              <a:rPr dirty="0" sz="1050" spc="-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system.</a:t>
            </a:r>
            <a:endParaRPr sz="1050">
              <a:latin typeface="Times New Roman"/>
              <a:cs typeface="Times New Roman"/>
            </a:endParaRPr>
          </a:p>
          <a:p>
            <a:pPr marL="12700" marR="5080" indent="3810">
              <a:lnSpc>
                <a:spcPct val="96000"/>
              </a:lnSpc>
              <a:spcBef>
                <a:spcPts val="595"/>
              </a:spcBef>
            </a:pP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This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project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has </a:t>
            </a:r>
            <a:r>
              <a:rPr dirty="0" sz="1050" spc="330">
                <a:solidFill>
                  <a:srgbClr val="5B5B5B"/>
                </a:solidFill>
                <a:latin typeface="Times New Roman"/>
                <a:cs typeface="Times New Roman"/>
              </a:rPr>
              <a:t>produced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tvvo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recent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p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ublications</a:t>
            </a:r>
            <a:r>
              <a:rPr dirty="0" sz="1050" spc="250">
                <a:solidFill>
                  <a:srgbClr val="444444"/>
                </a:solidFill>
                <a:latin typeface="Times New Roman"/>
                <a:cs typeface="Times New Roman"/>
              </a:rPr>
              <a:t>: 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"Geography,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Demography,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Economic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Development  </a:t>
            </a:r>
            <a:r>
              <a:rPr dirty="0" sz="950" spc="235">
                <a:solidFill>
                  <a:srgbClr val="5B5B5B"/>
                </a:solidFill>
                <a:latin typeface="Arial"/>
                <a:cs typeface="Arial"/>
              </a:rPr>
              <a:t>in </a:t>
            </a:r>
            <a:r>
              <a:rPr dirty="0" sz="1050" spc="290">
                <a:solidFill>
                  <a:srgbClr val="5B5B5B"/>
                </a:solidFill>
                <a:latin typeface="Times New Roman"/>
                <a:cs typeface="Times New Roman"/>
              </a:rPr>
              <a:t>three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Southwestern </a:t>
            </a:r>
            <a:r>
              <a:rPr dirty="0" sz="1050" spc="204">
                <a:solidFill>
                  <a:srgbClr val="5B5B5B"/>
                </a:solidFill>
                <a:latin typeface="Times New Roman"/>
                <a:cs typeface="Times New Roman"/>
              </a:rPr>
              <a:t>villages,» in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Davis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and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Harrell, 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eds., </a:t>
            </a:r>
            <a:r>
              <a:rPr dirty="0" sz="1050" spc="245" i="1">
                <a:solidFill>
                  <a:srgbClr val="707070"/>
                </a:solidFill>
                <a:latin typeface="Times New Roman"/>
                <a:cs typeface="Times New Roman"/>
              </a:rPr>
              <a:t>Chinese </a:t>
            </a:r>
            <a:r>
              <a:rPr dirty="0" sz="1050" spc="150" i="1">
                <a:solidFill>
                  <a:srgbClr val="707070"/>
                </a:solidFill>
                <a:latin typeface="Times New Roman"/>
                <a:cs typeface="Times New Roman"/>
              </a:rPr>
              <a:t>Fa'l'nilies </a:t>
            </a:r>
            <a:r>
              <a:rPr dirty="0" sz="1050" spc="165" i="1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050" spc="55" i="1">
                <a:solidFill>
                  <a:srgbClr val="707070"/>
                </a:solidFill>
                <a:latin typeface="Times New Roman"/>
                <a:cs typeface="Times New Roman"/>
              </a:rPr>
              <a:t>r;he </a:t>
            </a:r>
            <a:r>
              <a:rPr dirty="0" sz="1050" spc="195" i="1">
                <a:solidFill>
                  <a:srgbClr val="707070"/>
                </a:solidFill>
                <a:latin typeface="Times New Roman"/>
                <a:cs typeface="Times New Roman"/>
              </a:rPr>
              <a:t>Post-.Mao </a:t>
            </a:r>
            <a:r>
              <a:rPr dirty="0" sz="1050" spc="330" i="1">
                <a:solidFill>
                  <a:srgbClr val="707070"/>
                </a:solidFill>
                <a:latin typeface="Times New Roman"/>
                <a:cs typeface="Times New Roman"/>
              </a:rPr>
              <a:t>Era, </a:t>
            </a:r>
            <a:r>
              <a:rPr dirty="0" sz="1050" spc="36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"Aspects 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Marriage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Three 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Sonthvvest </a:t>
            </a:r>
            <a:r>
              <a:rPr dirty="0" sz="1050" spc="-155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r>
              <a:rPr dirty="0" sz="1050" spc="-155">
                <a:solidFill>
                  <a:srgbClr val="444444"/>
                </a:solidFill>
                <a:latin typeface="Times New Roman"/>
                <a:cs typeface="Times New Roman"/>
              </a:rPr>
              <a:t>r </a:t>
            </a:r>
            <a:r>
              <a:rPr dirty="0" sz="1050" spc="-20">
                <a:solidFill>
                  <a:srgbClr val="444444"/>
                </a:solidFill>
                <a:latin typeface="Times New Roman"/>
                <a:cs typeface="Times New Roman"/>
              </a:rPr>
              <a:t>n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Villages,» </a:t>
            </a:r>
            <a:r>
              <a:rPr dirty="0" sz="1050" spc="355" i="1">
                <a:solidFill>
                  <a:srgbClr val="707070"/>
                </a:solidFill>
                <a:latin typeface="Times New Roman"/>
                <a:cs typeface="Times New Roman"/>
              </a:rPr>
              <a:t>China  </a:t>
            </a:r>
            <a:r>
              <a:rPr dirty="0" sz="1050" spc="225" i="1">
                <a:solidFill>
                  <a:srgbClr val="707070"/>
                </a:solidFill>
                <a:latin typeface="Times New Roman"/>
                <a:cs typeface="Times New Roman"/>
              </a:rPr>
              <a:t>Quarlerly,, 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J-u.ne 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199</a:t>
            </a:r>
            <a:r>
              <a:rPr dirty="0" sz="1050" spc="-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707070"/>
                </a:solidFill>
                <a:latin typeface="Times New Roman"/>
                <a:cs typeface="Times New Roman"/>
              </a:rPr>
              <a:t>2 </a:t>
            </a:r>
            <a:r>
              <a:rPr dirty="0" sz="1050" spc="85">
                <a:solidFill>
                  <a:srgbClr val="444444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13970" marR="123825" indent="2540">
              <a:lnSpc>
                <a:spcPct val="93900"/>
              </a:lnSpc>
              <a:spcBef>
                <a:spcPts val="580"/>
              </a:spcBef>
              <a:tabLst>
                <a:tab pos="3707129" algn="l"/>
              </a:tabLst>
            </a:pPr>
            <a:r>
              <a:rPr dirty="0" sz="1100" spc="150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con.junction 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'With 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a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project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et</a:t>
            </a:r>
            <a:r>
              <a:rPr dirty="0" sz="1050" spc="95">
                <a:solidFill>
                  <a:srgbClr val="444444"/>
                </a:solidFill>
                <a:latin typeface="Times New Roman"/>
                <a:cs typeface="Times New Roman"/>
              </a:rPr>
              <a:t>h </a:t>
            </a:r>
            <a:r>
              <a:rPr dirty="0" sz="1050" spc="270">
                <a:solidFill>
                  <a:srgbClr val="444444"/>
                </a:solidFill>
                <a:latin typeface="Times New Roman"/>
                <a:cs typeface="Times New Roman"/>
              </a:rPr>
              <a:t>ni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c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relations </a:t>
            </a:r>
            <a:r>
              <a:rPr dirty="0" sz="1050" spc="240">
                <a:solidFill>
                  <a:srgbClr val="5B5B5B"/>
                </a:solidFill>
                <a:latin typeface="Times New Roman"/>
                <a:cs typeface="Times New Roman"/>
              </a:rPr>
              <a:t>in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the 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same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area, 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I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plan 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t:ocollect:</a:t>
            </a:r>
            <a:r>
              <a:rPr dirty="0" sz="10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n'l.oret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o vvn 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ship	</a:t>
            </a:r>
            <a:r>
              <a:rPr dirty="0" sz="1050" spc="-15">
                <a:solidFill>
                  <a:srgbClr val="707070"/>
                </a:solidFill>
                <a:latin typeface="Times New Roman"/>
                <a:cs typeface="Times New Roman"/>
              </a:rPr>
              <a:t>- </a:t>
            </a:r>
            <a:r>
              <a:rPr dirty="0" sz="1050" spc="-15">
                <a:solidFill>
                  <a:srgbClr val="444444"/>
                </a:solidFill>
                <a:latin typeface="Times New Roman"/>
                <a:cs typeface="Times New Roman"/>
              </a:rPr>
              <a:t>l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e v el 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dat:a  </a:t>
            </a:r>
            <a:r>
              <a:rPr dirty="0" sz="1050" spc="180">
                <a:solidFill>
                  <a:srgbClr val="707070"/>
                </a:solidFill>
                <a:latin typeface="Times New Roman"/>
                <a:cs typeface="Times New Roman"/>
              </a:rPr>
              <a:t>fro </a:t>
            </a:r>
            <a:r>
              <a:rPr dirty="0" sz="1050" spc="40">
                <a:solidFill>
                  <a:srgbClr val="444444"/>
                </a:solidFill>
                <a:latin typeface="Times New Roman"/>
                <a:cs typeface="Times New Roman"/>
              </a:rPr>
              <a:t>1</a:t>
            </a:r>
            <a:r>
              <a:rPr dirty="0" sz="1050" spc="40">
                <a:solidFill>
                  <a:srgbClr val="707070"/>
                </a:solidFill>
                <a:latin typeface="Times New Roman"/>
                <a:cs typeface="Times New Roman"/>
              </a:rPr>
              <a:t>n 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100" spc="390" b="1">
                <a:solidFill>
                  <a:srgbClr val="707070"/>
                </a:solidFill>
                <a:latin typeface="Times New Roman"/>
                <a:cs typeface="Times New Roman"/>
              </a:rPr>
              <a:t>1990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census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t:ocomp</a:t>
            </a:r>
            <a:r>
              <a:rPr dirty="0" sz="1050" spc="22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et </a:t>
            </a:r>
            <a:r>
              <a:rPr dirty="0" sz="1050" spc="-20">
                <a:solidFill>
                  <a:srgbClr val="707070"/>
                </a:solidFill>
                <a:latin typeface="Times New Roman"/>
                <a:cs typeface="Times New Roman"/>
              </a:rPr>
              <a:t>e </a:t>
            </a:r>
            <a:r>
              <a:rPr dirty="0" sz="1050" spc="-20">
                <a:solidFill>
                  <a:srgbClr val="5B5B5B"/>
                </a:solidFill>
                <a:latin typeface="Times New Roman"/>
                <a:cs typeface="Times New Roman"/>
              </a:rPr>
              <a:t>a </a:t>
            </a:r>
            <a:r>
              <a:rPr dirty="0" sz="1050" spc="345">
                <a:solidFill>
                  <a:srgbClr val="707070"/>
                </a:solidFill>
                <a:latin typeface="Times New Roman"/>
                <a:cs typeface="Times New Roman"/>
              </a:rPr>
              <a:t>monograph on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the 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overall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topic.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726" y="7552330"/>
            <a:ext cx="4773295" cy="518159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150" spc="310" b="1">
                <a:solidFill>
                  <a:srgbClr val="707070"/>
                </a:solidFill>
                <a:latin typeface="Times New Roman"/>
                <a:cs typeface="Times New Roman"/>
              </a:rPr>
              <a:t>Charles</a:t>
            </a:r>
            <a:r>
              <a:rPr dirty="0" sz="1150" spc="170" b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u="heavy" sz="1150" spc="325" b="1">
                <a:solidFill>
                  <a:srgbClr val="707070"/>
                </a:solidFill>
                <a:uFill>
                  <a:solidFill>
                    <a:srgbClr val="707070"/>
                  </a:solidFill>
                </a:uFill>
                <a:latin typeface="Times New Roman"/>
                <a:cs typeface="Times New Roman"/>
              </a:rPr>
              <a:t>Flirscbman</a:t>
            </a:r>
            <a:endParaRPr sz="115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90"/>
              </a:spcBef>
            </a:pPr>
            <a:r>
              <a:rPr dirty="0" sz="1050" spc="210" i="1">
                <a:solidFill>
                  <a:srgbClr val="707070"/>
                </a:solidFill>
                <a:latin typeface="Times New Roman"/>
                <a:cs typeface="Times New Roman"/>
              </a:rPr>
              <a:t>Fertility</a:t>
            </a:r>
            <a:r>
              <a:rPr dirty="0" sz="1050" spc="12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 i="1">
                <a:solidFill>
                  <a:srgbClr val="707070"/>
                </a:solidFill>
                <a:latin typeface="Times New Roman"/>
                <a:cs typeface="Times New Roman"/>
              </a:rPr>
              <a:t>Transitions</a:t>
            </a:r>
            <a:r>
              <a:rPr dirty="0" sz="1050" spc="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 i="1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34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 i="1">
                <a:solidFill>
                  <a:srgbClr val="707070"/>
                </a:solidFill>
                <a:latin typeface="Times New Roman"/>
                <a:cs typeface="Times New Roman"/>
              </a:rPr>
              <a:t>Southeast</a:t>
            </a:r>
            <a:r>
              <a:rPr dirty="0" sz="1050" spc="-6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 i="1">
                <a:solidFill>
                  <a:srgbClr val="707070"/>
                </a:solidFill>
                <a:latin typeface="Times New Roman"/>
                <a:cs typeface="Times New Roman"/>
              </a:rPr>
              <a:t>.Asia.</a:t>
            </a:r>
            <a:r>
              <a:rPr dirty="0" sz="1050" spc="-40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5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basic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objec­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248" y="8042421"/>
            <a:ext cx="49936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0">
                <a:solidFill>
                  <a:srgbClr val="5B5B5B"/>
                </a:solidFill>
                <a:latin typeface="Times New Roman"/>
                <a:cs typeface="Times New Roman"/>
              </a:rPr>
              <a:t>tives</a:t>
            </a:r>
            <a:r>
              <a:rPr dirty="0" sz="1050" spc="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this</a:t>
            </a:r>
            <a:r>
              <a:rPr dirty="0" sz="1050" spc="-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project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are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to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describe</a:t>
            </a:r>
            <a:r>
              <a:rPr dirty="0" sz="1050" spc="13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exp</a:t>
            </a:r>
            <a:r>
              <a:rPr dirty="0" sz="1050" spc="260">
                <a:solidFill>
                  <a:srgbClr val="444444"/>
                </a:solidFill>
                <a:latin typeface="Times New Roman"/>
                <a:cs typeface="Times New Roman"/>
              </a:rPr>
              <a:t>lain</a:t>
            </a:r>
            <a:r>
              <a:rPr dirty="0" sz="1050" spc="6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38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course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147" y="8186518"/>
            <a:ext cx="4993005" cy="9613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11430">
              <a:lnSpc>
                <a:spcPct val="95900"/>
              </a:lnSpc>
              <a:spcBef>
                <a:spcPts val="160"/>
              </a:spcBef>
            </a:pP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o:f</a:t>
            </a:r>
            <a:r>
              <a:rPr dirty="0" sz="1050" spc="165">
                <a:solidFill>
                  <a:srgbClr val="5B5B5B"/>
                </a:solidFill>
                <a:latin typeface="Times New Roman"/>
                <a:cs typeface="Times New Roman"/>
              </a:rPr>
              <a:t>f'ertility</a:t>
            </a:r>
            <a:r>
              <a:rPr dirty="0" sz="1050" spc="14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tr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ans</a:t>
            </a:r>
            <a:r>
              <a:rPr dirty="0" sz="1050" spc="-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707070"/>
                </a:solidFill>
                <a:latin typeface="Times New Roman"/>
                <a:cs typeface="Times New Roman"/>
              </a:rPr>
              <a:t>iti</a:t>
            </a:r>
            <a:r>
              <a:rPr dirty="0" sz="1050" spc="-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-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-4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1050" spc="-4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100" spc="19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100" spc="3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459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four</a:t>
            </a:r>
            <a:r>
              <a:rPr dirty="0" sz="1050" spc="-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Soud:ieast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Asia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countries 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ofL'ldonesia, </a:t>
            </a:r>
            <a:r>
              <a:rPr dirty="0" sz="1050" spc="245">
                <a:solidFill>
                  <a:srgbClr val="5B5B5B"/>
                </a:solidFill>
                <a:latin typeface="Times New Roman"/>
                <a:cs typeface="Times New Roman"/>
              </a:rPr>
              <a:t>Malaysia,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Thailand, </a:t>
            </a:r>
            <a:r>
              <a:rPr dirty="0" sz="1050" spc="325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Philippines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in 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40">
                <a:solidFill>
                  <a:srgbClr val="5B5B5B"/>
                </a:solidFill>
                <a:latin typeface="Times New Roman"/>
                <a:cs typeface="Times New Roman"/>
              </a:rPr>
              <a:t>late </a:t>
            </a:r>
            <a:r>
              <a:rPr dirty="0" sz="1050" spc="295">
                <a:solidFill>
                  <a:srgbClr val="707070"/>
                </a:solidFill>
                <a:latin typeface="Times New Roman"/>
                <a:cs typeface="Times New Roman"/>
              </a:rPr>
              <a:t>twentieth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century. </a:t>
            </a:r>
            <a:r>
              <a:rPr dirty="0" sz="1050" spc="355">
                <a:solidFill>
                  <a:srgbClr val="5B5B5B"/>
                </a:solidFill>
                <a:latin typeface="Times New Roman"/>
                <a:cs typeface="Times New Roman"/>
              </a:rPr>
              <a:t>The </a:t>
            </a:r>
            <a:r>
              <a:rPr dirty="0" sz="1050" spc="250">
                <a:solidFill>
                  <a:srgbClr val="5B5B5B"/>
                </a:solidFill>
                <a:latin typeface="Times New Roman"/>
                <a:cs typeface="Times New Roman"/>
              </a:rPr>
              <a:t>research </a:t>
            </a:r>
            <a:r>
              <a:rPr dirty="0" sz="1050" spc="240">
                <a:solidFill>
                  <a:srgbClr val="5B5B5B"/>
                </a:solidFill>
                <a:latin typeface="Times New Roman"/>
                <a:cs typeface="Times New Roman"/>
              </a:rPr>
              <a:t>began.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several 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years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ago 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vvtih</a:t>
            </a:r>
            <a:r>
              <a:rPr dirty="0" sz="1050" spc="95">
                <a:solidFill>
                  <a:srgbClr val="D8D8D8"/>
                </a:solidFill>
                <a:latin typeface="Times New Roman"/>
                <a:cs typeface="Times New Roman"/>
              </a:rPr>
              <a:t>. </a:t>
            </a:r>
            <a:r>
              <a:rPr dirty="0" sz="1050" spc="270">
                <a:solidFill>
                  <a:srgbClr val="5B5B5B"/>
                </a:solidFill>
                <a:latin typeface="Times New Roman"/>
                <a:cs typeface="Times New Roman"/>
              </a:rPr>
              <a:t>an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analysis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29">
                <a:solidFill>
                  <a:srgbClr val="5B5B5B"/>
                </a:solidFill>
                <a:latin typeface="Times New Roman"/>
                <a:cs typeface="Times New Roman"/>
              </a:rPr>
              <a:t>1nicrodata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s 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amp </a:t>
            </a:r>
            <a:r>
              <a:rPr dirty="0" sz="1050" spc="21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es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from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the  </a:t>
            </a:r>
            <a:r>
              <a:rPr dirty="0" sz="1050" spc="405">
                <a:solidFill>
                  <a:srgbClr val="707070"/>
                </a:solidFill>
                <a:latin typeface="Times New Roman"/>
                <a:cs typeface="Times New Roman"/>
              </a:rPr>
              <a:t>1970</a:t>
            </a:r>
            <a:r>
              <a:rPr dirty="0" sz="1050" spc="1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405">
                <a:solidFill>
                  <a:srgbClr val="707070"/>
                </a:solidFill>
                <a:latin typeface="Times New Roman"/>
                <a:cs typeface="Times New Roman"/>
              </a:rPr>
              <a:t>1980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population</a:t>
            </a:r>
            <a:r>
              <a:rPr dirty="0" sz="1050" spc="1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censuses.</a:t>
            </a: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4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ce</a:t>
            </a:r>
            <a:r>
              <a:rPr dirty="0" sz="1050" spc="25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1050" spc="-10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tral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B5B5B"/>
                </a:solidFill>
                <a:latin typeface="Times New Roman"/>
                <a:cs typeface="Times New Roman"/>
              </a:rPr>
              <a:t>feanu-e  </a:t>
            </a:r>
            <a:r>
              <a:rPr dirty="0" sz="1050" spc="185">
                <a:solidFill>
                  <a:srgbClr val="707070"/>
                </a:solidFill>
                <a:latin typeface="Times New Roman"/>
                <a:cs typeface="Times New Roman"/>
              </a:rPr>
              <a:t>of'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this</a:t>
            </a:r>
            <a:r>
              <a:rPr dirty="0" sz="1050" spc="8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study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B5B5B"/>
                </a:solidFill>
                <a:latin typeface="Times New Roman"/>
                <a:cs typeface="Times New Roman"/>
              </a:rPr>
              <a:t>is</a:t>
            </a:r>
            <a:r>
              <a:rPr dirty="0" sz="1050" spc="4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multilevel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5B5B5B"/>
                </a:solidFill>
                <a:latin typeface="Times New Roman"/>
                <a:cs typeface="Times New Roman"/>
              </a:rPr>
              <a:t>modeling</a:t>
            </a:r>
            <a:r>
              <a:rPr dirty="0" sz="1050" spc="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strategy</a:t>
            </a:r>
            <a:r>
              <a:rPr dirty="0" sz="1050" spc="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B5B5B"/>
                </a:solidFill>
                <a:latin typeface="Times New Roman"/>
                <a:cs typeface="Times New Roman"/>
              </a:rPr>
              <a:t>that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8781" y="1342249"/>
            <a:ext cx="1811655" cy="4876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23495" marR="5080" indent="-11430">
              <a:lnSpc>
                <a:spcPts val="1180"/>
              </a:lnSpc>
              <a:spcBef>
                <a:spcPts val="210"/>
              </a:spcBef>
            </a:pP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incorporates the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con 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addition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to </a:t>
            </a:r>
            <a:r>
              <a:rPr dirty="0" sz="1050" spc="170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50" spc="170">
                <a:solidFill>
                  <a:srgbClr val="9A9A9A"/>
                </a:solidFill>
                <a:latin typeface="Times New Roman"/>
                <a:cs typeface="Times New Roman"/>
              </a:rPr>
              <a:t>.</a:t>
            </a:r>
            <a:r>
              <a:rPr dirty="0" sz="1050" spc="170">
                <a:solidFill>
                  <a:srgbClr val="707070"/>
                </a:solidFill>
                <a:latin typeface="Times New Roman"/>
                <a:cs typeface="Times New Roman"/>
              </a:rPr>
              <a:t>dividu. 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nants</a:t>
            </a:r>
            <a:r>
              <a:rPr dirty="0" sz="1050" spc="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-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fertility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leve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9363" y="1801599"/>
            <a:ext cx="18376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t:u</a:t>
            </a:r>
            <a:r>
              <a:rPr dirty="0" sz="1050" spc="60">
                <a:solidFill>
                  <a:srgbClr val="9A9A9A"/>
                </a:solidFill>
                <a:latin typeface="Times New Roman"/>
                <a:cs typeface="Times New Roman"/>
              </a:rPr>
              <a:t>.</a:t>
            </a:r>
            <a:r>
              <a:rPr dirty="0" sz="1050" spc="60">
                <a:solidFill>
                  <a:srgbClr val="707070"/>
                </a:solidFill>
                <a:latin typeface="Times New Roman"/>
                <a:cs typeface="Times New Roman"/>
              </a:rPr>
              <a:t>al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variab</a:t>
            </a:r>
            <a:r>
              <a:rPr dirty="0" sz="1050" spc="229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es</a:t>
            </a:r>
            <a:r>
              <a:rPr dirty="0" sz="105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include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9871" y="1952076"/>
            <a:ext cx="18135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75">
                <a:solidFill>
                  <a:srgbClr val="707070"/>
                </a:solidFill>
                <a:latin typeface="Times New Roman"/>
                <a:cs typeface="Times New Roman"/>
              </a:rPr>
              <a:t>women,</a:t>
            </a:r>
            <a:r>
              <a:rPr dirty="0" sz="105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t:b.e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econoln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3926" y="2110471"/>
            <a:ext cx="175513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and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ti.ming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-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505">
                <a:solidFill>
                  <a:srgbClr val="5B5B5B"/>
                </a:solidFill>
                <a:latin typeface="Times New Roman"/>
                <a:cs typeface="Times New Roman"/>
              </a:rPr>
              <a:t>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6709" y="2260949"/>
            <a:ext cx="19056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45">
                <a:solidFill>
                  <a:srgbClr val="5B5B5B"/>
                </a:solidFill>
                <a:latin typeface="Times New Roman"/>
                <a:cs typeface="Times New Roman"/>
              </a:rPr>
              <a:t>h</a:t>
            </a:r>
            <a:r>
              <a:rPr dirty="0" sz="1050" spc="17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-3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r>
              <a:rPr dirty="0" sz="1050" spc="-30">
                <a:solidFill>
                  <a:srgbClr val="BCBCBC"/>
                </a:solidFill>
                <a:latin typeface="Times New Roman"/>
                <a:cs typeface="Times New Roman"/>
              </a:rPr>
              <a:t>·</a:t>
            </a:r>
            <a:r>
              <a:rPr dirty="0" sz="1050" spc="-30">
                <a:solidFill>
                  <a:srgbClr val="5B5B5B"/>
                </a:solidFill>
                <a:latin typeface="Times New Roman"/>
                <a:cs typeface="Times New Roman"/>
              </a:rPr>
              <a:t>s</a:t>
            </a:r>
            <a:r>
              <a:rPr dirty="0" sz="1050" spc="-4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led</a:t>
            </a:r>
            <a:r>
              <a:rPr dirty="0" sz="1050" spc="16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to</a:t>
            </a:r>
            <a:r>
              <a:rPr dirty="0" sz="1050" spc="1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several</a:t>
            </a:r>
            <a:r>
              <a:rPr dirty="0" sz="1050" spc="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pap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83525" y="2411426"/>
            <a:ext cx="18294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f"ertility </a:t>
            </a: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decline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for</a:t>
            </a:r>
            <a:r>
              <a:rPr dirty="0" sz="1050" spc="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87270" y="2569822"/>
            <a:ext cx="17989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the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utility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-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mul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87270" y="2720299"/>
            <a:ext cx="17760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tual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variables are</a:t>
            </a:r>
            <a:r>
              <a:rPr dirty="0" sz="1050" spc="-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onl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8591" y="2864396"/>
            <a:ext cx="183388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254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100" spc="1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fertility</a:t>
            </a:r>
            <a:r>
              <a:rPr dirty="0" sz="1050" spc="-2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5B5B5B"/>
                </a:solidFill>
                <a:latin typeface="Times New Roman"/>
                <a:cs typeface="Times New Roman"/>
              </a:rPr>
              <a:t>levels</a:t>
            </a:r>
            <a:r>
              <a:rPr dirty="0" sz="1050" spc="4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76020" y="3029172"/>
            <a:ext cx="17227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conte:i-.1:Ual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variables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75752" y="3179650"/>
            <a:ext cx="18332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explaining </a:t>
            </a: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the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declin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70936" y="3409324"/>
            <a:ext cx="1787525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7780" marR="5080" indent="-5080">
              <a:lnSpc>
                <a:spcPct val="96500"/>
              </a:lnSpc>
              <a:spcBef>
                <a:spcPts val="150"/>
              </a:spcBef>
            </a:pPr>
            <a:r>
              <a:rPr dirty="0" sz="1050" spc="155">
                <a:solidFill>
                  <a:srgbClr val="707070"/>
                </a:solidFill>
                <a:latin typeface="Times New Roman"/>
                <a:cs typeface="Times New Roman"/>
              </a:rPr>
              <a:t>Wit:b. </a:t>
            </a:r>
            <a:r>
              <a:rPr dirty="0" sz="1050" spc="165">
                <a:solidFill>
                  <a:srgbClr val="707070"/>
                </a:solidFill>
                <a:latin typeface="Times New Roman"/>
                <a:cs typeface="Times New Roman"/>
              </a:rPr>
              <a:t>a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continuation  </a:t>
            </a:r>
            <a:r>
              <a:rPr dirty="0" sz="1050" spc="285">
                <a:solidFill>
                  <a:srgbClr val="5B5B5B"/>
                </a:solidFill>
                <a:latin typeface="Times New Roman"/>
                <a:cs typeface="Times New Roman"/>
              </a:rPr>
              <a:t>develop</a:t>
            </a:r>
            <a:r>
              <a:rPr dirty="0" sz="1050" spc="1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1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several</a:t>
            </a:r>
            <a:r>
              <a:rPr dirty="0" sz="1050" spc="3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707070"/>
                </a:solidFill>
                <a:latin typeface="Times New Roman"/>
                <a:cs typeface="Times New Roman"/>
              </a:rPr>
              <a:t>ne 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conteXt:ual</a:t>
            </a:r>
            <a:r>
              <a:rPr dirty="0" sz="1050" spc="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variables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4595" y="3868674"/>
            <a:ext cx="18332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including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80">
                <a:solidFill>
                  <a:srgbClr val="707070"/>
                </a:solidFill>
                <a:latin typeface="Times New Roman"/>
                <a:cs typeface="Times New Roman"/>
              </a:rPr>
              <a:t>agric1.-t.lt:ura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78695" y="4027070"/>
            <a:ext cx="18351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85">
                <a:solidFill>
                  <a:srgbClr val="707070"/>
                </a:solidFill>
                <a:latin typeface="Times New Roman"/>
                <a:cs typeface="Times New Roman"/>
              </a:rPr>
              <a:t>Most</a:t>
            </a:r>
            <a:r>
              <a:rPr dirty="0" sz="1050" spc="-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importantly,</a:t>
            </a:r>
            <a:r>
              <a:rPr dirty="0" sz="1050" spc="5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8781" y="4177547"/>
            <a:ext cx="18459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in.elude </a:t>
            </a:r>
            <a:r>
              <a:rPr dirty="0" sz="1050" spc="180">
                <a:solidFill>
                  <a:srgbClr val="5B5B5B"/>
                </a:solidFill>
                <a:latin typeface="Times New Roman"/>
                <a:cs typeface="Times New Roman"/>
              </a:rPr>
              <a:t>dat:a </a:t>
            </a:r>
            <a:r>
              <a:rPr dirty="0" sz="1050" spc="145">
                <a:solidFill>
                  <a:srgbClr val="707070"/>
                </a:solidFill>
                <a:latin typeface="Times New Roman"/>
                <a:cs typeface="Times New Roman"/>
              </a:rPr>
              <a:t>fron"l</a:t>
            </a:r>
            <a:r>
              <a:rPr dirty="0" sz="1050" spc="-6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76020" y="4335944"/>
            <a:ext cx="17221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censuses. </a:t>
            </a:r>
            <a:r>
              <a:rPr dirty="0" sz="1050" spc="340">
                <a:solidFill>
                  <a:srgbClr val="707070"/>
                </a:solidFill>
                <a:latin typeface="Times New Roman"/>
                <a:cs typeface="Times New Roman"/>
              </a:rPr>
              <a:t>Wlth</a:t>
            </a:r>
            <a:r>
              <a:rPr dirty="0" sz="1050" spc="-4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data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79871" y="4486419"/>
            <a:ext cx="182181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10">
                <a:solidFill>
                  <a:srgbClr val="5B5B5B"/>
                </a:solidFill>
                <a:latin typeface="Times New Roman"/>
                <a:cs typeface="Times New Roman"/>
              </a:rPr>
              <a:t>will 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atte1npt: </a:t>
            </a:r>
            <a:r>
              <a:rPr dirty="0" sz="1050" spc="200">
                <a:solidFill>
                  <a:srgbClr val="5B5B5B"/>
                </a:solidFill>
                <a:latin typeface="Times New Roman"/>
                <a:cs typeface="Times New Roman"/>
              </a:rPr>
              <a:t>to</a:t>
            </a:r>
            <a:r>
              <a:rPr dirty="0" sz="1050" spc="-1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devel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76020" y="4636897"/>
            <a:ext cx="17411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change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that</a:t>
            </a:r>
            <a:r>
              <a:rPr dirty="0" sz="1050" spc="-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comp</a:t>
            </a:r>
            <a:r>
              <a:rPr dirty="0" sz="1050" spc="33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9497" y="4787373"/>
            <a:ext cx="18161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models</a:t>
            </a:r>
            <a:r>
              <a:rPr dirty="0" sz="1050" spc="1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50">
                <a:solidFill>
                  <a:srgbClr val="707070"/>
                </a:solidFill>
                <a:latin typeface="Times New Roman"/>
                <a:cs typeface="Times New Roman"/>
              </a:rPr>
              <a:t>:fertility</a:t>
            </a:r>
            <a:r>
              <a:rPr dirty="0" sz="1050" spc="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de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95715" y="5018588"/>
            <a:ext cx="1821814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40" i="1">
                <a:solidFill>
                  <a:srgbClr val="707070"/>
                </a:solidFill>
                <a:latin typeface="Times New Roman"/>
                <a:cs typeface="Times New Roman"/>
              </a:rPr>
              <a:t>ViePn.awt, </a:t>
            </a:r>
            <a:r>
              <a:rPr dirty="0" sz="1100" spc="250" i="1">
                <a:solidFill>
                  <a:srgbClr val="707070"/>
                </a:solidFill>
                <a:latin typeface="Times New Roman"/>
                <a:cs typeface="Times New Roman"/>
              </a:rPr>
              <a:t>Lift</a:t>
            </a:r>
            <a:r>
              <a:rPr dirty="0" sz="1100" spc="-75" i="1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 i="1">
                <a:solidFill>
                  <a:srgbClr val="707070"/>
                </a:solidFill>
                <a:latin typeface="Times New Roman"/>
                <a:cs typeface="Times New Roman"/>
              </a:rPr>
              <a:t>History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8319" y="5169065"/>
            <a:ext cx="1742439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75">
                <a:solidFill>
                  <a:srgbClr val="5B5B5B"/>
                </a:solidFill>
                <a:latin typeface="Times New Roman"/>
                <a:cs typeface="Times New Roman"/>
              </a:rPr>
              <a:t>Hist:01y </a:t>
            </a: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Survey</a:t>
            </a:r>
            <a:r>
              <a:rPr dirty="0" sz="1050" spc="-1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707070"/>
                </a:solidFill>
                <a:latin typeface="Times New Roman"/>
                <a:cs typeface="Times New Roman"/>
              </a:rPr>
              <a:t>(VL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3329" y="5333841"/>
            <a:ext cx="182181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project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undertaken</a:t>
            </a:r>
            <a:r>
              <a:rPr dirty="0" sz="1050" spc="-7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82489" y="5484318"/>
            <a:ext cx="18167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707070"/>
                </a:solidFill>
                <a:latin typeface="Times New Roman"/>
                <a:cs typeface="Times New Roman"/>
              </a:rPr>
              <a:t>National</a:t>
            </a:r>
            <a:r>
              <a:rPr dirty="0" sz="1050" spc="16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Center</a:t>
            </a:r>
            <a:r>
              <a:rPr dirty="0" sz="1050" spc="8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-5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4501" y="5634794"/>
            <a:ext cx="17983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707070"/>
                </a:solidFill>
                <a:latin typeface="Times New Roman"/>
                <a:cs typeface="Times New Roman"/>
              </a:rPr>
              <a:t>Social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Sciences</a:t>
            </a:r>
            <a:r>
              <a:rPr dirty="0" sz="1050" spc="-114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Instit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74147" y="5793191"/>
            <a:ext cx="18122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snrvey, </a:t>
            </a:r>
            <a:r>
              <a:rPr dirty="0" sz="1050" spc="260">
                <a:solidFill>
                  <a:srgbClr val="707070"/>
                </a:solidFill>
                <a:latin typeface="Times New Roman"/>
                <a:cs typeface="Times New Roman"/>
              </a:rPr>
              <a:t>conduct:ed</a:t>
            </a:r>
            <a:r>
              <a:rPr dirty="0" sz="1050" spc="-15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68113" y="5943667"/>
            <a:ext cx="1804035" cy="4953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 indent="3175">
              <a:lnSpc>
                <a:spcPct val="96500"/>
              </a:lnSpc>
              <a:spcBef>
                <a:spcPts val="150"/>
              </a:spcBef>
            </a:pPr>
            <a:r>
              <a:rPr dirty="0" sz="1050" spc="300">
                <a:solidFill>
                  <a:srgbClr val="707070"/>
                </a:solidFill>
                <a:latin typeface="Times New Roman"/>
                <a:cs typeface="Times New Roman"/>
              </a:rPr>
              <a:t>households </a:t>
            </a:r>
            <a:r>
              <a:rPr dirty="0" sz="950" spc="235">
                <a:solidFill>
                  <a:srgbClr val="5B5B5B"/>
                </a:solidFill>
                <a:latin typeface="Arial"/>
                <a:cs typeface="Arial"/>
              </a:rPr>
              <a:t>in </a:t>
            </a:r>
            <a:r>
              <a:rPr dirty="0" sz="1050" spc="315">
                <a:solidFill>
                  <a:srgbClr val="5B5B5B"/>
                </a:solidFill>
                <a:latin typeface="Times New Roman"/>
                <a:cs typeface="Times New Roman"/>
              </a:rPr>
              <a:t>four</a:t>
            </a:r>
            <a:r>
              <a:rPr dirty="0" sz="1050" spc="-14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B5B5B"/>
                </a:solidFill>
                <a:latin typeface="Times New Roman"/>
                <a:cs typeface="Times New Roman"/>
              </a:rPr>
              <a:t>a 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city</a:t>
            </a:r>
            <a:r>
              <a:rPr dirty="0" sz="10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in</a:t>
            </a:r>
            <a:r>
              <a:rPr dirty="0" sz="1050" spc="19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B5B5B"/>
                </a:solidFill>
                <a:latin typeface="Times New Roman"/>
                <a:cs typeface="Times New Roman"/>
              </a:rPr>
              <a:t>the</a:t>
            </a:r>
            <a:r>
              <a:rPr dirty="0" sz="1050" spc="10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707070"/>
                </a:solidFill>
                <a:latin typeface="Times New Roman"/>
                <a:cs typeface="Times New Roman"/>
              </a:rPr>
              <a:t>South,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707070"/>
                </a:solidFill>
                <a:latin typeface="Times New Roman"/>
                <a:cs typeface="Times New Roman"/>
              </a:rPr>
              <a:t>a</a:t>
            </a:r>
            <a:r>
              <a:rPr dirty="0" sz="1050" spc="-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r 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sized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city </a:t>
            </a: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1050" spc="-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70">
                <a:solidFill>
                  <a:srgbClr val="707070"/>
                </a:solidFill>
                <a:latin typeface="Times New Roman"/>
                <a:cs typeface="Times New Roman"/>
              </a:rPr>
              <a:t>tl'l.e </a:t>
            </a:r>
            <a:r>
              <a:rPr dirty="0" sz="1050" spc="405">
                <a:solidFill>
                  <a:srgbClr val="707070"/>
                </a:solidFill>
                <a:latin typeface="Times New Roman"/>
                <a:cs typeface="Times New Roman"/>
              </a:rPr>
              <a:t>Nor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77358" y="6403018"/>
            <a:ext cx="18364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707070"/>
                </a:solidFill>
                <a:latin typeface="Times New Roman"/>
                <a:cs typeface="Times New Roman"/>
              </a:rPr>
              <a:t>In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eachh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ouse</a:t>
            </a:r>
            <a:r>
              <a:rPr dirty="0" sz="1050" spc="235">
                <a:solidFill>
                  <a:srgbClr val="444444"/>
                </a:solidFill>
                <a:latin typeface="Times New Roman"/>
                <a:cs typeface="Times New Roman"/>
              </a:rPr>
              <a:t>h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old,</a:t>
            </a:r>
            <a:r>
              <a:rPr dirty="0" sz="1050" spc="-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B5B5B"/>
                </a:solidFill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71965" y="6561415"/>
            <a:ext cx="18484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5">
                <a:solidFill>
                  <a:srgbClr val="707070"/>
                </a:solidFill>
                <a:latin typeface="Times New Roman"/>
                <a:cs typeface="Times New Roman"/>
              </a:rPr>
              <a:t>were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interviewed</a:t>
            </a:r>
            <a:r>
              <a:rPr dirty="0" sz="1050" spc="-6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707070"/>
                </a:solidFill>
                <a:latin typeface="Times New Roman"/>
                <a:cs typeface="Times New Roman"/>
              </a:rPr>
              <a:t>(ab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67712" y="6711890"/>
            <a:ext cx="1807845" cy="6457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3175">
              <a:lnSpc>
                <a:spcPct val="95700"/>
              </a:lnSpc>
              <a:spcBef>
                <a:spcPts val="160"/>
              </a:spcBef>
            </a:pPr>
            <a:r>
              <a:rPr dirty="0" sz="1050" spc="70">
                <a:solidFill>
                  <a:srgbClr val="5B5B5B"/>
                </a:solidFill>
                <a:latin typeface="Times New Roman"/>
                <a:cs typeface="Times New Roman"/>
              </a:rPr>
              <a:t>tl'l.e 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fours </a:t>
            </a:r>
            <a:r>
              <a:rPr dirty="0" sz="1050" spc="200">
                <a:solidFill>
                  <a:srgbClr val="707070"/>
                </a:solidFill>
                <a:latin typeface="Times New Roman"/>
                <a:cs typeface="Times New Roman"/>
              </a:rPr>
              <a:t>amp </a:t>
            </a:r>
            <a:r>
              <a:rPr dirty="0" sz="1050" spc="29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ed</a:t>
            </a:r>
            <a:r>
              <a:rPr dirty="0" sz="1050" spc="9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707070"/>
                </a:solidFill>
                <a:latin typeface="Times New Roman"/>
                <a:cs typeface="Times New Roman"/>
              </a:rPr>
              <a:t>are 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on </a:t>
            </a:r>
            <a:r>
              <a:rPr dirty="0" sz="1050" spc="265">
                <a:solidFill>
                  <a:srgbClr val="707070"/>
                </a:solidFill>
                <a:latin typeface="Times New Roman"/>
                <a:cs typeface="Times New Roman"/>
              </a:rPr>
              <a:t>educational,</a:t>
            </a:r>
            <a:r>
              <a:rPr dirty="0" sz="1050" spc="10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707070"/>
                </a:solidFill>
                <a:latin typeface="Times New Roman"/>
                <a:cs typeface="Times New Roman"/>
              </a:rPr>
              <a:t>emp 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formation </a:t>
            </a:r>
            <a:r>
              <a:rPr dirty="0" sz="1050" spc="229">
                <a:solidFill>
                  <a:srgbClr val="707070"/>
                </a:solidFill>
                <a:latin typeface="Times New Roman"/>
                <a:cs typeface="Times New Roman"/>
              </a:rPr>
              <a:t>histories.  </a:t>
            </a:r>
            <a:r>
              <a:rPr dirty="0" sz="1050" spc="265">
                <a:solidFill>
                  <a:srgbClr val="5B5B5B"/>
                </a:solidFill>
                <a:latin typeface="Times New Roman"/>
                <a:cs typeface="Times New Roman"/>
              </a:rPr>
              <a:t>respondent:</a:t>
            </a:r>
            <a:r>
              <a:rPr dirty="0" sz="1050" spc="1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5B5B5B"/>
                </a:solidFill>
                <a:latin typeface="Times New Roman"/>
                <a:cs typeface="Times New Roman"/>
              </a:rPr>
              <a:t>was</a:t>
            </a:r>
            <a:r>
              <a:rPr dirty="0" sz="1050" spc="-6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707070"/>
                </a:solidFill>
                <a:latin typeface="Times New Roman"/>
                <a:cs typeface="Times New Roman"/>
              </a:rPr>
              <a:t>aske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71457" y="7321718"/>
            <a:ext cx="18751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these</a:t>
            </a:r>
            <a:r>
              <a:rPr dirty="0" sz="1050" spc="-1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90">
                <a:solidFill>
                  <a:srgbClr val="5B5B5B"/>
                </a:solidFill>
                <a:latin typeface="Times New Roman"/>
                <a:cs typeface="Times New Roman"/>
              </a:rPr>
              <a:t>life</a:t>
            </a:r>
            <a:r>
              <a:rPr dirty="0" sz="1050" spc="-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B5B5B"/>
                </a:solidFill>
                <a:latin typeface="Times New Roman"/>
                <a:cs typeface="Times New Roman"/>
              </a:rPr>
              <a:t>history</a:t>
            </a:r>
            <a:r>
              <a:rPr dirty="0" sz="1050" spc="90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400">
                <a:solidFill>
                  <a:srgbClr val="707070"/>
                </a:solidFill>
                <a:latin typeface="Times New Roman"/>
                <a:cs typeface="Times New Roman"/>
              </a:rPr>
              <a:t>dom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71858" y="7480113"/>
            <a:ext cx="18434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35">
                <a:solidFill>
                  <a:srgbClr val="5B5B5B"/>
                </a:solidFill>
                <a:latin typeface="Times New Roman"/>
                <a:cs typeface="Times New Roman"/>
              </a:rPr>
              <a:t>research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pr 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o</a:t>
            </a:r>
            <a:r>
              <a:rPr dirty="0" sz="1050" spc="215">
                <a:solidFill>
                  <a:srgbClr val="444444"/>
                </a:solidFill>
                <a:latin typeface="Times New Roman"/>
                <a:cs typeface="Times New Roman"/>
              </a:rPr>
              <a:t>j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ect:</a:t>
            </a:r>
            <a:r>
              <a:rPr dirty="0" sz="1050" spc="215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1050" spc="215">
                <a:solidFill>
                  <a:srgbClr val="707070"/>
                </a:solidFill>
                <a:latin typeface="Times New Roman"/>
                <a:cs typeface="Times New Roman"/>
              </a:rPr>
              <a:t>s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707070"/>
                </a:solidFill>
                <a:latin typeface="Times New Roman"/>
                <a:cs typeface="Times New Roman"/>
              </a:rPr>
              <a:t>t:o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63951" y="7630590"/>
            <a:ext cx="18649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>
                <a:solidFill>
                  <a:srgbClr val="5B5B5B"/>
                </a:solidFill>
                <a:latin typeface="Times New Roman"/>
                <a:cs typeface="Times New Roman"/>
              </a:rPr>
              <a:t>historical </a:t>
            </a:r>
            <a:r>
              <a:rPr dirty="0" sz="1050" spc="285">
                <a:solidFill>
                  <a:srgbClr val="5B5B5B"/>
                </a:solidFill>
                <a:latin typeface="Times New Roman"/>
                <a:cs typeface="Times New Roman"/>
              </a:rPr>
              <a:t>periods</a:t>
            </a:r>
            <a:r>
              <a:rPr dirty="0" sz="1050" spc="-45">
                <a:solidFill>
                  <a:srgbClr val="5B5B5B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707070"/>
                </a:solidFill>
                <a:latin typeface="Times New Roman"/>
                <a:cs typeface="Times New Roman"/>
              </a:rPr>
              <a:t>ove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62747" y="7781068"/>
            <a:ext cx="1793239" cy="72517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5240" marR="5080" indent="6350">
              <a:lnSpc>
                <a:spcPts val="1250"/>
              </a:lnSpc>
              <a:spcBef>
                <a:spcPts val="155"/>
              </a:spcBef>
            </a:pPr>
            <a:r>
              <a:rPr dirty="0" sz="1050" spc="254">
                <a:solidFill>
                  <a:srgbClr val="707070"/>
                </a:solidFill>
                <a:latin typeface="Times New Roman"/>
                <a:cs typeface="Times New Roman"/>
              </a:rPr>
              <a:t>"lifecourse" </a:t>
            </a:r>
            <a:r>
              <a:rPr dirty="0" sz="1050" spc="275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-10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707070"/>
                </a:solidFill>
                <a:latin typeface="Times New Roman"/>
                <a:cs typeface="Times New Roman"/>
              </a:rPr>
              <a:t>succe  </a:t>
            </a:r>
            <a:r>
              <a:rPr dirty="0" sz="1050" spc="280">
                <a:solidFill>
                  <a:srgbClr val="5B5B5B"/>
                </a:solidFill>
                <a:latin typeface="Times New Roman"/>
                <a:cs typeface="Times New Roman"/>
              </a:rPr>
              <a:t>population.</a:t>
            </a:r>
            <a:endParaRPr sz="1050">
              <a:latin typeface="Times New Roman"/>
              <a:cs typeface="Times New Roman"/>
            </a:endParaRPr>
          </a:p>
          <a:p>
            <a:pPr marL="21590" marR="22225" indent="-9525">
              <a:lnSpc>
                <a:spcPts val="1180"/>
              </a:lnSpc>
              <a:spcBef>
                <a:spcPts val="610"/>
              </a:spcBef>
            </a:pP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Preliminary </a:t>
            </a:r>
            <a:r>
              <a:rPr dirty="0" sz="1050" spc="220">
                <a:solidFill>
                  <a:srgbClr val="707070"/>
                </a:solidFill>
                <a:latin typeface="Times New Roman"/>
                <a:cs typeface="Times New Roman"/>
              </a:rPr>
              <a:t>analyses  </a:t>
            </a:r>
            <a:r>
              <a:rPr dirty="0" sz="1050" spc="310">
                <a:solidFill>
                  <a:srgbClr val="707070"/>
                </a:solidFill>
                <a:latin typeface="Times New Roman"/>
                <a:cs typeface="Times New Roman"/>
              </a:rPr>
              <a:t>household</a:t>
            </a:r>
            <a:r>
              <a:rPr dirty="0" sz="10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0">
                <a:solidFill>
                  <a:srgbClr val="707070"/>
                </a:solidFill>
                <a:latin typeface="Times New Roman"/>
                <a:cs typeface="Times New Roman"/>
              </a:rPr>
              <a:t>st:n</a:t>
            </a:r>
            <a:r>
              <a:rPr dirty="0" sz="1050" spc="10">
                <a:solidFill>
                  <a:srgbClr val="5B5B5B"/>
                </a:solidFill>
                <a:latin typeface="Times New Roman"/>
                <a:cs typeface="Times New Roman"/>
              </a:rPr>
              <a:t>1</a:t>
            </a:r>
            <a:r>
              <a:rPr dirty="0" sz="1050" spc="10">
                <a:solidFill>
                  <a:srgbClr val="9A9A9A"/>
                </a:solidFill>
                <a:latin typeface="Times New Roman"/>
                <a:cs typeface="Times New Roman"/>
              </a:rPr>
              <a:t>.</a:t>
            </a:r>
            <a:r>
              <a:rPr dirty="0" sz="1050" spc="10">
                <a:solidFill>
                  <a:srgbClr val="5B5B5B"/>
                </a:solidFill>
                <a:latin typeface="Times New Roman"/>
                <a:cs typeface="Times New Roman"/>
              </a:rPr>
              <a:t>.c </a:t>
            </a:r>
            <a:r>
              <a:rPr dirty="0" sz="1050" spc="45">
                <a:solidFill>
                  <a:srgbClr val="5B5B5B"/>
                </a:solidFill>
                <a:latin typeface="Times New Roman"/>
                <a:cs typeface="Times New Roman"/>
              </a:rPr>
              <a:t>t:u.re,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68113" y="8470092"/>
            <a:ext cx="18421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7890" algn="l"/>
              </a:tabLst>
            </a:pPr>
            <a:r>
              <a:rPr dirty="0" sz="1050" spc="285">
                <a:solidFill>
                  <a:srgbClr val="707070"/>
                </a:solidFill>
                <a:latin typeface="Times New Roman"/>
                <a:cs typeface="Times New Roman"/>
              </a:rPr>
              <a:t>and</a:t>
            </a:r>
            <a:r>
              <a:rPr dirty="0" sz="1050" spc="29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707070"/>
                </a:solidFill>
                <a:latin typeface="Times New Roman"/>
                <a:cs typeface="Times New Roman"/>
              </a:rPr>
              <a:t>leves</a:t>
            </a:r>
            <a:r>
              <a:rPr dirty="0" sz="1050" spc="35">
                <a:solidFill>
                  <a:srgbClr val="444444"/>
                </a:solidFill>
                <a:latin typeface="Times New Roman"/>
                <a:cs typeface="Times New Roman"/>
              </a:rPr>
              <a:t>l	</a:t>
            </a:r>
            <a:r>
              <a:rPr dirty="0" sz="1050" spc="250">
                <a:solidFill>
                  <a:srgbClr val="707070"/>
                </a:solidFill>
                <a:latin typeface="Times New Roman"/>
                <a:cs typeface="Times New Roman"/>
              </a:rPr>
              <a:t>of</a:t>
            </a:r>
            <a:r>
              <a:rPr dirty="0" sz="1050" spc="12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5B5B5B"/>
                </a:solidFill>
                <a:latin typeface="Times New Roman"/>
                <a:cs typeface="Times New Roman"/>
              </a:rPr>
              <a:t>n'l.ortalit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24294" y="9464689"/>
            <a:ext cx="163195" cy="209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00" spc="415">
                <a:solidFill>
                  <a:srgbClr val="5B5B5B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1299" cy="126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23214" y="5939"/>
            <a:ext cx="2949575" cy="0"/>
          </a:xfrm>
          <a:custGeom>
            <a:avLst/>
            <a:gdLst/>
            <a:ahLst/>
            <a:cxnLst/>
            <a:rect l="l" t="t" r="r" b="b"/>
            <a:pathLst>
              <a:path w="2949575" h="0">
                <a:moveTo>
                  <a:pt x="0" y="0"/>
                </a:moveTo>
                <a:lnTo>
                  <a:pt x="2949185" y="0"/>
                </a:lnTo>
              </a:path>
            </a:pathLst>
          </a:custGeom>
          <a:ln w="11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7963" y="863260"/>
            <a:ext cx="5384800" cy="0"/>
          </a:xfrm>
          <a:custGeom>
            <a:avLst/>
            <a:gdLst/>
            <a:ahLst/>
            <a:cxnLst/>
            <a:rect l="l" t="t" r="r" b="b"/>
            <a:pathLst>
              <a:path w="5384800" h="0">
                <a:moveTo>
                  <a:pt x="0" y="0"/>
                </a:moveTo>
                <a:lnTo>
                  <a:pt x="538443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45644" y="9440429"/>
            <a:ext cx="5527040" cy="0"/>
          </a:xfrm>
          <a:custGeom>
            <a:avLst/>
            <a:gdLst/>
            <a:ahLst/>
            <a:cxnLst/>
            <a:rect l="l" t="t" r="r" b="b"/>
            <a:pathLst>
              <a:path w="5527040" h="0">
                <a:moveTo>
                  <a:pt x="0" y="0"/>
                </a:moveTo>
                <a:lnTo>
                  <a:pt x="5526755" y="0"/>
                </a:lnTo>
              </a:path>
            </a:pathLst>
          </a:custGeom>
          <a:ln w="79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17655" y="575786"/>
            <a:ext cx="262509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355">
                <a:solidFill>
                  <a:srgbClr val="6D6D6B"/>
                </a:solidFill>
                <a:latin typeface="Times New Roman"/>
                <a:cs typeface="Times New Roman"/>
              </a:rPr>
              <a:t>CENTER</a:t>
            </a:r>
            <a:r>
              <a:rPr dirty="0" sz="850" spc="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850" spc="355">
                <a:solidFill>
                  <a:srgbClr val="7E7E7E"/>
                </a:solidFill>
                <a:latin typeface="Times New Roman"/>
                <a:cs typeface="Times New Roman"/>
              </a:rPr>
              <a:t>FOR</a:t>
            </a:r>
            <a:r>
              <a:rPr dirty="0" sz="850" spc="-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850" spc="300">
                <a:solidFill>
                  <a:srgbClr val="6D6D6B"/>
                </a:solidFill>
                <a:latin typeface="Times New Roman"/>
                <a:cs typeface="Times New Roman"/>
              </a:rPr>
              <a:t>STUDIES</a:t>
            </a:r>
            <a:r>
              <a:rPr dirty="0" sz="850" spc="8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850" spc="275">
                <a:solidFill>
                  <a:srgbClr val="7E7E7E"/>
                </a:solidFill>
                <a:latin typeface="Times New Roman"/>
                <a:cs typeface="Times New Roman"/>
              </a:rPr>
              <a:t>IN</a:t>
            </a:r>
            <a:r>
              <a:rPr dirty="0" sz="850" spc="254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850" spc="340">
                <a:solidFill>
                  <a:srgbClr val="6D6D6B"/>
                </a:solidFill>
                <a:latin typeface="Times New Roman"/>
                <a:cs typeface="Times New Roman"/>
              </a:rPr>
              <a:t>DEMO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1904" y="1342249"/>
            <a:ext cx="4916170" cy="63817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5080">
              <a:lnSpc>
                <a:spcPts val="1180"/>
              </a:lnSpc>
              <a:spcBef>
                <a:spcPts val="210"/>
              </a:spcBef>
              <a:tabLst>
                <a:tab pos="756285" algn="l"/>
              </a:tabLst>
            </a:pPr>
            <a:r>
              <a:rPr dirty="0" sz="1050" spc="110">
                <a:solidFill>
                  <a:srgbClr val="6D6D6B"/>
                </a:solidFill>
                <a:latin typeface="Times New Roman"/>
                <a:cs typeface="Times New Roman"/>
              </a:rPr>
              <a:t>irr.i.pact </a:t>
            </a:r>
            <a:r>
              <a:rPr dirty="0" sz="1050" spc="140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family </a:t>
            </a:r>
            <a:r>
              <a:rPr dirty="0" sz="1050" spc="315">
                <a:solidFill>
                  <a:srgbClr val="6D6D6B"/>
                </a:solidFill>
                <a:latin typeface="Times New Roman"/>
                <a:cs typeface="Times New Roman"/>
              </a:rPr>
              <a:t>background </a:t>
            </a:r>
            <a:r>
              <a:rPr dirty="0" sz="1050" spc="320">
                <a:solidFill>
                  <a:srgbClr val="6D6D6B"/>
                </a:solidFill>
                <a:latin typeface="Times New Roman"/>
                <a:cs typeface="Times New Roman"/>
              </a:rPr>
              <a:t>and </a:t>
            </a: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rnajor </a:t>
            </a:r>
            <a:r>
              <a:rPr dirty="0" sz="1050" spc="220">
                <a:solidFill>
                  <a:srgbClr val="575757"/>
                </a:solidFill>
                <a:latin typeface="Times New Roman"/>
                <a:cs typeface="Times New Roman"/>
              </a:rPr>
              <a:t>historical</a:t>
            </a:r>
            <a:r>
              <a:rPr dirty="0" sz="1050" spc="-6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events  </a:t>
            </a:r>
            <a:r>
              <a:rPr dirty="0" sz="1050" spc="315">
                <a:solidFill>
                  <a:srgbClr val="6D6D6B"/>
                </a:solidFill>
                <a:latin typeface="Times New Roman"/>
                <a:cs typeface="Times New Roman"/>
              </a:rPr>
              <a:t>on</a:t>
            </a:r>
            <a:r>
              <a:rPr dirty="0" sz="1050" spc="3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-25">
                <a:solidFill>
                  <a:srgbClr val="6D6D6B"/>
                </a:solidFill>
                <a:latin typeface="Times New Roman"/>
                <a:cs typeface="Times New Roman"/>
              </a:rPr>
              <a:t>eary</a:t>
            </a:r>
            <a:r>
              <a:rPr dirty="0" sz="1050" spc="-25">
                <a:solidFill>
                  <a:srgbClr val="444444"/>
                </a:solidFill>
                <a:latin typeface="Times New Roman"/>
                <a:cs typeface="Times New Roman"/>
              </a:rPr>
              <a:t>l	</a:t>
            </a:r>
            <a:r>
              <a:rPr dirty="0" sz="1050" spc="190">
                <a:solidFill>
                  <a:srgbClr val="6D6D6B"/>
                </a:solidFill>
                <a:latin typeface="Times New Roman"/>
                <a:cs typeface="Times New Roman"/>
              </a:rPr>
              <a:t>life</a:t>
            </a:r>
            <a:r>
              <a:rPr dirty="0" sz="1050" spc="8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course</a:t>
            </a:r>
            <a:r>
              <a:rPr dirty="0" sz="1050" spc="1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(education,</a:t>
            </a:r>
            <a:r>
              <a:rPr dirty="0" sz="1050" spc="5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e1nployment,</a:t>
            </a:r>
            <a:r>
              <a:rPr dirty="0" sz="1050" spc="8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rnigration,  </a:t>
            </a:r>
            <a:r>
              <a:rPr dirty="0" sz="1050" spc="270">
                <a:solidFill>
                  <a:srgbClr val="575757"/>
                </a:solidFill>
                <a:latin typeface="Times New Roman"/>
                <a:cs typeface="Times New Roman"/>
              </a:rPr>
              <a:t>marriage,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and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childbearing)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225">
                <a:solidFill>
                  <a:srgbClr val="6D6D6B"/>
                </a:solidFill>
                <a:latin typeface="Times New Roman"/>
                <a:cs typeface="Times New Roman"/>
              </a:rPr>
              <a:t>successive </a:t>
            </a:r>
            <a:r>
              <a:rPr dirty="0" sz="1050" spc="290">
                <a:solidFill>
                  <a:srgbClr val="6D6D6B"/>
                </a:solidFill>
                <a:latin typeface="Times New Roman"/>
                <a:cs typeface="Times New Roman"/>
              </a:rPr>
              <a:t>cohorts 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the  </a:t>
            </a: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Viet:namese</a:t>
            </a:r>
            <a:r>
              <a:rPr dirty="0" sz="1050" spc="9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75757"/>
                </a:solidFill>
                <a:latin typeface="Times New Roman"/>
                <a:cs typeface="Times New Roman"/>
              </a:rPr>
              <a:t>population.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1251" y="2087108"/>
            <a:ext cx="4995545" cy="67691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60"/>
              </a:spcBef>
            </a:pPr>
            <a:r>
              <a:rPr dirty="0" sz="1200" spc="155" b="1">
                <a:solidFill>
                  <a:srgbClr val="575757"/>
                </a:solidFill>
                <a:latin typeface="Times New Roman"/>
                <a:cs typeface="Times New Roman"/>
              </a:rPr>
              <a:t>lv1a.rieka </a:t>
            </a:r>
            <a:r>
              <a:rPr dirty="0" sz="1200" spc="180" b="1">
                <a:solidFill>
                  <a:srgbClr val="6D6D6B"/>
                </a:solidFill>
                <a:latin typeface="Times New Roman"/>
                <a:cs typeface="Times New Roman"/>
              </a:rPr>
              <a:t>.M.</a:t>
            </a:r>
            <a:r>
              <a:rPr dirty="0" sz="1200" spc="229" b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200" spc="185" b="1">
                <a:solidFill>
                  <a:srgbClr val="6D6D6B"/>
                </a:solidFill>
                <a:latin typeface="Times New Roman"/>
                <a:cs typeface="Times New Roman"/>
              </a:rPr>
              <a:t>I&lt;lavvitter</a:t>
            </a:r>
            <a:endParaRPr sz="1200">
              <a:latin typeface="Times New Roman"/>
              <a:cs typeface="Times New Roman"/>
            </a:endParaRPr>
          </a:p>
          <a:p>
            <a:pPr marL="31115">
              <a:lnSpc>
                <a:spcPts val="1220"/>
              </a:lnSpc>
              <a:spcBef>
                <a:spcPts val="580"/>
              </a:spcBef>
            </a:pPr>
            <a:r>
              <a:rPr dirty="0" sz="1050" spc="285" i="1">
                <a:solidFill>
                  <a:srgbClr val="6D6D6B"/>
                </a:solidFill>
                <a:latin typeface="Times New Roman"/>
                <a:cs typeface="Times New Roman"/>
              </a:rPr>
              <a:t>Child</a:t>
            </a:r>
            <a:r>
              <a:rPr dirty="0" sz="1050" spc="180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04" i="1">
                <a:solidFill>
                  <a:srgbClr val="6D6D6B"/>
                </a:solidFill>
                <a:latin typeface="Times New Roman"/>
                <a:cs typeface="Times New Roman"/>
              </a:rPr>
              <a:t>Support:</a:t>
            </a:r>
            <a:r>
              <a:rPr dirty="0" sz="1050" spc="-130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 i="1">
                <a:solidFill>
                  <a:srgbClr val="6D6D6B"/>
                </a:solidFill>
                <a:latin typeface="Times New Roman"/>
                <a:cs typeface="Times New Roman"/>
              </a:rPr>
              <a:t>A1vards</a:t>
            </a:r>
            <a:r>
              <a:rPr dirty="0" sz="1050" spc="85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0" i="1">
                <a:solidFill>
                  <a:srgbClr val="6D6D6B"/>
                </a:solidFill>
                <a:latin typeface="Times New Roman"/>
                <a:cs typeface="Times New Roman"/>
              </a:rPr>
              <a:t>and</a:t>
            </a:r>
            <a:r>
              <a:rPr dirty="0" sz="1050" spc="355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05" i="1">
                <a:solidFill>
                  <a:srgbClr val="6D6D6B"/>
                </a:solidFill>
                <a:latin typeface="Times New Roman"/>
                <a:cs typeface="Times New Roman"/>
              </a:rPr>
              <a:t>Earnings</a:t>
            </a:r>
            <a:r>
              <a:rPr dirty="0" sz="1050" spc="-80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 i="1">
                <a:solidFill>
                  <a:srgbClr val="6D6D6B"/>
                </a:solidFill>
                <a:latin typeface="Times New Roman"/>
                <a:cs typeface="Times New Roman"/>
              </a:rPr>
              <a:t>for</a:t>
            </a:r>
            <a:r>
              <a:rPr dirty="0" sz="1050" spc="190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29" i="1">
                <a:solidFill>
                  <a:srgbClr val="6D6D6B"/>
                </a:solidFill>
                <a:latin typeface="Times New Roman"/>
                <a:cs typeface="Times New Roman"/>
              </a:rPr>
              <a:t>Divorced</a:t>
            </a:r>
            <a:r>
              <a:rPr dirty="0" sz="1050" spc="285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95" i="1">
                <a:solidFill>
                  <a:srgbClr val="6D6D6B"/>
                </a:solidFill>
                <a:latin typeface="Times New Roman"/>
                <a:cs typeface="Times New Roman"/>
              </a:rPr>
              <a:t>Fa't"hers.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20"/>
              </a:lnSpc>
            </a:pP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This</a:t>
            </a:r>
            <a:r>
              <a:rPr dirty="0" sz="1050" spc="7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project</a:t>
            </a:r>
            <a:r>
              <a:rPr dirty="0" sz="1050" spc="7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explores</a:t>
            </a:r>
            <a:r>
              <a:rPr dirty="0" sz="1050" spc="16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the</a:t>
            </a:r>
            <a:r>
              <a:rPr dirty="0" sz="1050" spc="35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relationship</a:t>
            </a:r>
            <a:r>
              <a:rPr dirty="0" sz="1050" spc="14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D6D6B"/>
                </a:solidFill>
                <a:latin typeface="Times New Roman"/>
                <a:cs typeface="Times New Roman"/>
              </a:rPr>
              <a:t>of"child</a:t>
            </a:r>
            <a:r>
              <a:rPr dirty="0" sz="1050" spc="9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support: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0583" y="2736139"/>
            <a:ext cx="46710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94454" algn="l"/>
              </a:tabLst>
            </a:pPr>
            <a:r>
              <a:rPr dirty="0" sz="1050" spc="210">
                <a:solidFill>
                  <a:srgbClr val="6D6D6B"/>
                </a:solidFill>
                <a:latin typeface="Times New Roman"/>
                <a:cs typeface="Times New Roman"/>
              </a:rPr>
              <a:t>avvards </a:t>
            </a:r>
            <a:r>
              <a:rPr dirty="0" sz="1050" spc="185">
                <a:solidFill>
                  <a:srgbClr val="6D6D6B"/>
                </a:solidFill>
                <a:latin typeface="Times New Roman"/>
                <a:cs typeface="Times New Roman"/>
              </a:rPr>
              <a:t>to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earnings </a:t>
            </a:r>
            <a:r>
              <a:rPr dirty="0" sz="1050" spc="165">
                <a:solidFill>
                  <a:srgbClr val="6D6D6B"/>
                </a:solidFill>
                <a:latin typeface="Times New Roman"/>
                <a:cs typeface="Times New Roman"/>
              </a:rPr>
              <a:t>:for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divorced </a:t>
            </a:r>
            <a:r>
              <a:rPr dirty="0" sz="1050" spc="-130">
                <a:solidFill>
                  <a:srgbClr val="6D6D6B"/>
                </a:solidFill>
                <a:latin typeface="Times New Roman"/>
                <a:cs typeface="Times New Roman"/>
              </a:rPr>
              <a:t>fat      </a:t>
            </a:r>
            <a:r>
              <a:rPr dirty="0" sz="1050" spc="30">
                <a:solidFill>
                  <a:srgbClr val="6D6D6B"/>
                </a:solidFill>
                <a:latin typeface="Times New Roman"/>
                <a:cs typeface="Times New Roman"/>
              </a:rPr>
              <a:t>b </a:t>
            </a:r>
            <a:r>
              <a:rPr dirty="0" sz="1050" spc="-45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1050" spc="-45">
                <a:solidFill>
                  <a:srgbClr val="6D6D6B"/>
                </a:solidFill>
                <a:latin typeface="Times New Roman"/>
                <a:cs typeface="Times New Roman"/>
              </a:rPr>
              <a:t>ers</a:t>
            </a:r>
            <a:r>
              <a:rPr dirty="0" sz="1050" spc="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6D6D6B"/>
                </a:solidFill>
                <a:latin typeface="Times New Roman"/>
                <a:cs typeface="Times New Roman"/>
              </a:rPr>
              <a:t>.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7E7E7E"/>
                </a:solidFill>
                <a:latin typeface="Times New Roman"/>
                <a:cs typeface="Times New Roman"/>
              </a:rPr>
              <a:t>The	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expected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70315" y="2886616"/>
            <a:ext cx="47339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0">
                <a:solidFill>
                  <a:srgbClr val="6D6D6B"/>
                </a:solidFill>
                <a:latin typeface="Times New Roman"/>
                <a:cs typeface="Times New Roman"/>
              </a:rPr>
              <a:t>effects</a:t>
            </a:r>
            <a:r>
              <a:rPr dirty="0" sz="1050" spc="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D6D6B"/>
                </a:solidFill>
                <a:latin typeface="Times New Roman"/>
                <a:cs typeface="Times New Roman"/>
              </a:rPr>
              <a:t>of'</a:t>
            </a:r>
            <a:r>
              <a:rPr dirty="0" sz="1050" spc="-12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75757"/>
                </a:solidFill>
                <a:latin typeface="Times New Roman"/>
                <a:cs typeface="Times New Roman"/>
              </a:rPr>
              <a:t>child</a:t>
            </a:r>
            <a:r>
              <a:rPr dirty="0" sz="1050" spc="15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D6D6B"/>
                </a:solidFill>
                <a:latin typeface="Times New Roman"/>
                <a:cs typeface="Times New Roman"/>
              </a:rPr>
              <a:t>support</a:t>
            </a:r>
            <a:r>
              <a:rPr dirty="0" sz="1050" spc="10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80">
                <a:solidFill>
                  <a:srgbClr val="6D6D6B"/>
                </a:solidFill>
                <a:latin typeface="Times New Roman"/>
                <a:cs typeface="Times New Roman"/>
              </a:rPr>
              <a:t>on</a:t>
            </a:r>
            <a:r>
              <a:rPr dirty="0" sz="1050" spc="1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fathers'</a:t>
            </a:r>
            <a:r>
              <a:rPr dirty="0" sz="1050" spc="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earnings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d</a:t>
            </a:r>
            <a:r>
              <a:rPr dirty="0" sz="1050" spc="20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75757"/>
                </a:solidFill>
                <a:latin typeface="Times New Roman"/>
                <a:cs typeface="Times New Roman"/>
              </a:rPr>
              <a:t>ep</a:t>
            </a:r>
            <a:r>
              <a:rPr dirty="0" sz="1050" spc="290">
                <a:solidFill>
                  <a:srgbClr val="7E7E7E"/>
                </a:solidFill>
                <a:latin typeface="Times New Roman"/>
                <a:cs typeface="Times New Roman"/>
              </a:rPr>
              <a:t>end</a:t>
            </a:r>
            <a:r>
              <a:rPr dirty="0" sz="1050" spc="30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D6D6B"/>
                </a:solidFill>
                <a:latin typeface="Times New Roman"/>
                <a:cs typeface="Times New Roman"/>
              </a:rPr>
              <a:t>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6421" y="3037092"/>
            <a:ext cx="47777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75">
                <a:solidFill>
                  <a:srgbClr val="575757"/>
                </a:solidFill>
                <a:latin typeface="Times New Roman"/>
                <a:cs typeface="Times New Roman"/>
              </a:rPr>
              <a:t>how</a:t>
            </a:r>
            <a:r>
              <a:rPr dirty="0" sz="1050" spc="28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the</a:t>
            </a:r>
            <a:r>
              <a:rPr dirty="0" sz="1050" spc="30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D6D6B"/>
                </a:solidFill>
                <a:latin typeface="Times New Roman"/>
                <a:cs typeface="Times New Roman"/>
              </a:rPr>
              <a:t>avvard</a:t>
            </a:r>
            <a:r>
              <a:rPr dirty="0" sz="1050" spc="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45">
                <a:solidFill>
                  <a:srgbClr val="575757"/>
                </a:solidFill>
                <a:latin typeface="Times New Roman"/>
                <a:cs typeface="Times New Roman"/>
              </a:rPr>
              <a:t>is</a:t>
            </a:r>
            <a:r>
              <a:rPr dirty="0" sz="1050" spc="21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stipulated</a:t>
            </a:r>
            <a:r>
              <a:rPr dirty="0" sz="1050" spc="17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(as</a:t>
            </a:r>
            <a:r>
              <a:rPr dirty="0" sz="1050" spc="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70">
                <a:solidFill>
                  <a:srgbClr val="6D6D6B"/>
                </a:solidFill>
                <a:latin typeface="Times New Roman"/>
                <a:cs typeface="Times New Roman"/>
              </a:rPr>
              <a:t>a</a:t>
            </a:r>
            <a:r>
              <a:rPr dirty="0" sz="1050" spc="170">
                <a:solidFill>
                  <a:srgbClr val="575757"/>
                </a:solidFill>
                <a:latin typeface="Times New Roman"/>
                <a:cs typeface="Times New Roman"/>
              </a:rPr>
              <a:t>p</a:t>
            </a:r>
            <a:r>
              <a:rPr dirty="0" sz="1050" spc="39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75757"/>
                </a:solidFill>
                <a:latin typeface="Times New Roman"/>
                <a:cs typeface="Times New Roman"/>
              </a:rPr>
              <a:t>ercentag</a:t>
            </a:r>
            <a:r>
              <a:rPr dirty="0" sz="1050" spc="285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dirty="0" sz="1050" spc="16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r>
              <a:rPr dirty="0" sz="1050" spc="5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incon1e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2676" y="3195489"/>
            <a:ext cx="47180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or</a:t>
            </a:r>
            <a:r>
              <a:rPr dirty="0" sz="1050" spc="35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a</a:t>
            </a:r>
            <a:r>
              <a:rPr dirty="0" sz="1050" spc="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D6D6B"/>
                </a:solidFill>
                <a:latin typeface="Times New Roman"/>
                <a:cs typeface="Times New Roman"/>
              </a:rPr>
              <a:t>fixed</a:t>
            </a:r>
            <a:r>
              <a:rPr dirty="0" sz="1050" spc="16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dollar</a:t>
            </a:r>
            <a:r>
              <a:rPr dirty="0" sz="1050" spc="11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6D6D6B"/>
                </a:solidFill>
                <a:latin typeface="Times New Roman"/>
                <a:cs typeface="Times New Roman"/>
              </a:rPr>
              <a:t>amount)</a:t>
            </a:r>
            <a:r>
              <a:rPr dirty="0" sz="1050" spc="12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575757"/>
                </a:solidFill>
                <a:latin typeface="Times New Roman"/>
                <a:cs typeface="Times New Roman"/>
              </a:rPr>
              <a:t>and</a:t>
            </a:r>
            <a:r>
              <a:rPr dirty="0" sz="1050" spc="1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434">
                <a:solidFill>
                  <a:srgbClr val="6D6D6B"/>
                </a:solidFill>
                <a:latin typeface="Times New Roman"/>
                <a:cs typeface="Times New Roman"/>
              </a:rPr>
              <a:t>how</a:t>
            </a:r>
            <a:r>
              <a:rPr dirty="0" sz="1050" spc="14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04">
                <a:solidFill>
                  <a:srgbClr val="575757"/>
                </a:solidFill>
                <a:latin typeface="Times New Roman"/>
                <a:cs typeface="Times New Roman"/>
              </a:rPr>
              <a:t>it</a:t>
            </a:r>
            <a:r>
              <a:rPr dirty="0" sz="1050" spc="10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is</a:t>
            </a:r>
            <a:r>
              <a:rPr dirty="0" sz="1050" spc="-4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enforced</a:t>
            </a: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(with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8514" y="3345965"/>
            <a:ext cx="43243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26895" algn="l"/>
                <a:tab pos="2044064" algn="l"/>
                <a:tab pos="2378075" algn="l"/>
              </a:tabLst>
            </a:pP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routine </a:t>
            </a:r>
            <a:r>
              <a:rPr dirty="0" sz="1050" spc="5">
                <a:solidFill>
                  <a:srgbClr val="575757"/>
                </a:solidFill>
                <a:latin typeface="Times New Roman"/>
                <a:cs typeface="Times New Roman"/>
              </a:rPr>
              <a:t>vvith</a:t>
            </a:r>
            <a:r>
              <a:rPr dirty="0" sz="1050" spc="5">
                <a:solidFill>
                  <a:srgbClr val="444444"/>
                </a:solidFill>
                <a:latin typeface="Times New Roman"/>
                <a:cs typeface="Times New Roman"/>
              </a:rPr>
              <a:t>h</a:t>
            </a:r>
            <a:r>
              <a:rPr dirty="0" sz="1050" spc="5">
                <a:solidFill>
                  <a:srgbClr val="A1A1A1"/>
                </a:solidFill>
                <a:latin typeface="Times New Roman"/>
                <a:cs typeface="Times New Roman"/>
              </a:rPr>
              <a:t>..  </a:t>
            </a:r>
            <a:r>
              <a:rPr dirty="0" sz="1050" spc="-100">
                <a:solidFill>
                  <a:srgbClr val="6D6D6B"/>
                </a:solidFill>
                <a:latin typeface="Times New Roman"/>
                <a:cs typeface="Times New Roman"/>
              </a:rPr>
              <a:t>o   </a:t>
            </a:r>
            <a:r>
              <a:rPr dirty="0" sz="1050" spc="-55">
                <a:solidFill>
                  <a:srgbClr val="6D6D6B"/>
                </a:solidFill>
                <a:latin typeface="Times New Roman"/>
                <a:cs typeface="Times New Roman"/>
              </a:rPr>
              <a:t>l</a:t>
            </a:r>
            <a:r>
              <a:rPr dirty="0" sz="1050" spc="-12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-80">
                <a:solidFill>
                  <a:srgbClr val="6D6D6B"/>
                </a:solidFill>
                <a:latin typeface="Times New Roman"/>
                <a:cs typeface="Times New Roman"/>
              </a:rPr>
              <a:t>di  </a:t>
            </a:r>
            <a:r>
              <a:rPr dirty="0" sz="1050" spc="5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-85">
                <a:solidFill>
                  <a:srgbClr val="6D6D6B"/>
                </a:solidFill>
                <a:latin typeface="Times New Roman"/>
                <a:cs typeface="Times New Roman"/>
              </a:rPr>
              <a:t>n.g	</a:t>
            </a:r>
            <a:r>
              <a:rPr dirty="0" sz="1050" spc="-75">
                <a:solidFill>
                  <a:srgbClr val="6D6D6B"/>
                </a:solidFill>
                <a:latin typeface="Times New Roman"/>
                <a:cs typeface="Times New Roman"/>
              </a:rPr>
              <a:t>at	</a:t>
            </a:r>
            <a:r>
              <a:rPr dirty="0" sz="1050" spc="-85">
                <a:solidFill>
                  <a:srgbClr val="575757"/>
                </a:solidFill>
                <a:latin typeface="Times New Roman"/>
                <a:cs typeface="Times New Roman"/>
              </a:rPr>
              <a:t>the	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place</a:t>
            </a:r>
            <a:r>
              <a:rPr dirty="0" sz="1050" spc="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r>
              <a:rPr dirty="0" sz="1050" spc="18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emp</a:t>
            </a:r>
            <a:r>
              <a:rPr dirty="0" sz="1050" spc="245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oyin.en</a:t>
            </a:r>
            <a:r>
              <a:rPr dirty="0" sz="1050" spc="-12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6D6D6B"/>
                </a:solidFill>
                <a:latin typeface="Times New Roman"/>
                <a:cs typeface="Times New Roman"/>
              </a:rPr>
              <a:t>t:,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8621" y="3504362"/>
            <a:ext cx="46609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withholding</a:t>
            </a:r>
            <a:r>
              <a:rPr dirty="0" sz="1050" spc="21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in</a:t>
            </a:r>
            <a:r>
              <a:rPr dirty="0" sz="1050" spc="15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75757"/>
                </a:solidFill>
                <a:latin typeface="Times New Roman"/>
                <a:cs typeface="Times New Roman"/>
              </a:rPr>
              <a:t>response</a:t>
            </a:r>
            <a:r>
              <a:rPr dirty="0" sz="1050" spc="18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6D6D6B"/>
                </a:solidFill>
                <a:latin typeface="Times New Roman"/>
                <a:cs typeface="Times New Roman"/>
              </a:rPr>
              <a:t>to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delinquency,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or</a:t>
            </a:r>
            <a:r>
              <a:rPr dirty="0" sz="1050" spc="204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575757"/>
                </a:solidFill>
                <a:latin typeface="Times New Roman"/>
                <a:cs typeface="Times New Roman"/>
              </a:rPr>
              <a:t>nothing).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4990" y="3654839"/>
            <a:ext cx="5016500" cy="95440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0320" marR="215900" indent="3810">
              <a:lnSpc>
                <a:spcPts val="1180"/>
              </a:lnSpc>
              <a:spcBef>
                <a:spcPts val="210"/>
              </a:spcBef>
            </a:pP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Furthermore, </a:t>
            </a:r>
            <a:r>
              <a:rPr dirty="0" sz="1050" spc="90">
                <a:solidFill>
                  <a:srgbClr val="7E7E7E"/>
                </a:solidFill>
                <a:latin typeface="Times New Roman"/>
                <a:cs typeface="Times New Roman"/>
              </a:rPr>
              <a:t>:fa</a:t>
            </a:r>
            <a:r>
              <a:rPr dirty="0" sz="1050" spc="90">
                <a:solidFill>
                  <a:srgbClr val="575757"/>
                </a:solidFill>
                <a:latin typeface="Times New Roman"/>
                <a:cs typeface="Times New Roman"/>
              </a:rPr>
              <a:t>thers</a:t>
            </a:r>
            <a:r>
              <a:rPr dirty="0" sz="1050" spc="90">
                <a:solidFill>
                  <a:srgbClr val="7E7E7E"/>
                </a:solidFill>
                <a:latin typeface="Times New Roman"/>
                <a:cs typeface="Times New Roman"/>
              </a:rPr>
              <a:t>'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earnings </a:t>
            </a:r>
            <a:r>
              <a:rPr dirty="0" sz="1050" spc="220">
                <a:solidFill>
                  <a:srgbClr val="6D6D6B"/>
                </a:solidFill>
                <a:latin typeface="Times New Roman"/>
                <a:cs typeface="Times New Roman"/>
              </a:rPr>
              <a:t>affect </a:t>
            </a:r>
            <a:r>
              <a:rPr dirty="0" sz="1050" spc="235">
                <a:solidFill>
                  <a:srgbClr val="6D6D6B"/>
                </a:solidFill>
                <a:latin typeface="Times New Roman"/>
                <a:cs typeface="Times New Roman"/>
              </a:rPr>
              <a:t>the </a:t>
            </a:r>
            <a:r>
              <a:rPr dirty="0" sz="1050" spc="215">
                <a:solidFill>
                  <a:srgbClr val="575757"/>
                </a:solidFill>
                <a:latin typeface="Times New Roman"/>
                <a:cs typeface="Times New Roman"/>
              </a:rPr>
              <a:t>level </a:t>
            </a:r>
            <a:r>
              <a:rPr dirty="0" sz="1050" spc="30">
                <a:solidFill>
                  <a:srgbClr val="6D6D6B"/>
                </a:solidFill>
                <a:latin typeface="Times New Roman"/>
                <a:cs typeface="Times New Roman"/>
              </a:rPr>
              <a:t>o</a:t>
            </a:r>
            <a:r>
              <a:rPr dirty="0" sz="1050" spc="30">
                <a:latin typeface="Times New Roman"/>
                <a:cs typeface="Times New Roman"/>
              </a:rPr>
              <a:t>.</a:t>
            </a:r>
            <a:r>
              <a:rPr dirty="0" sz="1050" spc="30">
                <a:solidFill>
                  <a:srgbClr val="575757"/>
                </a:solidFill>
                <a:latin typeface="Times New Roman"/>
                <a:cs typeface="Times New Roman"/>
              </a:rPr>
              <a:t>f </a:t>
            </a:r>
            <a:r>
              <a:rPr dirty="0" sz="1050" spc="20">
                <a:solidFill>
                  <a:srgbClr val="575757"/>
                </a:solidFill>
                <a:latin typeface="Times New Roman"/>
                <a:cs typeface="Times New Roman"/>
              </a:rPr>
              <a:t>t b</a:t>
            </a:r>
            <a:r>
              <a:rPr dirty="0" sz="1050" spc="2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1050" spc="20">
                <a:solidFill>
                  <a:srgbClr val="7E7E7E"/>
                </a:solidFill>
                <a:latin typeface="Times New Roman"/>
                <a:cs typeface="Times New Roman"/>
              </a:rPr>
              <a:t>e 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support </a:t>
            </a:r>
            <a:r>
              <a:rPr dirty="0" sz="1050" spc="190">
                <a:solidFill>
                  <a:srgbClr val="6D6D6B"/>
                </a:solidFill>
                <a:latin typeface="Times New Roman"/>
                <a:cs typeface="Times New Roman"/>
              </a:rPr>
              <a:t>avvard </a:t>
            </a:r>
            <a:r>
              <a:rPr dirty="0" sz="1050" spc="204">
                <a:solidFill>
                  <a:srgbClr val="575757"/>
                </a:solidFill>
                <a:latin typeface="Times New Roman"/>
                <a:cs typeface="Times New Roman"/>
              </a:rPr>
              <a:t>and </a:t>
            </a:r>
            <a:r>
              <a:rPr dirty="0" sz="1050" spc="130">
                <a:solidFill>
                  <a:srgbClr val="575757"/>
                </a:solidFill>
                <a:latin typeface="Times New Roman"/>
                <a:cs typeface="Times New Roman"/>
              </a:rPr>
              <a:t>th.is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relationship </a:t>
            </a:r>
            <a:r>
              <a:rPr dirty="0" sz="1050" spc="320">
                <a:solidFill>
                  <a:srgbClr val="575757"/>
                </a:solidFill>
                <a:latin typeface="Times New Roman"/>
                <a:cs typeface="Times New Roman"/>
              </a:rPr>
              <a:t>muse </a:t>
            </a:r>
            <a:r>
              <a:rPr dirty="0" sz="1050" spc="285">
                <a:solidFill>
                  <a:srgbClr val="575757"/>
                </a:solidFill>
                <a:latin typeface="Times New Roman"/>
                <a:cs typeface="Times New Roman"/>
              </a:rPr>
              <a:t>be</a:t>
            </a:r>
            <a:r>
              <a:rPr dirty="0" sz="1050" spc="22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accounted</a:t>
            </a:r>
            <a:endParaRPr sz="1050">
              <a:latin typeface="Times New Roman"/>
              <a:cs typeface="Times New Roman"/>
            </a:endParaRPr>
          </a:p>
          <a:p>
            <a:pPr marL="14604" marR="5080">
              <a:lnSpc>
                <a:spcPts val="1180"/>
              </a:lnSpc>
              <a:spcBef>
                <a:spcPts val="70"/>
              </a:spcBef>
            </a:pPr>
            <a:r>
              <a:rPr dirty="0" sz="1050" spc="225">
                <a:solidFill>
                  <a:srgbClr val="6D6D6B"/>
                </a:solidFill>
                <a:latin typeface="Times New Roman"/>
                <a:cs typeface="Times New Roman"/>
              </a:rPr>
              <a:t>£or.</a:t>
            </a:r>
            <a:r>
              <a:rPr dirty="0" sz="1050" spc="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150" spc="260">
                <a:solidFill>
                  <a:srgbClr val="575757"/>
                </a:solidFill>
                <a:latin typeface="Times New Roman"/>
                <a:cs typeface="Times New Roman"/>
              </a:rPr>
              <a:t>In</a:t>
            </a:r>
            <a:r>
              <a:rPr dirty="0" sz="1150" spc="24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75757"/>
                </a:solidFill>
                <a:latin typeface="Times New Roman"/>
                <a:cs typeface="Times New Roman"/>
              </a:rPr>
              <a:t>this</a:t>
            </a:r>
            <a:r>
              <a:rPr dirty="0" sz="1050" spc="2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study,</a:t>
            </a:r>
            <a:r>
              <a:rPr dirty="0" sz="1050" spc="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75757"/>
                </a:solidFill>
                <a:latin typeface="Times New Roman"/>
                <a:cs typeface="Times New Roman"/>
              </a:rPr>
              <a:t>I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165">
                <a:solidFill>
                  <a:srgbClr val="575757"/>
                </a:solidFill>
                <a:latin typeface="Arial"/>
                <a:cs typeface="Arial"/>
              </a:rPr>
              <a:t>vvill</a:t>
            </a:r>
            <a:r>
              <a:rPr dirty="0" sz="1050" spc="5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050" spc="345">
                <a:solidFill>
                  <a:srgbClr val="575757"/>
                </a:solidFill>
                <a:latin typeface="Times New Roman"/>
                <a:cs typeface="Times New Roman"/>
              </a:rPr>
              <a:t>model</a:t>
            </a:r>
            <a:r>
              <a:rPr dirty="0" sz="1050" spc="10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50" spc="254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140">
                <a:solidFill>
                  <a:srgbClr val="6D6D6B"/>
                </a:solidFill>
                <a:latin typeface="Times New Roman"/>
                <a:cs typeface="Times New Roman"/>
              </a:rPr>
              <a:t>effect:s </a:t>
            </a:r>
            <a:r>
              <a:rPr dirty="0" sz="1050" spc="165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r>
              <a:rPr dirty="0" sz="1050" spc="3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child</a:t>
            </a:r>
            <a:r>
              <a:rPr dirty="0" sz="1050" spc="9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support  </a:t>
            </a:r>
            <a:r>
              <a:rPr dirty="0" sz="1050" spc="290">
                <a:solidFill>
                  <a:srgbClr val="6D6D6B"/>
                </a:solidFill>
                <a:latin typeface="Times New Roman"/>
                <a:cs typeface="Times New Roman"/>
              </a:rPr>
              <a:t>awards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on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earnings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and 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estin"l.ate </a:t>
            </a:r>
            <a:r>
              <a:rPr dirty="0" sz="1050" spc="145">
                <a:solidFill>
                  <a:srgbClr val="575757"/>
                </a:solidFill>
                <a:latin typeface="Times New Roman"/>
                <a:cs typeface="Times New Roman"/>
              </a:rPr>
              <a:t>tbe </a:t>
            </a:r>
            <a:r>
              <a:rPr dirty="0" sz="1050" spc="355">
                <a:solidFill>
                  <a:srgbClr val="6D6D6B"/>
                </a:solidFill>
                <a:latin typeface="Times New Roman"/>
                <a:cs typeface="Times New Roman"/>
              </a:rPr>
              <a:t>model by </a:t>
            </a:r>
            <a:r>
              <a:rPr dirty="0" sz="700" spc="50">
                <a:solidFill>
                  <a:srgbClr val="6D6D6B"/>
                </a:solidFill>
                <a:latin typeface="Times New Roman"/>
                <a:cs typeface="Times New Roman"/>
              </a:rPr>
              <a:t>1</a:t>
            </a:r>
            <a:r>
              <a:rPr dirty="0" sz="700" spc="50">
                <a:solidFill>
                  <a:srgbClr val="7E7E7E"/>
                </a:solidFill>
                <a:latin typeface="Times New Roman"/>
                <a:cs typeface="Times New Roman"/>
              </a:rPr>
              <a:t>.</a:t>
            </a:r>
            <a:r>
              <a:rPr dirty="0" sz="1050" spc="50">
                <a:solidFill>
                  <a:srgbClr val="575757"/>
                </a:solidFill>
                <a:latin typeface="Times New Roman"/>
                <a:cs typeface="Times New Roman"/>
              </a:rPr>
              <a:t>.1.sing </a:t>
            </a:r>
            <a:r>
              <a:rPr dirty="0" sz="1050" spc="110">
                <a:solidFill>
                  <a:srgbClr val="6D6D6B"/>
                </a:solidFill>
                <a:latin typeface="Times New Roman"/>
                <a:cs typeface="Times New Roman"/>
              </a:rPr>
              <a:t>a  </a:t>
            </a:r>
            <a:r>
              <a:rPr dirty="0" sz="1050" spc="315">
                <a:solidFill>
                  <a:srgbClr val="575757"/>
                </a:solidFill>
                <a:latin typeface="Times New Roman"/>
                <a:cs typeface="Times New Roman"/>
              </a:rPr>
              <a:t>data</a:t>
            </a:r>
            <a:r>
              <a:rPr dirty="0" sz="1050" spc="5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base</a:t>
            </a:r>
            <a:r>
              <a:rPr dirty="0" sz="1050" spc="13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collected</a:t>
            </a:r>
            <a:r>
              <a:rPr dirty="0" sz="1050" spc="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00" spc="240">
                <a:solidFill>
                  <a:srgbClr val="575757"/>
                </a:solidFill>
                <a:latin typeface="Times New Roman"/>
                <a:cs typeface="Times New Roman"/>
              </a:rPr>
              <a:t>in</a:t>
            </a:r>
            <a:r>
              <a:rPr dirty="0" sz="1000" spc="31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175">
                <a:solidFill>
                  <a:srgbClr val="6D6D6B"/>
                </a:solidFill>
                <a:latin typeface="Times New Roman"/>
                <a:cs typeface="Times New Roman"/>
              </a:rPr>
              <a:t>twen.t:y'Wiscons.i.n</a:t>
            </a:r>
            <a:r>
              <a:rPr dirty="0" sz="1050" spc="5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counties.</a:t>
            </a:r>
            <a:r>
              <a:rPr dirty="0" sz="1050" spc="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7E7E7E"/>
                </a:solidFill>
                <a:latin typeface="Times New Roman"/>
                <a:cs typeface="Times New Roman"/>
              </a:rPr>
              <a:t>T</a:t>
            </a:r>
            <a:r>
              <a:rPr dirty="0" sz="1050" spc="315">
                <a:solidFill>
                  <a:srgbClr val="575757"/>
                </a:solidFill>
                <a:latin typeface="Times New Roman"/>
                <a:cs typeface="Times New Roman"/>
              </a:rPr>
              <a:t>his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30"/>
              </a:lnSpc>
            </a:pPr>
            <a:r>
              <a:rPr dirty="0" sz="1050" spc="204">
                <a:solidFill>
                  <a:srgbClr val="6D6D6B"/>
                </a:solidFill>
                <a:latin typeface="Times New Roman"/>
                <a:cs typeface="Times New Roman"/>
              </a:rPr>
              <a:t>st:udy</a:t>
            </a:r>
            <a:r>
              <a:rPr dirty="0" sz="1050" spc="2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could</a:t>
            </a:r>
            <a:r>
              <a:rPr dirty="0" sz="1050" spc="275">
                <a:solidFill>
                  <a:srgbClr val="575757"/>
                </a:solidFill>
                <a:latin typeface="Times New Roman"/>
                <a:cs typeface="Times New Roman"/>
              </a:rPr>
              <a:t>pr</a:t>
            </a:r>
            <a:r>
              <a:rPr dirty="0" sz="1050" spc="34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575757"/>
                </a:solidFill>
                <a:latin typeface="Times New Roman"/>
                <a:cs typeface="Times New Roman"/>
              </a:rPr>
              <a:t>ovid</a:t>
            </a:r>
            <a:r>
              <a:rPr dirty="0" sz="1050" spc="285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dirty="0" sz="1050" spc="105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valuable</a:t>
            </a:r>
            <a:r>
              <a:rPr dirty="0" sz="1050" spc="114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75757"/>
                </a:solidFill>
                <a:latin typeface="Times New Roman"/>
                <a:cs typeface="Times New Roman"/>
              </a:rPr>
              <a:t>.information</a:t>
            </a:r>
            <a:r>
              <a:rPr dirty="0" sz="1050" spc="2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6D6D6B"/>
                </a:solidFill>
                <a:latin typeface="Times New Roman"/>
                <a:cs typeface="Times New Roman"/>
              </a:rPr>
              <a:t>forp</a:t>
            </a:r>
            <a:r>
              <a:rPr dirty="0" sz="1050" spc="41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6D6D6B"/>
                </a:solidFill>
                <a:latin typeface="Times New Roman"/>
                <a:cs typeface="Times New Roman"/>
              </a:rPr>
              <a:t>olicy</a:t>
            </a:r>
            <a:r>
              <a:rPr dirty="0" sz="1050" spc="210">
                <a:solidFill>
                  <a:srgbClr val="A1A1A1"/>
                </a:solidFill>
                <a:latin typeface="Times New Roman"/>
                <a:cs typeface="Times New Roman"/>
              </a:rPr>
              <a:t>­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0741" y="4573538"/>
            <a:ext cx="46780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6275" algn="l"/>
                <a:tab pos="1107440" algn="l"/>
              </a:tabLst>
            </a:pPr>
            <a:r>
              <a:rPr dirty="0" sz="1050" spc="-95">
                <a:solidFill>
                  <a:srgbClr val="6D6D6B"/>
                </a:solidFill>
                <a:latin typeface="Times New Roman"/>
                <a:cs typeface="Times New Roman"/>
              </a:rPr>
              <a:t>n1   </a:t>
            </a:r>
            <a:r>
              <a:rPr dirty="0" sz="1050" spc="-30">
                <a:solidFill>
                  <a:srgbClr val="6D6D6B"/>
                </a:solidFill>
                <a:latin typeface="Times New Roman"/>
                <a:cs typeface="Times New Roman"/>
              </a:rPr>
              <a:t>a.k</a:t>
            </a:r>
            <a:r>
              <a:rPr dirty="0" sz="1050" spc="8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-160">
                <a:solidFill>
                  <a:srgbClr val="6D6D6B"/>
                </a:solidFill>
                <a:latin typeface="Times New Roman"/>
                <a:cs typeface="Times New Roman"/>
              </a:rPr>
              <a:t>e</a:t>
            </a:r>
            <a:r>
              <a:rPr dirty="0" sz="1050" spc="-160">
                <a:solidFill>
                  <a:srgbClr val="444444"/>
                </a:solidFill>
                <a:latin typeface="Times New Roman"/>
                <a:cs typeface="Times New Roman"/>
              </a:rPr>
              <a:t>r</a:t>
            </a:r>
            <a:r>
              <a:rPr dirty="0" sz="1050" spc="-9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50" spc="-25">
                <a:solidFill>
                  <a:srgbClr val="6D6D6B"/>
                </a:solidFill>
                <a:latin typeface="Times New Roman"/>
                <a:cs typeface="Times New Roman"/>
              </a:rPr>
              <a:t>s	</a:t>
            </a:r>
            <a:r>
              <a:rPr dirty="0" sz="1050" spc="-40">
                <a:solidFill>
                  <a:srgbClr val="6D6D6B"/>
                </a:solidFill>
                <a:latin typeface="Times New Roman"/>
                <a:cs typeface="Times New Roman"/>
              </a:rPr>
              <a:t>who	</a:t>
            </a:r>
            <a:r>
              <a:rPr dirty="0" sz="1050" spc="140">
                <a:solidFill>
                  <a:srgbClr val="6D6D6B"/>
                </a:solidFill>
                <a:latin typeface="Times New Roman"/>
                <a:cs typeface="Times New Roman"/>
              </a:rPr>
              <a:t>a.re</a:t>
            </a:r>
            <a:r>
              <a:rPr dirty="0" sz="1050" spc="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setting</a:t>
            </a:r>
            <a:r>
              <a:rPr dirty="0" sz="1050" spc="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ch</a:t>
            </a:r>
            <a:r>
              <a:rPr dirty="0" sz="1050" spc="260">
                <a:solidFill>
                  <a:srgbClr val="444444"/>
                </a:solidFill>
                <a:latin typeface="Times New Roman"/>
                <a:cs typeface="Times New Roman"/>
              </a:rPr>
              <a:t>ild</a:t>
            </a:r>
            <a:r>
              <a:rPr dirty="0" sz="1050" spc="2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50" spc="320">
                <a:solidFill>
                  <a:srgbClr val="6D6D6B"/>
                </a:solidFill>
                <a:latin typeface="Times New Roman"/>
                <a:cs typeface="Times New Roman"/>
              </a:rPr>
              <a:t>support</a:t>
            </a:r>
            <a:r>
              <a:rPr dirty="0" sz="1050" spc="11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6D6D6B"/>
                </a:solidFill>
                <a:latin typeface="Times New Roman"/>
                <a:cs typeface="Times New Roman"/>
              </a:rPr>
              <a:t>avvard</a:t>
            </a:r>
            <a:r>
              <a:rPr dirty="0" sz="1050" spc="114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standards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46863" y="4724015"/>
            <a:ext cx="48761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5">
                <a:solidFill>
                  <a:srgbClr val="575757"/>
                </a:solidFill>
                <a:latin typeface="Times New Roman"/>
                <a:cs typeface="Times New Roman"/>
              </a:rPr>
              <a:t>and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creating</a:t>
            </a:r>
            <a:r>
              <a:rPr dirty="0" sz="1050" spc="3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enforcement</a:t>
            </a:r>
            <a:r>
              <a:rPr dirty="0" sz="1050" spc="1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.i.nstit:ut:ions</a:t>
            </a:r>
            <a:r>
              <a:rPr dirty="0" sz="1050" spc="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6D6D6B"/>
                </a:solidFill>
                <a:latin typeface="Times New Roman"/>
                <a:cs typeface="Times New Roman"/>
              </a:rPr>
              <a:t>as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required</a:t>
            </a:r>
            <a:r>
              <a:rPr dirty="0" sz="1050" spc="24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575757"/>
                </a:solidFill>
                <a:latin typeface="Times New Roman"/>
                <a:cs typeface="Times New Roman"/>
              </a:rPr>
              <a:t>by</a:t>
            </a:r>
            <a:r>
              <a:rPr dirty="0" sz="1050" spc="4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38555" y="4874491"/>
            <a:ext cx="31927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federal</a:t>
            </a:r>
            <a:r>
              <a:rPr dirty="0" sz="1050" spc="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Family</a:t>
            </a:r>
            <a:r>
              <a:rPr dirty="0" sz="1050" spc="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D6D6B"/>
                </a:solidFill>
                <a:latin typeface="Times New Roman"/>
                <a:cs typeface="Times New Roman"/>
              </a:rPr>
              <a:t>Support</a:t>
            </a:r>
            <a:r>
              <a:rPr dirty="0" sz="1050" spc="-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6D6D6B"/>
                </a:solidFill>
                <a:latin typeface="Times New Roman"/>
                <a:cs typeface="Times New Roman"/>
              </a:rPr>
              <a:t>Act</a:t>
            </a:r>
            <a:r>
              <a:rPr dirty="0" sz="1050" spc="-3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r>
              <a:rPr dirty="0" sz="1050" spc="6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85">
                <a:solidFill>
                  <a:srgbClr val="6D6D6B"/>
                </a:solidFill>
                <a:latin typeface="Times New Roman"/>
                <a:cs typeface="Times New Roman"/>
              </a:rPr>
              <a:t>1988.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6633" y="5150949"/>
            <a:ext cx="5002530" cy="852169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30"/>
              </a:spcBef>
            </a:pPr>
            <a:r>
              <a:rPr dirty="0" sz="1100" spc="100" b="1">
                <a:solidFill>
                  <a:srgbClr val="575757"/>
                </a:solidFill>
                <a:latin typeface="Times New Roman"/>
                <a:cs typeface="Times New Roman"/>
              </a:rPr>
              <a:t>VVillia.n:i.</a:t>
            </a:r>
            <a:r>
              <a:rPr dirty="0" sz="1100" spc="90" b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200" spc="295" b="1">
                <a:solidFill>
                  <a:srgbClr val="6D6D6B"/>
                </a:solidFill>
                <a:latin typeface="Times New Roman"/>
                <a:cs typeface="Times New Roman"/>
              </a:rPr>
              <a:t>Lavely</a:t>
            </a:r>
            <a:endParaRPr sz="1200">
              <a:latin typeface="Times New Roman"/>
              <a:cs typeface="Times New Roman"/>
            </a:endParaRPr>
          </a:p>
          <a:p>
            <a:pPr algn="just" marL="13970" marR="5080" indent="19050">
              <a:lnSpc>
                <a:spcPct val="96500"/>
              </a:lnSpc>
              <a:spcBef>
                <a:spcPts val="690"/>
              </a:spcBef>
            </a:pPr>
            <a:r>
              <a:rPr dirty="0" sz="1050" spc="265" i="1">
                <a:solidFill>
                  <a:srgbClr val="575757"/>
                </a:solidFill>
                <a:latin typeface="Times New Roman"/>
                <a:cs typeface="Times New Roman"/>
              </a:rPr>
              <a:t>Infant;</a:t>
            </a:r>
            <a:r>
              <a:rPr dirty="0" sz="1050" spc="-135" i="1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40" i="1">
                <a:solidFill>
                  <a:srgbClr val="6D6D6B"/>
                </a:solidFill>
                <a:latin typeface="Times New Roman"/>
                <a:cs typeface="Times New Roman"/>
              </a:rPr>
              <a:t>and</a:t>
            </a:r>
            <a:r>
              <a:rPr dirty="0" sz="1050" spc="275" i="1">
                <a:solidFill>
                  <a:srgbClr val="6D6D6B"/>
                </a:solidFill>
                <a:latin typeface="Times New Roman"/>
                <a:cs typeface="Times New Roman"/>
              </a:rPr>
              <a:t> Child</a:t>
            </a:r>
            <a:r>
              <a:rPr dirty="0" sz="1050" spc="90" i="1">
                <a:solidFill>
                  <a:srgbClr val="6D6D6B"/>
                </a:solidFill>
                <a:latin typeface="Times New Roman"/>
                <a:cs typeface="Times New Roman"/>
              </a:rPr>
              <a:t> .Mor't"alit;y</a:t>
            </a:r>
            <a:r>
              <a:rPr dirty="0" sz="1050" spc="45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90" i="1">
                <a:solidFill>
                  <a:srgbClr val="6D6D6B"/>
                </a:solidFill>
                <a:latin typeface="Times New Roman"/>
                <a:cs typeface="Times New Roman"/>
              </a:rPr>
              <a:t>in</a:t>
            </a:r>
            <a:r>
              <a:rPr dirty="0" sz="1050" spc="380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75" i="1">
                <a:solidFill>
                  <a:srgbClr val="6D6D6B"/>
                </a:solidFill>
                <a:latin typeface="Times New Roman"/>
                <a:cs typeface="Times New Roman"/>
              </a:rPr>
              <a:t>Con't"e"2porary</a:t>
            </a:r>
            <a:r>
              <a:rPr dirty="0" sz="1050" spc="30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25" i="1">
                <a:solidFill>
                  <a:srgbClr val="6D6D6B"/>
                </a:solidFill>
                <a:latin typeface="Times New Roman"/>
                <a:cs typeface="Times New Roman"/>
              </a:rPr>
              <a:t>China.</a:t>
            </a:r>
            <a:r>
              <a:rPr dirty="0" sz="1050" spc="-55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This  </a:t>
            </a:r>
            <a:r>
              <a:rPr dirty="0" sz="1050" spc="275">
                <a:solidFill>
                  <a:srgbClr val="575757"/>
                </a:solidFill>
                <a:latin typeface="Times New Roman"/>
                <a:cs typeface="Times New Roman"/>
              </a:rPr>
              <a:t>project</a:t>
            </a:r>
            <a:r>
              <a:rPr dirty="0" sz="1050" spc="3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120">
                <a:solidFill>
                  <a:srgbClr val="575757"/>
                </a:solidFill>
                <a:latin typeface="Times New Roman"/>
                <a:cs typeface="Times New Roman"/>
              </a:rPr>
              <a:t>vvill</a:t>
            </a:r>
            <a:r>
              <a:rPr dirty="0" sz="1050" spc="9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describe</a:t>
            </a:r>
            <a:r>
              <a:rPr dirty="0" sz="1050" spc="13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75757"/>
                </a:solidFill>
                <a:latin typeface="Times New Roman"/>
                <a:cs typeface="Times New Roman"/>
              </a:rPr>
              <a:t>and</a:t>
            </a:r>
            <a:r>
              <a:rPr dirty="0" sz="1050" spc="22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analyze</a:t>
            </a:r>
            <a:r>
              <a:rPr dirty="0" sz="1050" spc="17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50" spc="30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decline</a:t>
            </a:r>
            <a:r>
              <a:rPr dirty="0" sz="1050" spc="13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r>
              <a:rPr dirty="0" sz="1050" spc="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75757"/>
                </a:solidFill>
                <a:latin typeface="Times New Roman"/>
                <a:cs typeface="Times New Roman"/>
              </a:rPr>
              <a:t>infant</a:t>
            </a:r>
            <a:r>
              <a:rPr dirty="0" sz="1050" spc="6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40">
                <a:solidFill>
                  <a:srgbClr val="6D6D6B"/>
                </a:solidFill>
                <a:latin typeface="Times New Roman"/>
                <a:cs typeface="Times New Roman"/>
              </a:rPr>
              <a:t>a.t'l.d 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child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75757"/>
                </a:solidFill>
                <a:latin typeface="Times New Roman"/>
                <a:cs typeface="Times New Roman"/>
              </a:rPr>
              <a:t>mortality</a:t>
            </a:r>
            <a:r>
              <a:rPr dirty="0" sz="1050" spc="19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00" spc="295">
                <a:solidFill>
                  <a:srgbClr val="6D6D6B"/>
                </a:solidFill>
                <a:latin typeface="Times New Roman"/>
                <a:cs typeface="Times New Roman"/>
              </a:rPr>
              <a:t>i.n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China</a:t>
            </a:r>
            <a:r>
              <a:rPr dirty="0" sz="1050" spc="9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D6D6B"/>
                </a:solidFill>
                <a:latin typeface="Times New Roman"/>
                <a:cs typeface="Times New Roman"/>
              </a:rPr>
              <a:t>from</a:t>
            </a:r>
            <a:r>
              <a:rPr dirty="0" sz="1050" spc="1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50" spc="19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D6D6B"/>
                </a:solidFill>
                <a:latin typeface="Times New Roman"/>
                <a:cs typeface="Times New Roman"/>
              </a:rPr>
              <a:t>early</a:t>
            </a:r>
            <a:r>
              <a:rPr dirty="0" sz="1050" spc="1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60">
                <a:solidFill>
                  <a:srgbClr val="6D6D6B"/>
                </a:solidFill>
                <a:latin typeface="Times New Roman"/>
                <a:cs typeface="Times New Roman"/>
              </a:rPr>
              <a:t>1950s</a:t>
            </a:r>
            <a:r>
              <a:rPr dirty="0" sz="1050" spc="7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D6D6B"/>
                </a:solidFill>
                <a:latin typeface="Times New Roman"/>
                <a:cs typeface="Times New Roman"/>
              </a:rPr>
              <a:t>to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6D6D6B"/>
                </a:solidFill>
                <a:latin typeface="Times New Roman"/>
                <a:cs typeface="Times New Roman"/>
              </a:rPr>
              <a:t>the</a:t>
            </a:r>
            <a:r>
              <a:rPr dirty="0" sz="1050" spc="12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75757"/>
                </a:solidFill>
                <a:latin typeface="Times New Roman"/>
                <a:cs typeface="Times New Roman"/>
              </a:rPr>
              <a:t>late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8122" y="5967428"/>
            <a:ext cx="46653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09875" algn="l"/>
              </a:tabLst>
            </a:pPr>
            <a:r>
              <a:rPr dirty="0" sz="1050" spc="330">
                <a:solidFill>
                  <a:srgbClr val="575757"/>
                </a:solidFill>
                <a:latin typeface="Times New Roman"/>
                <a:cs typeface="Times New Roman"/>
              </a:rPr>
              <a:t>1980s.</a:t>
            </a:r>
            <a:r>
              <a:rPr dirty="0" sz="1050" spc="-12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440">
                <a:solidFill>
                  <a:srgbClr val="6D6D6B"/>
                </a:solidFill>
                <a:latin typeface="Arial"/>
                <a:cs typeface="Arial"/>
              </a:rPr>
              <a:t>As</a:t>
            </a:r>
            <a:r>
              <a:rPr dirty="0" sz="1050" spc="-160">
                <a:solidFill>
                  <a:srgbClr val="6D6D6B"/>
                </a:solidFill>
                <a:latin typeface="Arial"/>
                <a:cs typeface="Arial"/>
              </a:rPr>
              <a:t> 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part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r>
              <a:rPr dirty="0" sz="1050" spc="7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75757"/>
                </a:solidFill>
                <a:latin typeface="Times New Roman"/>
                <a:cs typeface="Times New Roman"/>
              </a:rPr>
              <a:t>this</a:t>
            </a:r>
            <a:r>
              <a:rPr dirty="0" sz="1050" spc="-8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6D6D6B"/>
                </a:solidFill>
                <a:latin typeface="Times New Roman"/>
                <a:cs typeface="Times New Roman"/>
              </a:rPr>
              <a:t>'\&gt;VOrk,</a:t>
            </a:r>
            <a:r>
              <a:rPr dirty="0" sz="1050" spc="13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5">
                <a:solidFill>
                  <a:srgbClr val="6D6D6B"/>
                </a:solidFill>
                <a:latin typeface="Times New Roman"/>
                <a:cs typeface="Times New Roman"/>
              </a:rPr>
              <a:t>the	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research </a:t>
            </a:r>
            <a:r>
              <a:rPr dirty="0" sz="1050" spc="165">
                <a:solidFill>
                  <a:srgbClr val="575757"/>
                </a:solidFill>
                <a:latin typeface="Arial"/>
                <a:cs typeface="Arial"/>
              </a:rPr>
              <a:t>vvill</a:t>
            </a:r>
            <a:r>
              <a:rPr dirty="0" sz="1050" spc="-155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rneasure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77040" y="6117904"/>
            <a:ext cx="5022215" cy="256222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1750" marR="5080" indent="16510">
              <a:lnSpc>
                <a:spcPct val="95500"/>
              </a:lnSpc>
              <a:spcBef>
                <a:spcPts val="160"/>
              </a:spcBef>
            </a:pP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socioeconomic </a:t>
            </a:r>
            <a:r>
              <a:rPr dirty="0" sz="1050" spc="315">
                <a:solidFill>
                  <a:srgbClr val="575757"/>
                </a:solidFill>
                <a:latin typeface="Times New Roman"/>
                <a:cs typeface="Times New Roman"/>
              </a:rPr>
              <a:t>and </a:t>
            </a: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sociodemographic, </a:t>
            </a:r>
            <a:r>
              <a:rPr dirty="0" sz="950" spc="290">
                <a:solidFill>
                  <a:srgbClr val="6D6D6B"/>
                </a:solidFill>
                <a:latin typeface="Arial"/>
                <a:cs typeface="Arial"/>
              </a:rPr>
              <a:t>as</a:t>
            </a:r>
            <a:r>
              <a:rPr dirty="0" sz="1050" spc="290">
                <a:solidFill>
                  <a:srgbClr val="6D6D6B"/>
                </a:solidFill>
                <a:latin typeface="Times New Roman"/>
                <a:cs typeface="Times New Roman"/>
              </a:rPr>
              <a:t>we</a:t>
            </a:r>
            <a:r>
              <a:rPr dirty="0" sz="1050" spc="290">
                <a:solidFill>
                  <a:srgbClr val="444444"/>
                </a:solidFill>
                <a:latin typeface="Times New Roman"/>
                <a:cs typeface="Times New Roman"/>
              </a:rPr>
              <a:t>ll 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as </a:t>
            </a:r>
            <a:r>
              <a:rPr dirty="0" sz="1050" spc="20">
                <a:solidFill>
                  <a:srgbClr val="575757"/>
                </a:solidFill>
                <a:latin typeface="Times New Roman"/>
                <a:cs typeface="Times New Roman"/>
              </a:rPr>
              <a:t>.i.ntr </a:t>
            </a:r>
            <a:r>
              <a:rPr dirty="0" sz="1050" spc="25">
                <a:solidFill>
                  <a:srgbClr val="575757"/>
                </a:solidFill>
                <a:latin typeface="Times New Roman"/>
                <a:cs typeface="Times New Roman"/>
              </a:rPr>
              <a:t>a </a:t>
            </a:r>
            <a:r>
              <a:rPr dirty="0" sz="1050" spc="20">
                <a:solidFill>
                  <a:srgbClr val="A1A1A1"/>
                </a:solidFill>
                <a:latin typeface="Times New Roman"/>
                <a:cs typeface="Times New Roman"/>
              </a:rPr>
              <a:t>­  </a:t>
            </a:r>
            <a:r>
              <a:rPr dirty="0" sz="1050" spc="145">
                <a:solidFill>
                  <a:srgbClr val="6D6D6B"/>
                </a:solidFill>
                <a:latin typeface="Times New Roman"/>
                <a:cs typeface="Times New Roman"/>
              </a:rPr>
              <a:t>fa.rnilial, </a:t>
            </a:r>
            <a:r>
              <a:rPr dirty="0" sz="1050" spc="220">
                <a:solidFill>
                  <a:srgbClr val="575757"/>
                </a:solidFill>
                <a:latin typeface="Times New Roman"/>
                <a:cs typeface="Times New Roman"/>
              </a:rPr>
              <a:t>differentials </a:t>
            </a:r>
            <a:r>
              <a:rPr dirty="0" sz="1050" spc="225">
                <a:solidFill>
                  <a:srgbClr val="6D6D6B"/>
                </a:solidFill>
                <a:latin typeface="Times New Roman"/>
                <a:cs typeface="Times New Roman"/>
              </a:rPr>
              <a:t>in </a:t>
            </a:r>
            <a:r>
              <a:rPr dirty="0" sz="1050" spc="160">
                <a:solidFill>
                  <a:srgbClr val="6D6D6B"/>
                </a:solidFill>
                <a:latin typeface="Times New Roman"/>
                <a:cs typeface="Times New Roman"/>
              </a:rPr>
              <a:t>mo</a:t>
            </a:r>
            <a:r>
              <a:rPr dirty="0" sz="1050" spc="160">
                <a:solidFill>
                  <a:srgbClr val="444444"/>
                </a:solidFill>
                <a:latin typeface="Times New Roman"/>
                <a:cs typeface="Times New Roman"/>
              </a:rPr>
              <a:t>r </a:t>
            </a:r>
            <a:r>
              <a:rPr dirty="0" sz="1050" spc="-15">
                <a:solidFill>
                  <a:srgbClr val="444444"/>
                </a:solidFill>
                <a:latin typeface="Times New Roman"/>
                <a:cs typeface="Times New Roman"/>
              </a:rPr>
              <a:t>t </a:t>
            </a:r>
            <a:r>
              <a:rPr dirty="0" sz="1050" spc="-20">
                <a:solidFill>
                  <a:srgbClr val="444444"/>
                </a:solidFill>
                <a:latin typeface="Times New Roman"/>
                <a:cs typeface="Times New Roman"/>
              </a:rPr>
              <a:t>ali </a:t>
            </a:r>
            <a:r>
              <a:rPr dirty="0" sz="1050" spc="-20">
                <a:solidFill>
                  <a:srgbClr val="6D6D6B"/>
                </a:solidFill>
                <a:latin typeface="Times New Roman"/>
                <a:cs typeface="Times New Roman"/>
              </a:rPr>
              <a:t>ty </a:t>
            </a: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over </a:t>
            </a:r>
            <a:r>
              <a:rPr dirty="0" sz="1050" spc="95">
                <a:solidFill>
                  <a:srgbClr val="575757"/>
                </a:solidFill>
                <a:latin typeface="Times New Roman"/>
                <a:cs typeface="Times New Roman"/>
              </a:rPr>
              <a:t>tl-ie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period. </a:t>
            </a:r>
            <a:r>
              <a:rPr dirty="0" sz="1050" spc="345">
                <a:solidFill>
                  <a:srgbClr val="6D6D6B"/>
                </a:solidFill>
                <a:latin typeface="Times New Roman"/>
                <a:cs typeface="Times New Roman"/>
              </a:rPr>
              <a:t>The 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research</a:t>
            </a:r>
            <a:r>
              <a:rPr dirty="0" sz="1050" spc="18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55">
                <a:solidFill>
                  <a:srgbClr val="575757"/>
                </a:solidFill>
                <a:latin typeface="Arial"/>
                <a:cs typeface="Arial"/>
              </a:rPr>
              <a:t>vvill</a:t>
            </a:r>
            <a:r>
              <a:rPr dirty="0" sz="1050" spc="2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dirty="0" sz="1050" spc="320">
                <a:solidFill>
                  <a:srgbClr val="6D6D6B"/>
                </a:solidFill>
                <a:latin typeface="Times New Roman"/>
                <a:cs typeface="Times New Roman"/>
              </a:rPr>
              <a:t>attempt</a:t>
            </a:r>
            <a:r>
              <a:rPr dirty="0" sz="1050" spc="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55">
                <a:solidFill>
                  <a:srgbClr val="575757"/>
                </a:solidFill>
                <a:latin typeface="Times New Roman"/>
                <a:cs typeface="Times New Roman"/>
              </a:rPr>
              <a:t>co</a:t>
            </a:r>
            <a:r>
              <a:rPr dirty="0" sz="1050" spc="-10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0">
                <a:solidFill>
                  <a:srgbClr val="575757"/>
                </a:solidFill>
                <a:latin typeface="Times New Roman"/>
                <a:cs typeface="Times New Roman"/>
              </a:rPr>
              <a:t>determine</a:t>
            </a:r>
            <a:r>
              <a:rPr dirty="0" sz="1050" spc="17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50" spc="15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05">
                <a:solidFill>
                  <a:srgbClr val="575757"/>
                </a:solidFill>
                <a:latin typeface="Times New Roman"/>
                <a:cs typeface="Times New Roman"/>
              </a:rPr>
              <a:t>natur</a:t>
            </a:r>
            <a:r>
              <a:rPr dirty="0" sz="1050" spc="305">
                <a:solidFill>
                  <a:srgbClr val="7E7E7E"/>
                </a:solidFill>
                <a:latin typeface="Times New Roman"/>
                <a:cs typeface="Times New Roman"/>
              </a:rPr>
              <a:t>e</a:t>
            </a:r>
            <a:r>
              <a:rPr dirty="0" sz="1050" spc="14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D6D6B"/>
                </a:solidFill>
                <a:latin typeface="Times New Roman"/>
                <a:cs typeface="Times New Roman"/>
              </a:rPr>
              <a:t>and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extent  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socioeconomic </a:t>
            </a:r>
            <a:r>
              <a:rPr dirty="0" sz="1050" spc="220">
                <a:solidFill>
                  <a:srgbClr val="575757"/>
                </a:solidFill>
                <a:latin typeface="Times New Roman"/>
                <a:cs typeface="Times New Roman"/>
              </a:rPr>
              <a:t>differentials </a:t>
            </a:r>
            <a:r>
              <a:rPr dirty="0" sz="1000" spc="215">
                <a:solidFill>
                  <a:srgbClr val="575757"/>
                </a:solidFill>
                <a:latin typeface="Times New Roman"/>
                <a:cs typeface="Times New Roman"/>
              </a:rPr>
              <a:t>in </a:t>
            </a:r>
            <a:r>
              <a:rPr dirty="0" sz="1050" spc="220">
                <a:solidFill>
                  <a:srgbClr val="6D6D6B"/>
                </a:solidFill>
                <a:latin typeface="Times New Roman"/>
                <a:cs typeface="Times New Roman"/>
              </a:rPr>
              <a:t>i</a:t>
            </a:r>
            <a:r>
              <a:rPr dirty="0" sz="1050" spc="220">
                <a:solidFill>
                  <a:srgbClr val="444444"/>
                </a:solidFill>
                <a:latin typeface="Times New Roman"/>
                <a:cs typeface="Times New Roman"/>
              </a:rPr>
              <a:t>nfan </a:t>
            </a:r>
            <a:r>
              <a:rPr dirty="0" sz="1050" spc="160">
                <a:solidFill>
                  <a:srgbClr val="6D6D6B"/>
                </a:solidFill>
                <a:latin typeface="Times New Roman"/>
                <a:cs typeface="Times New Roman"/>
              </a:rPr>
              <a:t>t </a:t>
            </a: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a</a:t>
            </a:r>
            <a:r>
              <a:rPr dirty="0" sz="1050" spc="300">
                <a:solidFill>
                  <a:srgbClr val="444444"/>
                </a:solidFill>
                <a:latin typeface="Times New Roman"/>
                <a:cs typeface="Times New Roman"/>
              </a:rPr>
              <a:t>nd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child  </a:t>
            </a:r>
            <a:r>
              <a:rPr dirty="0" sz="1050" spc="185">
                <a:solidFill>
                  <a:srgbClr val="6D6D6B"/>
                </a:solidFill>
                <a:latin typeface="Times New Roman"/>
                <a:cs typeface="Times New Roman"/>
              </a:rPr>
              <a:t>1nortalit:y </a:t>
            </a:r>
            <a:r>
              <a:rPr dirty="0" sz="1050" spc="-85">
                <a:solidFill>
                  <a:srgbClr val="6D6D6B"/>
                </a:solidFill>
                <a:latin typeface="Times New Roman"/>
                <a:cs typeface="Times New Roman"/>
              </a:rPr>
              <a:t>ac</a:t>
            </a:r>
            <a:r>
              <a:rPr dirty="0" sz="1050" spc="-85">
                <a:solidFill>
                  <a:srgbClr val="444444"/>
                </a:solidFill>
                <a:latin typeface="Times New Roman"/>
                <a:cs typeface="Times New Roman"/>
              </a:rPr>
              <a:t>r </a:t>
            </a:r>
            <a:r>
              <a:rPr dirty="0" sz="1050" spc="235">
                <a:solidFill>
                  <a:srgbClr val="6D6D6B"/>
                </a:solidFill>
                <a:latin typeface="Times New Roman"/>
                <a:cs typeface="Times New Roman"/>
              </a:rPr>
              <a:t>oss </a:t>
            </a:r>
            <a:r>
              <a:rPr dirty="0" sz="1050" spc="185">
                <a:solidFill>
                  <a:srgbClr val="6D6D6B"/>
                </a:solidFill>
                <a:latin typeface="Times New Roman"/>
                <a:cs typeface="Times New Roman"/>
              </a:rPr>
              <a:t>relativelys </a:t>
            </a:r>
            <a:r>
              <a:rPr dirty="0" sz="1050" spc="420">
                <a:solidFill>
                  <a:srgbClr val="444444"/>
                </a:solidFill>
                <a:latin typeface="Times New Roman"/>
                <a:cs typeface="Times New Roman"/>
              </a:rPr>
              <a:t>m </a:t>
            </a:r>
            <a:r>
              <a:rPr dirty="0" sz="1050" spc="125">
                <a:solidFill>
                  <a:srgbClr val="444444"/>
                </a:solidFill>
                <a:latin typeface="Times New Roman"/>
                <a:cs typeface="Times New Roman"/>
              </a:rPr>
              <a:t>all </a:t>
            </a:r>
            <a:r>
              <a:rPr dirty="0" sz="1050" spc="220">
                <a:solidFill>
                  <a:srgbClr val="575757"/>
                </a:solidFill>
                <a:latin typeface="Times New Roman"/>
                <a:cs typeface="Times New Roman"/>
              </a:rPr>
              <a:t>areal 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units 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(counties) </a:t>
            </a:r>
            <a:r>
              <a:rPr dirty="0" sz="1050" spc="254">
                <a:solidFill>
                  <a:srgbClr val="575757"/>
                </a:solidFill>
                <a:latin typeface="Times New Roman"/>
                <a:cs typeface="Times New Roman"/>
              </a:rPr>
              <a:t>in  </a:t>
            </a:r>
            <a:r>
              <a:rPr dirty="0" sz="1050" spc="270">
                <a:solidFill>
                  <a:srgbClr val="575757"/>
                </a:solidFill>
                <a:latin typeface="Times New Roman"/>
                <a:cs typeface="Times New Roman"/>
              </a:rPr>
              <a:t>the </a:t>
            </a:r>
            <a:r>
              <a:rPr dirty="0" sz="1050" spc="330">
                <a:solidFill>
                  <a:srgbClr val="575757"/>
                </a:solidFill>
                <a:latin typeface="Times New Roman"/>
                <a:cs typeface="Times New Roman"/>
              </a:rPr>
              <a:t>1980s. </a:t>
            </a:r>
            <a:r>
              <a:rPr dirty="0" sz="1050" spc="260">
                <a:solidFill>
                  <a:srgbClr val="575757"/>
                </a:solidFill>
                <a:latin typeface="Times New Roman"/>
                <a:cs typeface="Times New Roman"/>
              </a:rPr>
              <a:t>Social </a:t>
            </a:r>
            <a:r>
              <a:rPr dirty="0" sz="1050" spc="300">
                <a:solidFill>
                  <a:srgbClr val="575757"/>
                </a:solidFill>
                <a:latin typeface="Times New Roman"/>
                <a:cs typeface="Times New Roman"/>
              </a:rPr>
              <a:t>and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eco </a:t>
            </a:r>
            <a:r>
              <a:rPr dirty="0" sz="1050" spc="325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r>
              <a:rPr dirty="0" sz="1050" spc="325">
                <a:solidFill>
                  <a:srgbClr val="6D6D6B"/>
                </a:solidFill>
                <a:latin typeface="Times New Roman"/>
                <a:cs typeface="Times New Roman"/>
              </a:rPr>
              <a:t>omic </a:t>
            </a:r>
            <a:r>
              <a:rPr dirty="0" sz="1050" spc="229">
                <a:solidFill>
                  <a:srgbClr val="575757"/>
                </a:solidFill>
                <a:latin typeface="Times New Roman"/>
                <a:cs typeface="Times New Roman"/>
              </a:rPr>
              <a:t>characteristics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the  </a:t>
            </a:r>
            <a:r>
              <a:rPr dirty="0" sz="1050" spc="215">
                <a:solidFill>
                  <a:srgbClr val="575757"/>
                </a:solidFill>
                <a:latin typeface="Times New Roman"/>
                <a:cs typeface="Times New Roman"/>
              </a:rPr>
              <a:t>fanilly</a:t>
            </a:r>
            <a:r>
              <a:rPr dirty="0" sz="1050" spc="8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and</a:t>
            </a:r>
            <a:r>
              <a:rPr dirty="0" sz="1050" spc="3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eco</a:t>
            </a:r>
            <a:r>
              <a:rPr dirty="0" sz="1050" spc="250">
                <a:solidFill>
                  <a:srgbClr val="444444"/>
                </a:solidFill>
                <a:latin typeface="Times New Roman"/>
                <a:cs typeface="Times New Roman"/>
              </a:rPr>
              <a:t>l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ogical</a:t>
            </a:r>
            <a:r>
              <a:rPr dirty="0" sz="1050" spc="12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6D6D6B"/>
                </a:solidFill>
                <a:latin typeface="Times New Roman"/>
                <a:cs typeface="Times New Roman"/>
              </a:rPr>
              <a:t>areas</a:t>
            </a:r>
            <a:r>
              <a:rPr dirty="0" sz="1050" spc="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00" spc="130">
                <a:solidFill>
                  <a:srgbClr val="575757"/>
                </a:solidFill>
                <a:latin typeface="Times New Roman"/>
                <a:cs typeface="Times New Roman"/>
              </a:rPr>
              <a:t>vvill</a:t>
            </a:r>
            <a:r>
              <a:rPr dirty="0" sz="1000" spc="25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180">
                <a:solidFill>
                  <a:srgbClr val="575757"/>
                </a:solidFill>
                <a:latin typeface="Times New Roman"/>
                <a:cs typeface="Times New Roman"/>
              </a:rPr>
              <a:t>be</a:t>
            </a:r>
            <a:r>
              <a:rPr dirty="0" sz="1050" spc="34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considered</a:t>
            </a:r>
            <a:r>
              <a:rPr dirty="0" sz="1050" spc="114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as</a:t>
            </a:r>
            <a:r>
              <a:rPr dirty="0" sz="1050" spc="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575757"/>
                </a:solidFill>
                <a:latin typeface="Times New Roman"/>
                <a:cs typeface="Times New Roman"/>
              </a:rPr>
              <a:t>ind</a:t>
            </a:r>
            <a:r>
              <a:rPr dirty="0" sz="1050" spc="7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575757"/>
                </a:solidFill>
                <a:latin typeface="Times New Roman"/>
                <a:cs typeface="Times New Roman"/>
              </a:rPr>
              <a:t>epen</a:t>
            </a:r>
            <a:r>
              <a:rPr dirty="0" sz="1050" spc="315">
                <a:solidFill>
                  <a:srgbClr val="7E7E7E"/>
                </a:solidFill>
                <a:latin typeface="Times New Roman"/>
                <a:cs typeface="Times New Roman"/>
              </a:rPr>
              <a:t>­  </a:t>
            </a:r>
            <a:r>
              <a:rPr dirty="0" sz="1050" spc="325">
                <a:solidFill>
                  <a:srgbClr val="575757"/>
                </a:solidFill>
                <a:latin typeface="Times New Roman"/>
                <a:cs typeface="Times New Roman"/>
              </a:rPr>
              <a:t>denr</a:t>
            </a:r>
            <a:r>
              <a:rPr dirty="0" sz="1050" spc="6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20">
                <a:solidFill>
                  <a:srgbClr val="6D6D6B"/>
                </a:solidFill>
                <a:latin typeface="Times New Roman"/>
                <a:cs typeface="Times New Roman"/>
              </a:rPr>
              <a:t>variables</a:t>
            </a:r>
            <a:r>
              <a:rPr dirty="0" sz="1050" spc="220">
                <a:solidFill>
                  <a:srgbClr val="2D2D2D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  <a:p>
            <a:pPr marL="12700" marR="7620" indent="14604">
              <a:lnSpc>
                <a:spcPct val="95500"/>
              </a:lnSpc>
              <a:spcBef>
                <a:spcPts val="670"/>
              </a:spcBef>
            </a:pPr>
            <a:r>
              <a:rPr dirty="0" sz="1050" spc="380">
                <a:solidFill>
                  <a:srgbClr val="6D6D6B"/>
                </a:solidFill>
                <a:latin typeface="Times New Roman"/>
                <a:cs typeface="Times New Roman"/>
              </a:rPr>
              <a:t>The </a:t>
            </a:r>
            <a:r>
              <a:rPr dirty="0" sz="1050" spc="285">
                <a:solidFill>
                  <a:srgbClr val="575757"/>
                </a:solidFill>
                <a:latin typeface="Times New Roman"/>
                <a:cs typeface="Times New Roman"/>
              </a:rPr>
              <a:t>project </a:t>
            </a:r>
            <a:r>
              <a:rPr dirty="0" sz="1050" spc="110">
                <a:solidFill>
                  <a:srgbClr val="575757"/>
                </a:solidFill>
                <a:latin typeface="Times New Roman"/>
                <a:cs typeface="Times New Roman"/>
              </a:rPr>
              <a:t>vvill </a:t>
            </a:r>
            <a:r>
              <a:rPr dirty="0" sz="1050" spc="210">
                <a:solidFill>
                  <a:srgbClr val="6D6D6B"/>
                </a:solidFill>
                <a:latin typeface="Times New Roman"/>
                <a:cs typeface="Times New Roman"/>
              </a:rPr>
              <a:t>utilize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a </a:t>
            </a:r>
            <a:r>
              <a:rPr dirty="0" sz="1050" spc="229">
                <a:solidFill>
                  <a:srgbClr val="6D6D6B"/>
                </a:solidFill>
                <a:latin typeface="Times New Roman"/>
                <a:cs typeface="Times New Roman"/>
              </a:rPr>
              <a:t>recent: </a:t>
            </a:r>
            <a:r>
              <a:rPr dirty="0" sz="1050" spc="295">
                <a:solidFill>
                  <a:srgbClr val="575757"/>
                </a:solidFill>
                <a:latin typeface="Times New Roman"/>
                <a:cs typeface="Times New Roman"/>
              </a:rPr>
              <a:t>major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survey </a:t>
            </a:r>
            <a:r>
              <a:rPr dirty="0" sz="1050" spc="260">
                <a:solidFill>
                  <a:srgbClr val="575757"/>
                </a:solidFill>
                <a:latin typeface="Times New Roman"/>
                <a:cs typeface="Times New Roman"/>
              </a:rPr>
              <a:t>condu.cted  </a:t>
            </a:r>
            <a:r>
              <a:rPr dirty="0" sz="1050" spc="305">
                <a:solidFill>
                  <a:srgbClr val="6D6D6B"/>
                </a:solidFill>
                <a:latin typeface="Times New Roman"/>
                <a:cs typeface="Times New Roman"/>
              </a:rPr>
              <a:t>by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the </a:t>
            </a: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Chinese 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govemmen.r,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the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2 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per </a:t>
            </a:r>
            <a:r>
              <a:rPr dirty="0" sz="1050" spc="420">
                <a:solidFill>
                  <a:srgbClr val="6D6D6B"/>
                </a:solidFill>
                <a:latin typeface="Times New Roman"/>
                <a:cs typeface="Times New Roman"/>
              </a:rPr>
              <a:t>1000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survey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of  </a:t>
            </a:r>
            <a:r>
              <a:rPr dirty="0" sz="1050" spc="375">
                <a:solidFill>
                  <a:srgbClr val="575757"/>
                </a:solidFill>
                <a:latin typeface="Times New Roman"/>
                <a:cs typeface="Times New Roman"/>
              </a:rPr>
              <a:t>1988.</a:t>
            </a:r>
            <a:r>
              <a:rPr dirty="0" sz="1050" spc="-6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425">
                <a:solidFill>
                  <a:srgbClr val="6D6D6B"/>
                </a:solidFill>
                <a:latin typeface="Times New Roman"/>
                <a:cs typeface="Times New Roman"/>
              </a:rPr>
              <a:t>The</a:t>
            </a:r>
            <a:r>
              <a:rPr dirty="0" sz="1050" spc="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40">
                <a:solidFill>
                  <a:srgbClr val="575757"/>
                </a:solidFill>
                <a:latin typeface="Times New Roman"/>
                <a:cs typeface="Times New Roman"/>
              </a:rPr>
              <a:t>resulrs</a:t>
            </a:r>
            <a:r>
              <a:rPr dirty="0" sz="1050" spc="6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D6D6B"/>
                </a:solidFill>
                <a:latin typeface="Times New Roman"/>
                <a:cs typeface="Times New Roman"/>
              </a:rPr>
              <a:t>o</a:t>
            </a:r>
            <a:r>
              <a:rPr dirty="0" sz="1050" spc="-114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">
                <a:solidFill>
                  <a:srgbClr val="6D6D6B"/>
                </a:solidFill>
                <a:latin typeface="Times New Roman"/>
                <a:cs typeface="Times New Roman"/>
              </a:rPr>
              <a:t>ft</a:t>
            </a:r>
            <a:r>
              <a:rPr dirty="0" sz="1050" spc="8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444444"/>
                </a:solidFill>
                <a:latin typeface="Times New Roman"/>
                <a:cs typeface="Times New Roman"/>
              </a:rPr>
              <a:t>h</a:t>
            </a:r>
            <a:r>
              <a:rPr dirty="0" sz="1050" spc="21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50" spc="20">
                <a:solidFill>
                  <a:srgbClr val="6D6D6B"/>
                </a:solidFill>
                <a:latin typeface="Times New Roman"/>
                <a:cs typeface="Times New Roman"/>
              </a:rPr>
              <a:t>.e</a:t>
            </a:r>
            <a:r>
              <a:rPr dirty="0" sz="1050" spc="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575757"/>
                </a:solidFill>
                <a:latin typeface="Times New Roman"/>
                <a:cs typeface="Times New Roman"/>
              </a:rPr>
              <a:t>project</a:t>
            </a:r>
            <a:r>
              <a:rPr dirty="0" sz="1050" spc="5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should.</a:t>
            </a:r>
            <a:r>
              <a:rPr dirty="0" sz="1050" spc="-5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00">
                <a:solidFill>
                  <a:srgbClr val="6D6D6B"/>
                </a:solidFill>
                <a:latin typeface="Times New Roman"/>
                <a:cs typeface="Times New Roman"/>
              </a:rPr>
              <a:t>permir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evaluation  </a:t>
            </a:r>
            <a:r>
              <a:rPr dirty="0" sz="1050" spc="260">
                <a:solidFill>
                  <a:srgbClr val="575757"/>
                </a:solidFill>
                <a:latin typeface="Times New Roman"/>
                <a:cs typeface="Times New Roman"/>
              </a:rPr>
              <a:t>of</a:t>
            </a:r>
            <a:r>
              <a:rPr dirty="0" sz="1050" spc="13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progress</a:t>
            </a:r>
            <a:r>
              <a:rPr dirty="0" sz="1050" spc="14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575757"/>
                </a:solidFill>
                <a:latin typeface="Times New Roman"/>
                <a:cs typeface="Times New Roman"/>
              </a:rPr>
              <a:t>in</a:t>
            </a:r>
            <a:r>
              <a:rPr dirty="0" sz="1050" spc="19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public</a:t>
            </a:r>
            <a:r>
              <a:rPr dirty="0" sz="1050" spc="9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75757"/>
                </a:solidFill>
                <a:latin typeface="Times New Roman"/>
                <a:cs typeface="Times New Roman"/>
              </a:rPr>
              <a:t>health</a:t>
            </a:r>
            <a:r>
              <a:rPr dirty="0" sz="1050" spc="5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75">
                <a:solidFill>
                  <a:srgbClr val="6D6D6B"/>
                </a:solidFill>
                <a:latin typeface="Times New Roman"/>
                <a:cs typeface="Times New Roman"/>
              </a:rPr>
              <a:t>in</a:t>
            </a:r>
            <a:r>
              <a:rPr dirty="0" sz="1050" spc="229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D6D6B"/>
                </a:solidFill>
                <a:latin typeface="Times New Roman"/>
                <a:cs typeface="Times New Roman"/>
              </a:rPr>
              <a:t>Chin.a</a:t>
            </a:r>
            <a:r>
              <a:rPr dirty="0" sz="1050" spc="12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25">
                <a:solidFill>
                  <a:srgbClr val="6D6D6B"/>
                </a:solidFill>
                <a:latin typeface="Times New Roman"/>
                <a:cs typeface="Times New Roman"/>
              </a:rPr>
              <a:t>and,</a:t>
            </a:r>
            <a:r>
              <a:rPr dirty="0" sz="1050" spc="10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using</a:t>
            </a:r>
            <a:r>
              <a:rPr dirty="0" sz="1050" spc="6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75757"/>
                </a:solidFill>
                <a:latin typeface="Times New Roman"/>
                <a:cs typeface="Times New Roman"/>
              </a:rPr>
              <a:t>mortality  </a:t>
            </a:r>
            <a:r>
              <a:rPr dirty="0" sz="1050" spc="270">
                <a:solidFill>
                  <a:srgbClr val="575757"/>
                </a:solidFill>
                <a:latin typeface="Times New Roman"/>
                <a:cs typeface="Times New Roman"/>
              </a:rPr>
              <a:t>as </a:t>
            </a:r>
            <a:r>
              <a:rPr dirty="0" sz="1000" spc="245">
                <a:solidFill>
                  <a:srgbClr val="575757"/>
                </a:solidFill>
                <a:latin typeface="Times New Roman"/>
                <a:cs typeface="Times New Roman"/>
              </a:rPr>
              <a:t>a.n </a:t>
            </a:r>
            <a:r>
              <a:rPr dirty="0" sz="1050" spc="260">
                <a:solidFill>
                  <a:srgbClr val="575757"/>
                </a:solidFill>
                <a:latin typeface="Times New Roman"/>
                <a:cs typeface="Times New Roman"/>
              </a:rPr>
              <a:t>indicator 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340">
                <a:solidFill>
                  <a:srgbClr val="6D6D6B"/>
                </a:solidFill>
                <a:latin typeface="Times New Roman"/>
                <a:cs typeface="Times New Roman"/>
              </a:rPr>
              <a:t>eco</a:t>
            </a:r>
            <a:r>
              <a:rPr dirty="0" sz="1050" spc="340">
                <a:solidFill>
                  <a:srgbClr val="444444"/>
                </a:solidFill>
                <a:latin typeface="Times New Roman"/>
                <a:cs typeface="Times New Roman"/>
              </a:rPr>
              <a:t>n</a:t>
            </a:r>
            <a:r>
              <a:rPr dirty="0" sz="1050" spc="340">
                <a:solidFill>
                  <a:srgbClr val="6D6D6B"/>
                </a:solidFill>
                <a:latin typeface="Times New Roman"/>
                <a:cs typeface="Times New Roman"/>
              </a:rPr>
              <a:t>o</a:t>
            </a:r>
            <a:r>
              <a:rPr dirty="0" sz="1050" spc="340">
                <a:solidFill>
                  <a:srgbClr val="444444"/>
                </a:solidFill>
                <a:latin typeface="Times New Roman"/>
                <a:cs typeface="Times New Roman"/>
              </a:rPr>
              <a:t>m</a:t>
            </a:r>
            <a:r>
              <a:rPr dirty="0" sz="1050" spc="340">
                <a:solidFill>
                  <a:srgbClr val="6D6D6B"/>
                </a:solidFill>
                <a:latin typeface="Times New Roman"/>
                <a:cs typeface="Times New Roman"/>
              </a:rPr>
              <a:t>ic 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well-being</a:t>
            </a:r>
            <a:r>
              <a:rPr dirty="0" sz="1050" spc="265">
                <a:solidFill>
                  <a:srgbClr val="7E7E7E"/>
                </a:solidFill>
                <a:latin typeface="Times New Roman"/>
                <a:cs typeface="Times New Roman"/>
              </a:rPr>
              <a:t>, </a:t>
            </a:r>
            <a:r>
              <a:rPr dirty="0" sz="1050" spc="290">
                <a:solidFill>
                  <a:srgbClr val="575757"/>
                </a:solidFill>
                <a:latin typeface="Times New Roman"/>
                <a:cs typeface="Times New Roman"/>
              </a:rPr>
              <a:t>permit </a:t>
            </a:r>
            <a:r>
              <a:rPr dirty="0" sz="1050" spc="305">
                <a:solidFill>
                  <a:srgbClr val="575757"/>
                </a:solidFill>
                <a:latin typeface="Times New Roman"/>
                <a:cs typeface="Times New Roman"/>
              </a:rPr>
              <a:t>an  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assessment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the </a:t>
            </a:r>
            <a:r>
              <a:rPr dirty="0" sz="1050" spc="260">
                <a:solidFill>
                  <a:srgbClr val="6D6D6B"/>
                </a:solidFill>
                <a:latin typeface="Times New Roman"/>
                <a:cs typeface="Times New Roman"/>
              </a:rPr>
              <a:t>influence </a:t>
            </a:r>
            <a:r>
              <a:rPr dirty="0" sz="1050" spc="265">
                <a:solidFill>
                  <a:srgbClr val="6D6D6B"/>
                </a:solidFill>
                <a:latin typeface="Times New Roman"/>
                <a:cs typeface="Times New Roman"/>
              </a:rPr>
              <a:t>of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Chinese </a:t>
            </a:r>
            <a:r>
              <a:rPr dirty="0" sz="1050" spc="320">
                <a:solidFill>
                  <a:srgbClr val="6D6D6B"/>
                </a:solidFill>
                <a:latin typeface="Times New Roman"/>
                <a:cs typeface="Times New Roman"/>
              </a:rPr>
              <a:t>governmenr  </a:t>
            </a:r>
            <a:r>
              <a:rPr dirty="0" sz="1050" spc="305">
                <a:solidFill>
                  <a:srgbClr val="6D6D6B"/>
                </a:solidFill>
                <a:latin typeface="Times New Roman"/>
                <a:cs typeface="Times New Roman"/>
              </a:rPr>
              <a:t>programs </a:t>
            </a:r>
            <a:r>
              <a:rPr dirty="0" sz="1050" spc="315">
                <a:solidFill>
                  <a:srgbClr val="575757"/>
                </a:solidFill>
                <a:latin typeface="Times New Roman"/>
                <a:cs typeface="Times New Roman"/>
              </a:rPr>
              <a:t>aimed </a:t>
            </a:r>
            <a:r>
              <a:rPr dirty="0" sz="1050" spc="165">
                <a:solidFill>
                  <a:srgbClr val="6D6D6B"/>
                </a:solidFill>
                <a:latin typeface="Times New Roman"/>
                <a:cs typeface="Times New Roman"/>
              </a:rPr>
              <a:t>at</a:t>
            </a:r>
            <a:r>
              <a:rPr dirty="0" sz="1050" spc="165">
                <a:solidFill>
                  <a:srgbClr val="444444"/>
                </a:solidFill>
                <a:latin typeface="Times New Roman"/>
                <a:cs typeface="Times New Roman"/>
              </a:rPr>
              <a:t>r </a:t>
            </a: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educings </a:t>
            </a:r>
            <a:r>
              <a:rPr dirty="0" sz="1050" spc="315">
                <a:solidFill>
                  <a:srgbClr val="6D6D6B"/>
                </a:solidFill>
                <a:latin typeface="Times New Roman"/>
                <a:cs typeface="Times New Roman"/>
              </a:rPr>
              <a:t>ocioecono</a:t>
            </a:r>
            <a:r>
              <a:rPr dirty="0" sz="1050" spc="315">
                <a:solidFill>
                  <a:srgbClr val="444444"/>
                </a:solidFill>
                <a:latin typeface="Times New Roman"/>
                <a:cs typeface="Times New Roman"/>
              </a:rPr>
              <a:t>mi</a:t>
            </a:r>
            <a:r>
              <a:rPr dirty="0" sz="1050" spc="315">
                <a:solidFill>
                  <a:srgbClr val="6D6D6B"/>
                </a:solidFill>
                <a:latin typeface="Times New Roman"/>
                <a:cs typeface="Times New Roman"/>
              </a:rPr>
              <a:t>c </a:t>
            </a:r>
            <a:r>
              <a:rPr dirty="0" sz="1050" spc="215">
                <a:solidFill>
                  <a:srgbClr val="575757"/>
                </a:solidFill>
                <a:latin typeface="Times New Roman"/>
                <a:cs typeface="Times New Roman"/>
              </a:rPr>
              <a:t>differentials.  </a:t>
            </a:r>
            <a:r>
              <a:rPr dirty="0" sz="1050" spc="320">
                <a:solidFill>
                  <a:srgbClr val="575757"/>
                </a:solidFill>
                <a:latin typeface="Times New Roman"/>
                <a:cs typeface="Times New Roman"/>
              </a:rPr>
              <a:t>Inherent</a:t>
            </a:r>
            <a:r>
              <a:rPr dirty="0" sz="1050" spc="22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to</a:t>
            </a:r>
            <a:r>
              <a:rPr dirty="0" sz="1050" spc="12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35">
                <a:solidFill>
                  <a:srgbClr val="575757"/>
                </a:solidFill>
                <a:latin typeface="Times New Roman"/>
                <a:cs typeface="Times New Roman"/>
              </a:rPr>
              <a:t>this</a:t>
            </a:r>
            <a:r>
              <a:rPr dirty="0" sz="1050" spc="16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6D6D6B"/>
                </a:solidFill>
                <a:latin typeface="Times New Roman"/>
                <a:cs typeface="Times New Roman"/>
              </a:rPr>
              <a:t>goal</a:t>
            </a:r>
            <a:r>
              <a:rPr dirty="0" sz="1050" spc="6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160">
                <a:solidFill>
                  <a:srgbClr val="444444"/>
                </a:solidFill>
                <a:latin typeface="Times New Roman"/>
                <a:cs typeface="Times New Roman"/>
              </a:rPr>
              <a:t>i</a:t>
            </a:r>
            <a:r>
              <a:rPr dirty="0" sz="1050" spc="160">
                <a:solidFill>
                  <a:srgbClr val="6D6D6B"/>
                </a:solidFill>
                <a:latin typeface="Times New Roman"/>
                <a:cs typeface="Times New Roman"/>
              </a:rPr>
              <a:t>s</a:t>
            </a:r>
            <a:r>
              <a:rPr dirty="0" sz="1050" spc="16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00" spc="254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00" spc="30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50">
                <a:solidFill>
                  <a:srgbClr val="575757"/>
                </a:solidFill>
                <a:latin typeface="Times New Roman"/>
                <a:cs typeface="Times New Roman"/>
              </a:rPr>
              <a:t>need</a:t>
            </a:r>
            <a:r>
              <a:rPr dirty="0" sz="1050" spc="19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85">
                <a:solidFill>
                  <a:srgbClr val="6D6D6B"/>
                </a:solidFill>
                <a:latin typeface="Times New Roman"/>
                <a:cs typeface="Times New Roman"/>
              </a:rPr>
              <a:t>to</a:t>
            </a:r>
            <a:r>
              <a:rPr dirty="0" sz="1050" spc="18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10">
                <a:solidFill>
                  <a:srgbClr val="575757"/>
                </a:solidFill>
                <a:latin typeface="Times New Roman"/>
                <a:cs typeface="Times New Roman"/>
              </a:rPr>
              <a:t>assess</a:t>
            </a:r>
            <a:r>
              <a:rPr dirty="0" sz="1050" spc="14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95">
                <a:solidFill>
                  <a:srgbClr val="575757"/>
                </a:solidFill>
                <a:latin typeface="Times New Roman"/>
                <a:cs typeface="Times New Roman"/>
              </a:rPr>
              <a:t>tl-ie</a:t>
            </a:r>
            <a:r>
              <a:rPr dirty="0" sz="1050" spc="7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55">
                <a:solidFill>
                  <a:srgbClr val="575757"/>
                </a:solidFill>
                <a:latin typeface="Times New Roman"/>
                <a:cs typeface="Times New Roman"/>
              </a:rPr>
              <a:t>i.J."Lfluence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3609" y="8652248"/>
            <a:ext cx="49422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9995" algn="l"/>
              </a:tabLst>
            </a:pPr>
            <a:r>
              <a:rPr dirty="0" sz="1050" spc="80">
                <a:solidFill>
                  <a:srgbClr val="575757"/>
                </a:solidFill>
                <a:latin typeface="Times New Roman"/>
                <a:cs typeface="Times New Roman"/>
              </a:rPr>
              <a:t>on </a:t>
            </a:r>
            <a:r>
              <a:rPr dirty="0" sz="1050" spc="38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50">
                <a:solidFill>
                  <a:srgbClr val="6D6D6B"/>
                </a:solidFill>
                <a:latin typeface="Times New Roman"/>
                <a:cs typeface="Times New Roman"/>
              </a:rPr>
              <a:t>i.J.-irant</a:t>
            </a:r>
            <a:r>
              <a:rPr dirty="0" sz="1050" spc="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75">
                <a:solidFill>
                  <a:srgbClr val="575757"/>
                </a:solidFill>
                <a:latin typeface="Times New Roman"/>
                <a:cs typeface="Times New Roman"/>
              </a:rPr>
              <a:t>and	</a:t>
            </a:r>
            <a:r>
              <a:rPr dirty="0" sz="1050" spc="190">
                <a:solidFill>
                  <a:srgbClr val="6D6D6B"/>
                </a:solidFill>
                <a:latin typeface="Times New Roman"/>
                <a:cs typeface="Times New Roman"/>
              </a:rPr>
              <a:t>child.</a:t>
            </a:r>
            <a:r>
              <a:rPr dirty="0" sz="1050" spc="7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mortality</a:t>
            </a:r>
            <a:r>
              <a:rPr dirty="0" sz="1050" spc="8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60">
                <a:solidFill>
                  <a:srgbClr val="575757"/>
                </a:solidFill>
                <a:latin typeface="Times New Roman"/>
                <a:cs typeface="Times New Roman"/>
              </a:rPr>
              <a:t>of</a:t>
            </a:r>
            <a:r>
              <a:rPr dirty="0" sz="1050" spc="22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54">
                <a:solidFill>
                  <a:srgbClr val="575757"/>
                </a:solidFill>
                <a:latin typeface="Times New Roman"/>
                <a:cs typeface="Times New Roman"/>
              </a:rPr>
              <a:t>the</a:t>
            </a:r>
            <a:r>
              <a:rPr dirty="0" sz="1050" spc="26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40">
                <a:solidFill>
                  <a:srgbClr val="6D6D6B"/>
                </a:solidFill>
                <a:latin typeface="Times New Roman"/>
                <a:cs typeface="Times New Roman"/>
              </a:rPr>
              <a:t>economic</a:t>
            </a:r>
            <a:r>
              <a:rPr dirty="0" sz="1050" spc="4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75757"/>
                </a:solidFill>
                <a:latin typeface="Times New Roman"/>
                <a:cs typeface="Times New Roman"/>
              </a:rPr>
              <a:t>reforms</a:t>
            </a:r>
            <a:r>
              <a:rPr dirty="0" sz="1050" spc="12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70">
                <a:solidFill>
                  <a:srgbClr val="575757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6953" y="8802724"/>
            <a:ext cx="489140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th</a:t>
            </a:r>
            <a:r>
              <a:rPr dirty="0" sz="1050" spc="130">
                <a:solidFill>
                  <a:srgbClr val="A1A1A1"/>
                </a:solidFill>
                <a:latin typeface="Times New Roman"/>
                <a:cs typeface="Times New Roman"/>
              </a:rPr>
              <a:t>.</a:t>
            </a:r>
            <a:r>
              <a:rPr dirty="0" sz="1050" spc="130">
                <a:solidFill>
                  <a:srgbClr val="6D6D6B"/>
                </a:solidFill>
                <a:latin typeface="Times New Roman"/>
                <a:cs typeface="Times New Roman"/>
              </a:rPr>
              <a:t>e</a:t>
            </a:r>
            <a:r>
              <a:rPr dirty="0" sz="1050" spc="21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45">
                <a:solidFill>
                  <a:srgbClr val="575757"/>
                </a:solidFill>
                <a:latin typeface="Times New Roman"/>
                <a:cs typeface="Times New Roman"/>
              </a:rPr>
              <a:t>1980s,</a:t>
            </a:r>
            <a:r>
              <a:rPr dirty="0" sz="1050" spc="5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375">
                <a:solidFill>
                  <a:srgbClr val="6D6D6B"/>
                </a:solidFill>
                <a:latin typeface="Times New Roman"/>
                <a:cs typeface="Times New Roman"/>
              </a:rPr>
              <a:t>and</a:t>
            </a:r>
            <a:r>
              <a:rPr dirty="0" sz="1050" spc="1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30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r>
              <a:rPr dirty="0" sz="1050" spc="10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15">
                <a:solidFill>
                  <a:srgbClr val="6D6D6B"/>
                </a:solidFill>
                <a:latin typeface="Times New Roman"/>
                <a:cs typeface="Times New Roman"/>
              </a:rPr>
              <a:t>the</a:t>
            </a:r>
            <a:r>
              <a:rPr dirty="0" sz="1050" spc="2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one</a:t>
            </a:r>
            <a:r>
              <a:rPr dirty="0" sz="1050" spc="295">
                <a:solidFill>
                  <a:srgbClr val="A1A1A1"/>
                </a:solidFill>
                <a:latin typeface="Times New Roman"/>
                <a:cs typeface="Times New Roman"/>
              </a:rPr>
              <a:t>-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ch</a:t>
            </a:r>
            <a:r>
              <a:rPr dirty="0" sz="1050" spc="295">
                <a:solidFill>
                  <a:srgbClr val="444444"/>
                </a:solidFill>
                <a:latin typeface="Times New Roman"/>
                <a:cs typeface="Times New Roman"/>
              </a:rPr>
              <a:t>ild</a:t>
            </a:r>
            <a:r>
              <a:rPr dirty="0" sz="1050" spc="75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050" spc="225">
                <a:solidFill>
                  <a:srgbClr val="6D6D6B"/>
                </a:solidFill>
                <a:latin typeface="Times New Roman"/>
                <a:cs typeface="Times New Roman"/>
              </a:rPr>
              <a:t>policy.</a:t>
            </a:r>
            <a:r>
              <a:rPr dirty="0" sz="1050" spc="20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335">
                <a:solidFill>
                  <a:srgbClr val="6D6D6B"/>
                </a:solidFill>
                <a:latin typeface="Times New Roman"/>
                <a:cs typeface="Times New Roman"/>
              </a:rPr>
              <a:t>Gender</a:t>
            </a:r>
            <a:r>
              <a:rPr dirty="0" sz="1050" spc="14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29">
                <a:solidFill>
                  <a:srgbClr val="575757"/>
                </a:solidFill>
                <a:latin typeface="Times New Roman"/>
                <a:cs typeface="Times New Roman"/>
              </a:rPr>
              <a:t>differen</a:t>
            </a:r>
            <a:r>
              <a:rPr dirty="0" sz="1050" spc="229">
                <a:solidFill>
                  <a:srgbClr val="A1A1A1"/>
                </a:solidFill>
                <a:latin typeface="Times New Roman"/>
                <a:cs typeface="Times New Roman"/>
              </a:rPr>
              <a:t>­  </a:t>
            </a:r>
            <a:r>
              <a:rPr dirty="0" sz="1050" spc="165">
                <a:solidFill>
                  <a:srgbClr val="575757"/>
                </a:solidFill>
                <a:latin typeface="Times New Roman"/>
                <a:cs typeface="Times New Roman"/>
              </a:rPr>
              <a:t>tials </a:t>
            </a:r>
            <a:r>
              <a:rPr dirty="0" sz="1000" spc="185">
                <a:solidFill>
                  <a:srgbClr val="575757"/>
                </a:solidFill>
                <a:latin typeface="Times New Roman"/>
                <a:cs typeface="Times New Roman"/>
              </a:rPr>
              <a:t>in </a:t>
            </a:r>
            <a:r>
              <a:rPr dirty="0" sz="1050" spc="200">
                <a:solidFill>
                  <a:srgbClr val="575757"/>
                </a:solidFill>
                <a:latin typeface="Times New Roman"/>
                <a:cs typeface="Times New Roman"/>
              </a:rPr>
              <a:t>mortalit:y,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and </a:t>
            </a:r>
            <a:r>
              <a:rPr dirty="0" sz="1050" spc="215">
                <a:solidFill>
                  <a:srgbClr val="575757"/>
                </a:solidFill>
                <a:latin typeface="Times New Roman"/>
                <a:cs typeface="Times New Roman"/>
              </a:rPr>
              <a:t>tbe </a:t>
            </a:r>
            <a:r>
              <a:rPr dirty="0" sz="1050" spc="325">
                <a:solidFill>
                  <a:srgbClr val="6D6D6B"/>
                </a:solidFill>
                <a:latin typeface="Times New Roman"/>
                <a:cs typeface="Times New Roman"/>
              </a:rPr>
              <a:t>problem</a:t>
            </a:r>
            <a:r>
              <a:rPr dirty="0" sz="1050" spc="13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ofunder-report:ed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20204" y="1366009"/>
            <a:ext cx="19304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fe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6577" y="1524405"/>
            <a:ext cx="138430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3175">
              <a:lnSpc>
                <a:spcPts val="1180"/>
              </a:lnSpc>
              <a:spcBef>
                <a:spcPts val="210"/>
              </a:spcBef>
            </a:pPr>
            <a:r>
              <a:rPr dirty="0" sz="1050" spc="190">
                <a:solidFill>
                  <a:srgbClr val="6D6D6B"/>
                </a:solidFill>
                <a:latin typeface="Times New Roman"/>
                <a:cs typeface="Times New Roman"/>
              </a:rPr>
              <a:t>e  </a:t>
            </a:r>
            <a:r>
              <a:rPr dirty="0" sz="1050" spc="360">
                <a:solidFill>
                  <a:srgbClr val="6D6D6B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13367" y="1825359"/>
            <a:ext cx="1835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4">
                <a:solidFill>
                  <a:srgbClr val="6D6D6B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08228" y="2200671"/>
            <a:ext cx="198120" cy="201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50" spc="520" b="1">
                <a:solidFill>
                  <a:srgbClr val="6D6D6B"/>
                </a:solidFill>
                <a:latin typeface="Times New Roman"/>
                <a:cs typeface="Times New Roman"/>
              </a:rPr>
              <a:t>V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20444" y="2458945"/>
            <a:ext cx="15875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400" i="1">
                <a:solidFill>
                  <a:srgbClr val="6D6D6B"/>
                </a:solidFill>
                <a:latin typeface="Times New Roman"/>
                <a:cs typeface="Times New Roman"/>
              </a:rPr>
              <a:t>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10462" y="2609422"/>
            <a:ext cx="1885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5" i="1">
                <a:solidFill>
                  <a:srgbClr val="6D6D6B"/>
                </a:solidFill>
                <a:latin typeface="Times New Roman"/>
                <a:cs typeface="Times New Roman"/>
              </a:rPr>
              <a:t>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17781" y="2759898"/>
            <a:ext cx="1339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5">
                <a:solidFill>
                  <a:srgbClr val="6D6D6B"/>
                </a:solidFill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96884" y="2918295"/>
            <a:ext cx="2006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04793" y="3068772"/>
            <a:ext cx="2247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an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97554" y="3227168"/>
            <a:ext cx="2495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0">
                <a:solidFill>
                  <a:srgbClr val="575757"/>
                </a:solidFill>
                <a:latin typeface="Times New Roman"/>
                <a:cs typeface="Times New Roman"/>
              </a:rPr>
              <a:t>im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24183" y="3377644"/>
            <a:ext cx="2660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0">
                <a:solidFill>
                  <a:srgbClr val="575757"/>
                </a:solidFill>
                <a:latin typeface="Times New Roman"/>
                <a:cs typeface="Times New Roman"/>
              </a:rPr>
              <a:t>r</a:t>
            </a:r>
            <a:r>
              <a:rPr dirty="0" sz="1050" spc="21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dirty="0" sz="1050" spc="290">
                <a:solidFill>
                  <a:srgbClr val="575757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96884" y="3528121"/>
            <a:ext cx="2324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ch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89246" y="3678598"/>
            <a:ext cx="193040" cy="34480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 indent="8255">
              <a:lnSpc>
                <a:spcPts val="1250"/>
              </a:lnSpc>
              <a:spcBef>
                <a:spcPts val="155"/>
              </a:spcBef>
            </a:pPr>
            <a:r>
              <a:rPr dirty="0" sz="1050" spc="135">
                <a:solidFill>
                  <a:srgbClr val="6D6D6B"/>
                </a:solidFill>
                <a:latin typeface="Times New Roman"/>
                <a:cs typeface="Times New Roman"/>
              </a:rPr>
              <a:t>in  </a:t>
            </a:r>
            <a:r>
              <a:rPr dirty="0" sz="1050" spc="250">
                <a:solidFill>
                  <a:srgbClr val="6D6D6B"/>
                </a:solidFill>
                <a:latin typeface="Times New Roman"/>
                <a:cs typeface="Times New Roman"/>
              </a:rPr>
              <a:t>di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92455" y="3987471"/>
            <a:ext cx="1974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30">
                <a:solidFill>
                  <a:srgbClr val="6D6D6B"/>
                </a:solidFill>
                <a:latin typeface="Times New Roman"/>
                <a:cs typeface="Times New Roman"/>
              </a:rPr>
              <a:t>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81072" y="4145868"/>
            <a:ext cx="2286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co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92322" y="4296344"/>
            <a:ext cx="19939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70">
                <a:solidFill>
                  <a:srgbClr val="6D6D6B"/>
                </a:solidFill>
                <a:latin typeface="Times New Roman"/>
                <a:cs typeface="Times New Roman"/>
              </a:rPr>
              <a:t>th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77044" y="4446821"/>
            <a:ext cx="2413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>
                <a:solidFill>
                  <a:srgbClr val="6D6D6B"/>
                </a:solidFill>
                <a:latin typeface="Times New Roman"/>
                <a:cs typeface="Times New Roman"/>
              </a:rPr>
              <a:t>na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80805" y="4605216"/>
            <a:ext cx="1231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95">
                <a:solidFill>
                  <a:srgbClr val="6D6D6B"/>
                </a:solidFill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72898" y="4755694"/>
            <a:ext cx="2705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5">
                <a:solidFill>
                  <a:srgbClr val="6D6D6B"/>
                </a:solidFill>
                <a:latin typeface="Times New Roman"/>
                <a:cs typeface="Times New Roman"/>
              </a:rPr>
              <a:t>e</a:t>
            </a:r>
            <a:r>
              <a:rPr dirty="0" sz="1050" spc="390">
                <a:solidFill>
                  <a:srgbClr val="6D6D6B"/>
                </a:solidFill>
                <a:latin typeface="Times New Roman"/>
                <a:cs typeface="Times New Roman"/>
              </a:rPr>
              <a:t>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71292" y="4906171"/>
            <a:ext cx="22415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su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73834" y="5064567"/>
            <a:ext cx="2413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50">
                <a:solidFill>
                  <a:srgbClr val="6D6D6B"/>
                </a:solidFill>
                <a:latin typeface="Times New Roman"/>
                <a:cs typeface="Times New Roman"/>
              </a:rPr>
              <a:t>ga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53190" y="5215044"/>
            <a:ext cx="217170" cy="6457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 indent="15240">
              <a:lnSpc>
                <a:spcPct val="95700"/>
              </a:lnSpc>
              <a:spcBef>
                <a:spcPts val="160"/>
              </a:spcBef>
            </a:pPr>
            <a:r>
              <a:rPr dirty="0" sz="1050" spc="305">
                <a:solidFill>
                  <a:srgbClr val="6D6D6B"/>
                </a:solidFill>
                <a:latin typeface="Times New Roman"/>
                <a:cs typeface="Times New Roman"/>
              </a:rPr>
              <a:t>m  </a:t>
            </a:r>
            <a:r>
              <a:rPr dirty="0" sz="1050" spc="250">
                <a:solidFill>
                  <a:srgbClr val="575757"/>
                </a:solidFill>
                <a:latin typeface="Times New Roman"/>
                <a:cs typeface="Times New Roman"/>
              </a:rPr>
              <a:t>in  </a:t>
            </a:r>
            <a:r>
              <a:rPr dirty="0" sz="1050" spc="235">
                <a:solidFill>
                  <a:srgbClr val="6D6D6B"/>
                </a:solidFill>
                <a:latin typeface="Times New Roman"/>
                <a:cs typeface="Times New Roman"/>
              </a:rPr>
              <a:t>ra  </a:t>
            </a:r>
            <a:r>
              <a:rPr dirty="0" sz="1050" spc="245">
                <a:solidFill>
                  <a:srgbClr val="575757"/>
                </a:solidFill>
                <a:latin typeface="Times New Roman"/>
                <a:cs typeface="Times New Roman"/>
              </a:rPr>
              <a:t>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60695" y="5832790"/>
            <a:ext cx="2279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85">
                <a:solidFill>
                  <a:srgbClr val="6D6D6B"/>
                </a:solidFill>
                <a:latin typeface="Times New Roman"/>
                <a:cs typeface="Times New Roman"/>
              </a:rPr>
              <a:t>tl-i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53190" y="5983267"/>
            <a:ext cx="201295" cy="33718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210"/>
              </a:spcBef>
            </a:pPr>
            <a:r>
              <a:rPr dirty="0" sz="1050" spc="450">
                <a:solidFill>
                  <a:srgbClr val="6D6D6B"/>
                </a:solidFill>
                <a:latin typeface="Times New Roman"/>
                <a:cs typeface="Times New Roman"/>
              </a:rPr>
              <a:t>w  </a:t>
            </a:r>
            <a:r>
              <a:rPr dirty="0" sz="1050" spc="280">
                <a:solidFill>
                  <a:srgbClr val="6D6D6B"/>
                </a:solidFill>
                <a:latin typeface="Times New Roman"/>
                <a:cs typeface="Times New Roman"/>
              </a:rPr>
              <a:t>hi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49979" y="6292140"/>
            <a:ext cx="24574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00">
                <a:solidFill>
                  <a:srgbClr val="575757"/>
                </a:solidFill>
                <a:latin typeface="Times New Roman"/>
                <a:cs typeface="Times New Roman"/>
              </a:rPr>
              <a:t>lin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53190" y="6442616"/>
            <a:ext cx="23812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45">
                <a:solidFill>
                  <a:srgbClr val="6D6D6B"/>
                </a:solidFill>
                <a:latin typeface="Times New Roman"/>
                <a:cs typeface="Times New Roman"/>
              </a:rPr>
              <a:t>res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52789" y="6585174"/>
            <a:ext cx="25971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40">
                <a:solidFill>
                  <a:srgbClr val="6D6D6B"/>
                </a:solidFill>
                <a:latin typeface="Times New Roman"/>
                <a:cs typeface="Times New Roman"/>
              </a:rPr>
              <a:t>tio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13656" y="6896422"/>
            <a:ext cx="271145" cy="17443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770"/>
              </a:spcBef>
            </a:pPr>
            <a:r>
              <a:rPr dirty="0" sz="1050" spc="565" b="1">
                <a:solidFill>
                  <a:srgbClr val="6D6D6B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 marR="5080" indent="44450">
              <a:lnSpc>
                <a:spcPct val="95900"/>
              </a:lnSpc>
              <a:spcBef>
                <a:spcPts val="725"/>
              </a:spcBef>
            </a:pPr>
            <a:r>
              <a:rPr dirty="0" sz="1050" spc="235" i="1">
                <a:solidFill>
                  <a:srgbClr val="6D6D6B"/>
                </a:solidFill>
                <a:latin typeface="Times New Roman"/>
                <a:cs typeface="Times New Roman"/>
              </a:rPr>
              <a:t>Ni </a:t>
            </a:r>
            <a:r>
              <a:rPr dirty="0" sz="1050" spc="145" i="1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200">
                <a:solidFill>
                  <a:srgbClr val="575757"/>
                </a:solidFill>
                <a:latin typeface="Times New Roman"/>
                <a:cs typeface="Times New Roman"/>
              </a:rPr>
              <a:t>fol  </a:t>
            </a:r>
            <a:r>
              <a:rPr dirty="0" sz="1050" spc="210">
                <a:solidFill>
                  <a:srgbClr val="575757"/>
                </a:solidFill>
                <a:latin typeface="Times New Roman"/>
                <a:cs typeface="Times New Roman"/>
              </a:rPr>
              <a:t>int  </a:t>
            </a:r>
            <a:r>
              <a:rPr dirty="0" sz="1050" spc="310">
                <a:solidFill>
                  <a:srgbClr val="6D6D6B"/>
                </a:solidFill>
                <a:latin typeface="Times New Roman"/>
                <a:cs typeface="Times New Roman"/>
              </a:rPr>
              <a:t>su  </a:t>
            </a:r>
            <a:r>
              <a:rPr dirty="0" sz="1050" spc="254">
                <a:solidFill>
                  <a:srgbClr val="6D6D6B"/>
                </a:solidFill>
                <a:latin typeface="Times New Roman"/>
                <a:cs typeface="Times New Roman"/>
              </a:rPr>
              <a:t>pr  </a:t>
            </a:r>
            <a:r>
              <a:rPr dirty="0" sz="1050" spc="320">
                <a:solidFill>
                  <a:srgbClr val="6D6D6B"/>
                </a:solidFill>
                <a:latin typeface="Times New Roman"/>
                <a:cs typeface="Times New Roman"/>
              </a:rPr>
              <a:t>gr  </a:t>
            </a:r>
            <a:r>
              <a:rPr dirty="0" sz="1050" spc="280">
                <a:solidFill>
                  <a:srgbClr val="575757"/>
                </a:solidFill>
                <a:latin typeface="Times New Roman"/>
                <a:cs typeface="Times New Roman"/>
              </a:rPr>
              <a:t>an  </a:t>
            </a:r>
            <a:r>
              <a:rPr dirty="0" sz="1050" spc="335">
                <a:solidFill>
                  <a:srgbClr val="575757"/>
                </a:solidFill>
                <a:latin typeface="Times New Roman"/>
                <a:cs typeface="Times New Roman"/>
              </a:rPr>
              <a:t>he  </a:t>
            </a:r>
            <a:r>
              <a:rPr dirty="0" sz="1050" spc="229">
                <a:solidFill>
                  <a:srgbClr val="6D6D6B"/>
                </a:solidFill>
                <a:latin typeface="Times New Roman"/>
                <a:cs typeface="Times New Roman"/>
              </a:rPr>
              <a:t>ori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17818" y="8604729"/>
            <a:ext cx="2997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229">
                <a:solidFill>
                  <a:srgbClr val="575757"/>
                </a:solidFill>
                <a:latin typeface="Times New Roman"/>
                <a:cs typeface="Times New Roman"/>
              </a:rPr>
              <a:t>ana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09912" y="8747287"/>
            <a:ext cx="23622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325">
                <a:solidFill>
                  <a:srgbClr val="6D6D6B"/>
                </a:solidFill>
                <a:latin typeface="Times New Roman"/>
                <a:cs typeface="Times New Roman"/>
              </a:rPr>
              <a:t>co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70865" y="9466230"/>
            <a:ext cx="16764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420">
                <a:solidFill>
                  <a:srgbClr val="6D6D6B"/>
                </a:solidFill>
                <a:latin typeface="Arial"/>
                <a:cs typeface="Arial"/>
              </a:rPr>
              <a:t>8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2025-06-11T18:34:13Z</dcterms:created>
  <dcterms:modified xsi:type="dcterms:W3CDTF">2025-06-11T18:34:13Z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2025-01-31T00:00:00Z</vt:filetime>
  </property>
  <property fmtid="{D5CDD505-2E9C-101B-9397-08002B2CF9AE}" pid="3" name="Creator">
    <vt:lpwstr>RICOH MP 3054</vt:lpwstr>
  </property>
  <property fmtid="{D5CDD505-2E9C-101B-9397-08002B2CF9AE}" pid="4" name="LastSaved">
    <vt:filetime>2025-06-11T00:00:00Z</vt:filetime>
  </property>
</Properties>
</file>