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31"/>
  </p:notesMasterIdLst>
  <p:handoutMasterIdLst>
    <p:handoutMasterId r:id="rId32"/>
  </p:handoutMasterIdLst>
  <p:sldIdLst>
    <p:sldId id="258" r:id="rId2"/>
    <p:sldId id="546" r:id="rId3"/>
    <p:sldId id="987" r:id="rId4"/>
    <p:sldId id="971" r:id="rId5"/>
    <p:sldId id="1019" r:id="rId6"/>
    <p:sldId id="1022" r:id="rId7"/>
    <p:sldId id="988" r:id="rId8"/>
    <p:sldId id="1021" r:id="rId9"/>
    <p:sldId id="1024" r:id="rId10"/>
    <p:sldId id="1042" r:id="rId11"/>
    <p:sldId id="1047" r:id="rId12"/>
    <p:sldId id="1045" r:id="rId13"/>
    <p:sldId id="1046" r:id="rId14"/>
    <p:sldId id="1037" r:id="rId15"/>
    <p:sldId id="989" r:id="rId16"/>
    <p:sldId id="1036" r:id="rId17"/>
    <p:sldId id="1035" r:id="rId18"/>
    <p:sldId id="1048" r:id="rId19"/>
    <p:sldId id="1053" r:id="rId20"/>
    <p:sldId id="1049" r:id="rId21"/>
    <p:sldId id="1056" r:id="rId22"/>
    <p:sldId id="1050" r:id="rId23"/>
    <p:sldId id="1052" r:id="rId24"/>
    <p:sldId id="1054" r:id="rId25"/>
    <p:sldId id="1051" r:id="rId26"/>
    <p:sldId id="1055" r:id="rId27"/>
    <p:sldId id="1058" r:id="rId28"/>
    <p:sldId id="1057" r:id="rId29"/>
    <p:sldId id="1044" r:id="rId30"/>
  </p:sldIdLst>
  <p:sldSz cx="9144000" cy="6858000" type="screen4x3"/>
  <p:notesSz cx="6858000" cy="931386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4">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 initials="Jt"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FFFFCC"/>
    <a:srgbClr val="FFCCFF"/>
    <a:srgbClr val="FF99FF"/>
    <a:srgbClr val="993366"/>
    <a:srgbClr val="003399"/>
    <a:srgbClr val="33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49" autoAdjust="0"/>
    <p:restoredTop sz="86398" autoAdjust="0"/>
  </p:normalViewPr>
  <p:slideViewPr>
    <p:cSldViewPr snapToGrid="0">
      <p:cViewPr varScale="1">
        <p:scale>
          <a:sx n="74" d="100"/>
          <a:sy n="74" d="100"/>
        </p:scale>
        <p:origin x="69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4512"/>
    </p:cViewPr>
  </p:sorterViewPr>
  <p:notesViewPr>
    <p:cSldViewPr snapToGrid="0">
      <p:cViewPr varScale="1">
        <p:scale>
          <a:sx n="56" d="100"/>
          <a:sy n="56" d="100"/>
        </p:scale>
        <p:origin x="-1812" y="-96"/>
      </p:cViewPr>
      <p:guideLst>
        <p:guide orient="horz" pos="2934"/>
        <p:guide pos="2160"/>
      </p:guideLst>
    </p:cSldViewPr>
  </p:notesViewPr>
  <p:gridSpacing cx="1800225" cy="180022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656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dirty="0"/>
          </a:p>
        </p:txBody>
      </p:sp>
      <p:sp>
        <p:nvSpPr>
          <p:cNvPr id="7171" name="Rectangle 3"/>
          <p:cNvSpPr>
            <a:spLocks noGrp="1" noChangeArrowheads="1"/>
          </p:cNvSpPr>
          <p:nvPr>
            <p:ph type="dt" sz="quarter" idx="1"/>
          </p:nvPr>
        </p:nvSpPr>
        <p:spPr bwMode="auto">
          <a:xfrm>
            <a:off x="3884613" y="0"/>
            <a:ext cx="2971800" cy="4656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7172" name="Rectangle 4"/>
          <p:cNvSpPr>
            <a:spLocks noGrp="1" noChangeArrowheads="1"/>
          </p:cNvSpPr>
          <p:nvPr>
            <p:ph type="ftr" sz="quarter" idx="2"/>
          </p:nvPr>
        </p:nvSpPr>
        <p:spPr bwMode="auto">
          <a:xfrm>
            <a:off x="0" y="8846553"/>
            <a:ext cx="2971800" cy="4656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dirty="0"/>
          </a:p>
        </p:txBody>
      </p:sp>
      <p:sp>
        <p:nvSpPr>
          <p:cNvPr id="7173" name="Rectangle 5"/>
          <p:cNvSpPr>
            <a:spLocks noGrp="1" noChangeArrowheads="1"/>
          </p:cNvSpPr>
          <p:nvPr>
            <p:ph type="sldNum" sz="quarter" idx="3"/>
          </p:nvPr>
        </p:nvSpPr>
        <p:spPr bwMode="auto">
          <a:xfrm>
            <a:off x="3884613" y="8846553"/>
            <a:ext cx="2971800" cy="4656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4485396-3F1A-44B9-AC15-C2611D0BBEE1}" type="slidenum">
              <a:rPr lang="en-US"/>
              <a:pPr>
                <a:defRPr/>
              </a:pPr>
              <a:t>‹#›</a:t>
            </a:fld>
            <a:endParaRPr lang="en-US" dirty="0"/>
          </a:p>
        </p:txBody>
      </p:sp>
    </p:spTree>
    <p:extLst>
      <p:ext uri="{BB962C8B-B14F-4D97-AF65-F5344CB8AC3E}">
        <p14:creationId xmlns:p14="http://schemas.microsoft.com/office/powerpoint/2010/main" val="2458676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656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dirty="0"/>
          </a:p>
        </p:txBody>
      </p:sp>
      <p:sp>
        <p:nvSpPr>
          <p:cNvPr id="72707" name="Rectangle 3"/>
          <p:cNvSpPr>
            <a:spLocks noGrp="1" noChangeArrowheads="1"/>
          </p:cNvSpPr>
          <p:nvPr>
            <p:ph type="dt" idx="1"/>
          </p:nvPr>
        </p:nvSpPr>
        <p:spPr bwMode="auto">
          <a:xfrm>
            <a:off x="3884613" y="0"/>
            <a:ext cx="2971800" cy="4656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83972" name="Rectangle 4"/>
          <p:cNvSpPr>
            <a:spLocks noGrp="1" noRot="1" noChangeAspect="1" noChangeArrowheads="1" noTextEdit="1"/>
          </p:cNvSpPr>
          <p:nvPr>
            <p:ph type="sldImg" idx="2"/>
          </p:nvPr>
        </p:nvSpPr>
        <p:spPr bwMode="auto">
          <a:xfrm>
            <a:off x="1101725" y="698500"/>
            <a:ext cx="4654550"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Rectangle 5"/>
          <p:cNvSpPr>
            <a:spLocks noGrp="1" noChangeArrowheads="1"/>
          </p:cNvSpPr>
          <p:nvPr>
            <p:ph type="body" sz="quarter" idx="3"/>
          </p:nvPr>
        </p:nvSpPr>
        <p:spPr bwMode="auto">
          <a:xfrm>
            <a:off x="685800" y="4424085"/>
            <a:ext cx="5486400" cy="4191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2710" name="Rectangle 6"/>
          <p:cNvSpPr>
            <a:spLocks noGrp="1" noChangeArrowheads="1"/>
          </p:cNvSpPr>
          <p:nvPr>
            <p:ph type="ftr" sz="quarter" idx="4"/>
          </p:nvPr>
        </p:nvSpPr>
        <p:spPr bwMode="auto">
          <a:xfrm>
            <a:off x="0" y="8846553"/>
            <a:ext cx="2971800" cy="4656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dirty="0"/>
          </a:p>
        </p:txBody>
      </p:sp>
      <p:sp>
        <p:nvSpPr>
          <p:cNvPr id="72711" name="Rectangle 7"/>
          <p:cNvSpPr>
            <a:spLocks noGrp="1" noChangeArrowheads="1"/>
          </p:cNvSpPr>
          <p:nvPr>
            <p:ph type="sldNum" sz="quarter" idx="5"/>
          </p:nvPr>
        </p:nvSpPr>
        <p:spPr bwMode="auto">
          <a:xfrm>
            <a:off x="3884613" y="8846553"/>
            <a:ext cx="2971800" cy="4656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D33E1DDC-EB1B-4AD9-8489-563815D8FB60}" type="slidenum">
              <a:rPr lang="en-US"/>
              <a:pPr>
                <a:defRPr/>
              </a:pPr>
              <a:t>‹#›</a:t>
            </a:fld>
            <a:endParaRPr lang="en-US" dirty="0"/>
          </a:p>
        </p:txBody>
      </p:sp>
    </p:spTree>
    <p:extLst>
      <p:ext uri="{BB962C8B-B14F-4D97-AF65-F5344CB8AC3E}">
        <p14:creationId xmlns:p14="http://schemas.microsoft.com/office/powerpoint/2010/main" val="3447751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xfrm>
            <a:off x="914400" y="4424085"/>
            <a:ext cx="5029200" cy="4191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011537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2928364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968255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2371152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2501521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318885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836400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0D1A4-9EB8-22B0-479E-A10EC4430D0F}"/>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7DFD2C2F-838C-576B-1E7E-ABC3AECB4EB0}"/>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B49B4E9B-3B05-00E8-838D-7EDFCEA4E060}"/>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125758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FCDF35-9EB2-D9CC-82D0-605F685F5ED2}"/>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FABEFF7F-711E-CC4F-0561-B60403AA9916}"/>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2A7A2D2E-AA3B-AC8B-6F78-18CA0C91091A}"/>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37098041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4C22D1-30FC-7D56-F558-0C2F2B4AD167}"/>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6741437E-4A15-95ED-7B7C-26713FBE055A}"/>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409ECAB2-EB5D-0773-4E2C-EC9EDF49EA5F}"/>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2308063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xfrm>
            <a:off x="914400" y="4424085"/>
            <a:ext cx="5029200" cy="4191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9029629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D935BC-D1C7-6E32-7F13-97486675B1D1}"/>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F2F64943-48FA-D413-50D1-8BF8C86DC21E}"/>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B5C80E7E-360F-60E2-47EA-A70556F6B28E}"/>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0291351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FE2F2-DDB3-DFFD-3109-DBC7B72DDADC}"/>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89006ED5-9B7A-4A85-76AA-B56AB0890683}"/>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5A73BB87-C4C8-5B3D-550A-2AC14875E468}"/>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23306362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2098C6-A501-C80F-B649-4B4696E9F40A}"/>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5798C55A-A274-6E2A-6DDC-A6B0AFCE3215}"/>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1929C1C8-2320-B4F3-3A3B-49E9AE132026}"/>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27465509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8AEE4-5790-6FE2-FB08-519D45BDC31E}"/>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E92409FE-2B57-C412-9012-A9D8880B4702}"/>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785D1D5A-E03D-1CCA-9445-8E39C023825C}"/>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6943437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E115A-65B5-8BE5-1096-0EB5A477BE4A}"/>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2B870144-526A-5EC3-3D0E-C77CEDDF0D37}"/>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9AA81CDA-3696-2C61-1978-1C6A0B46F5F4}"/>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4296322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841128-D95E-DEBF-F9F9-5959533D88A9}"/>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21D521D1-C771-D6EE-5624-C61A6E106D1D}"/>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57C5A0D2-2BD7-BFAF-7467-80B136D1241A}"/>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7881496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87E53-C164-EF09-2DD5-F044AB38B26F}"/>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66DEADAD-093B-7F8E-8154-F162536E4A9A}"/>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762307D4-5F9D-9319-001E-0F55656DC091}"/>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42313368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3A696-F44F-DFDA-41B2-CD7C3F5550BA}"/>
            </a:ext>
          </a:extLst>
        </p:cNvPr>
        <p:cNvGrpSpPr/>
        <p:nvPr/>
      </p:nvGrpSpPr>
      <p:grpSpPr>
        <a:xfrm>
          <a:off x="0" y="0"/>
          <a:ext cx="0" cy="0"/>
          <a:chOff x="0" y="0"/>
          <a:chExt cx="0" cy="0"/>
        </a:xfrm>
      </p:grpSpPr>
      <p:sp>
        <p:nvSpPr>
          <p:cNvPr id="86018" name="Rectangle 2">
            <a:extLst>
              <a:ext uri="{FF2B5EF4-FFF2-40B4-BE49-F238E27FC236}">
                <a16:creationId xmlns:a16="http://schemas.microsoft.com/office/drawing/2014/main" id="{CE402319-3EC2-BF50-D66C-24CD60406B04}"/>
              </a:ext>
            </a:extLst>
          </p:cNvPr>
          <p:cNvSpPr>
            <a:spLocks noGrp="1" noRot="1" noChangeAspect="1" noChangeArrowheads="1" noTextEdit="1"/>
          </p:cNvSpPr>
          <p:nvPr>
            <p:ph type="sldImg"/>
          </p:nvPr>
        </p:nvSpPr>
        <p:spPr>
          <a:xfrm>
            <a:off x="3436938" y="2446338"/>
            <a:ext cx="0" cy="0"/>
          </a:xfrm>
          <a:ln/>
        </p:spPr>
      </p:sp>
      <p:sp>
        <p:nvSpPr>
          <p:cNvPr id="86019" name="Rectangle 3">
            <a:extLst>
              <a:ext uri="{FF2B5EF4-FFF2-40B4-BE49-F238E27FC236}">
                <a16:creationId xmlns:a16="http://schemas.microsoft.com/office/drawing/2014/main" id="{3FF7648C-D627-D75E-98BA-4AF6963D0234}"/>
              </a:ext>
            </a:extLst>
          </p:cNvPr>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7297477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2098676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531537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2566147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3391688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3032779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1764579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3436938" y="2446338"/>
            <a:ext cx="0" cy="0"/>
          </a:xfrm>
          <a:ln/>
        </p:spPr>
      </p:sp>
      <p:sp>
        <p:nvSpPr>
          <p:cNvPr id="86019" name="Rectangle 3"/>
          <p:cNvSpPr>
            <a:spLocks noGrp="1" noChangeArrowheads="1"/>
          </p:cNvSpPr>
          <p:nvPr>
            <p:ph type="body" idx="1"/>
          </p:nvPr>
        </p:nvSpPr>
        <p:spPr>
          <a:xfrm>
            <a:off x="598488" y="4359406"/>
            <a:ext cx="5673725" cy="31143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itchFamily="34" charset="0"/>
            </a:endParaRPr>
          </a:p>
        </p:txBody>
      </p:sp>
    </p:spTree>
    <p:extLst>
      <p:ext uri="{BB962C8B-B14F-4D97-AF65-F5344CB8AC3E}">
        <p14:creationId xmlns:p14="http://schemas.microsoft.com/office/powerpoint/2010/main" val="3542662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343FA75-0809-4BC4-B22D-AD9742ADE8DE}" type="slidenum">
              <a:rPr lang="en-US"/>
              <a:pPr>
                <a:defRPr/>
              </a:pPr>
              <a:t>‹#›</a:t>
            </a:fld>
            <a:endParaRPr lang="en-US" dirty="0"/>
          </a:p>
        </p:txBody>
      </p:sp>
    </p:spTree>
    <p:extLst>
      <p:ext uri="{BB962C8B-B14F-4D97-AF65-F5344CB8AC3E}">
        <p14:creationId xmlns:p14="http://schemas.microsoft.com/office/powerpoint/2010/main" val="291384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6BB4DB3-E7B9-4EEF-85CB-CB014EDD4ECD}" type="slidenum">
              <a:rPr lang="en-US"/>
              <a:pPr>
                <a:defRPr/>
              </a:pPr>
              <a:t>‹#›</a:t>
            </a:fld>
            <a:endParaRPr lang="en-US" dirty="0"/>
          </a:p>
        </p:txBody>
      </p:sp>
    </p:spTree>
    <p:extLst>
      <p:ext uri="{BB962C8B-B14F-4D97-AF65-F5344CB8AC3E}">
        <p14:creationId xmlns:p14="http://schemas.microsoft.com/office/powerpoint/2010/main" val="205709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F3D3C5C-1132-453C-B143-D02D8A3F4774}" type="slidenum">
              <a:rPr lang="en-US"/>
              <a:pPr>
                <a:defRPr/>
              </a:pPr>
              <a:t>‹#›</a:t>
            </a:fld>
            <a:endParaRPr lang="en-US" dirty="0"/>
          </a:p>
        </p:txBody>
      </p:sp>
    </p:spTree>
    <p:extLst>
      <p:ext uri="{BB962C8B-B14F-4D97-AF65-F5344CB8AC3E}">
        <p14:creationId xmlns:p14="http://schemas.microsoft.com/office/powerpoint/2010/main" val="300577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69946F5-42C5-4375-AD8D-DFCA4EB886B9}" type="slidenum">
              <a:rPr lang="en-US"/>
              <a:pPr>
                <a:defRPr/>
              </a:pPr>
              <a:t>‹#›</a:t>
            </a:fld>
            <a:endParaRPr lang="en-US" dirty="0"/>
          </a:p>
        </p:txBody>
      </p:sp>
    </p:spTree>
    <p:extLst>
      <p:ext uri="{BB962C8B-B14F-4D97-AF65-F5344CB8AC3E}">
        <p14:creationId xmlns:p14="http://schemas.microsoft.com/office/powerpoint/2010/main" val="3071525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73BD6A5-B0CB-4BB9-8518-E784AB396D8C}" type="slidenum">
              <a:rPr lang="en-US"/>
              <a:pPr>
                <a:defRPr/>
              </a:pPr>
              <a:t>‹#›</a:t>
            </a:fld>
            <a:endParaRPr lang="en-US" dirty="0"/>
          </a:p>
        </p:txBody>
      </p:sp>
    </p:spTree>
    <p:extLst>
      <p:ext uri="{BB962C8B-B14F-4D97-AF65-F5344CB8AC3E}">
        <p14:creationId xmlns:p14="http://schemas.microsoft.com/office/powerpoint/2010/main" val="4281699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899D7F5-943D-41C3-B717-E665830296A8}" type="slidenum">
              <a:rPr lang="en-US"/>
              <a:pPr>
                <a:defRPr/>
              </a:pPr>
              <a:t>‹#›</a:t>
            </a:fld>
            <a:endParaRPr lang="en-US" dirty="0"/>
          </a:p>
        </p:txBody>
      </p:sp>
    </p:spTree>
    <p:extLst>
      <p:ext uri="{BB962C8B-B14F-4D97-AF65-F5344CB8AC3E}">
        <p14:creationId xmlns:p14="http://schemas.microsoft.com/office/powerpoint/2010/main" val="1971629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94914ED8-57DD-4EF8-8B59-60DF79BDE90B}" type="slidenum">
              <a:rPr lang="en-US"/>
              <a:pPr>
                <a:defRPr/>
              </a:pPr>
              <a:t>‹#›</a:t>
            </a:fld>
            <a:endParaRPr lang="en-US" dirty="0"/>
          </a:p>
        </p:txBody>
      </p:sp>
    </p:spTree>
    <p:extLst>
      <p:ext uri="{BB962C8B-B14F-4D97-AF65-F5344CB8AC3E}">
        <p14:creationId xmlns:p14="http://schemas.microsoft.com/office/powerpoint/2010/main" val="346156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2A684AB-3642-4FF3-AA49-F934DFAF090A}" type="slidenum">
              <a:rPr lang="en-US"/>
              <a:pPr>
                <a:defRPr/>
              </a:pPr>
              <a:t>‹#›</a:t>
            </a:fld>
            <a:endParaRPr lang="en-US" dirty="0"/>
          </a:p>
        </p:txBody>
      </p:sp>
    </p:spTree>
    <p:extLst>
      <p:ext uri="{BB962C8B-B14F-4D97-AF65-F5344CB8AC3E}">
        <p14:creationId xmlns:p14="http://schemas.microsoft.com/office/powerpoint/2010/main" val="3490140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71C7591-9852-4D48-900D-7406A66761F9}" type="slidenum">
              <a:rPr lang="en-US"/>
              <a:pPr>
                <a:defRPr/>
              </a:pPr>
              <a:t>‹#›</a:t>
            </a:fld>
            <a:endParaRPr lang="en-US" dirty="0"/>
          </a:p>
        </p:txBody>
      </p:sp>
    </p:spTree>
    <p:extLst>
      <p:ext uri="{BB962C8B-B14F-4D97-AF65-F5344CB8AC3E}">
        <p14:creationId xmlns:p14="http://schemas.microsoft.com/office/powerpoint/2010/main" val="3162863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013BA50-F9D7-4525-887E-A7EF47B5038F}" type="slidenum">
              <a:rPr lang="en-US"/>
              <a:pPr>
                <a:defRPr/>
              </a:pPr>
              <a:t>‹#›</a:t>
            </a:fld>
            <a:endParaRPr lang="en-US" dirty="0"/>
          </a:p>
        </p:txBody>
      </p:sp>
    </p:spTree>
    <p:extLst>
      <p:ext uri="{BB962C8B-B14F-4D97-AF65-F5344CB8AC3E}">
        <p14:creationId xmlns:p14="http://schemas.microsoft.com/office/powerpoint/2010/main" val="392888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933C1E7-6124-41AB-BAB8-B8F004C9B8A5}" type="slidenum">
              <a:rPr lang="en-US"/>
              <a:pPr>
                <a:defRPr/>
              </a:pPr>
              <a:t>‹#›</a:t>
            </a:fld>
            <a:endParaRPr lang="en-US" dirty="0"/>
          </a:p>
        </p:txBody>
      </p:sp>
    </p:spTree>
    <p:extLst>
      <p:ext uri="{BB962C8B-B14F-4D97-AF65-F5344CB8AC3E}">
        <p14:creationId xmlns:p14="http://schemas.microsoft.com/office/powerpoint/2010/main" val="2260491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单击此处编辑母版标题样式</a:t>
            </a:r>
          </a:p>
        </p:txBody>
      </p:sp>
      <p:sp>
        <p:nvSpPr>
          <p:cNvPr id="12595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单击此处编辑母版文本样式</a:t>
            </a:r>
          </a:p>
          <a:p>
            <a:pPr lvl="1"/>
            <a:r>
              <a:rPr lang="en-US"/>
              <a:t>第二级</a:t>
            </a:r>
          </a:p>
          <a:p>
            <a:pPr lvl="2"/>
            <a:r>
              <a:rPr lang="en-US"/>
              <a:t>第三级</a:t>
            </a:r>
          </a:p>
          <a:p>
            <a:pPr lvl="3"/>
            <a:r>
              <a:rPr lang="en-US"/>
              <a:t>第四级</a:t>
            </a:r>
          </a:p>
          <a:p>
            <a:pPr lvl="4"/>
            <a:r>
              <a:rPr lang="en-US"/>
              <a:t>第五级</a:t>
            </a:r>
          </a:p>
        </p:txBody>
      </p:sp>
      <p:sp>
        <p:nvSpPr>
          <p:cNvPr id="1259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dirty="0"/>
          </a:p>
        </p:txBody>
      </p:sp>
      <p:sp>
        <p:nvSpPr>
          <p:cNvPr id="1259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dirty="0"/>
          </a:p>
        </p:txBody>
      </p:sp>
      <p:sp>
        <p:nvSpPr>
          <p:cNvPr id="1259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398369EC-A148-46C8-98B8-EB9AF8DEEB8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ctr" rtl="0" eaLnBrk="0" fontAlgn="base" hangingPunct="0">
        <a:spcBef>
          <a:spcPct val="0"/>
        </a:spcBef>
        <a:spcAft>
          <a:spcPct val="0"/>
        </a:spcAft>
        <a:defRPr sz="60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6000">
          <a:solidFill>
            <a:schemeClr val="tx2"/>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sz="6000">
          <a:solidFill>
            <a:schemeClr val="tx2"/>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sz="6000">
          <a:solidFill>
            <a:schemeClr val="tx2"/>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sz="6000">
          <a:solidFill>
            <a:schemeClr val="tx2"/>
          </a:solidFill>
          <a:effectLst>
            <a:outerShdw blurRad="38100" dist="38100" dir="2700000" algn="tl">
              <a:srgbClr val="C0C0C0"/>
            </a:outerShdw>
          </a:effectLst>
          <a:latin typeface="Times New Roman" pitchFamily="18" charset="0"/>
        </a:defRPr>
      </a:lvl5pPr>
      <a:lvl6pPr marL="457200" algn="ctr" rtl="0" fontAlgn="base">
        <a:spcBef>
          <a:spcPct val="0"/>
        </a:spcBef>
        <a:spcAft>
          <a:spcPct val="0"/>
        </a:spcAft>
        <a:defRPr sz="6000">
          <a:solidFill>
            <a:schemeClr val="tx2"/>
          </a:solidFill>
          <a:effectLst>
            <a:outerShdw blurRad="38100" dist="38100" dir="2700000" algn="tl">
              <a:srgbClr val="C0C0C0"/>
            </a:outerShdw>
          </a:effectLst>
          <a:latin typeface="Times New Roman" pitchFamily="18" charset="0"/>
        </a:defRPr>
      </a:lvl6pPr>
      <a:lvl7pPr marL="914400" algn="ctr" rtl="0" fontAlgn="base">
        <a:spcBef>
          <a:spcPct val="0"/>
        </a:spcBef>
        <a:spcAft>
          <a:spcPct val="0"/>
        </a:spcAft>
        <a:defRPr sz="6000">
          <a:solidFill>
            <a:schemeClr val="tx2"/>
          </a:solidFill>
          <a:effectLst>
            <a:outerShdw blurRad="38100" dist="38100" dir="2700000" algn="tl">
              <a:srgbClr val="C0C0C0"/>
            </a:outerShdw>
          </a:effectLst>
          <a:latin typeface="Times New Roman" pitchFamily="18" charset="0"/>
        </a:defRPr>
      </a:lvl7pPr>
      <a:lvl8pPr marL="1371600" algn="ctr" rtl="0" fontAlgn="base">
        <a:spcBef>
          <a:spcPct val="0"/>
        </a:spcBef>
        <a:spcAft>
          <a:spcPct val="0"/>
        </a:spcAft>
        <a:defRPr sz="6000">
          <a:solidFill>
            <a:schemeClr val="tx2"/>
          </a:solidFill>
          <a:effectLst>
            <a:outerShdw blurRad="38100" dist="38100" dir="2700000" algn="tl">
              <a:srgbClr val="C0C0C0"/>
            </a:outerShdw>
          </a:effectLst>
          <a:latin typeface="Times New Roman" pitchFamily="18" charset="0"/>
        </a:defRPr>
      </a:lvl8pPr>
      <a:lvl9pPr marL="1828800" algn="ctr" rtl="0" fontAlgn="base">
        <a:spcBef>
          <a:spcPct val="0"/>
        </a:spcBef>
        <a:spcAft>
          <a:spcPct val="0"/>
        </a:spcAft>
        <a:defRPr sz="60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har char="•"/>
        <a:defRPr sz="36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har char="•"/>
        <a:defRPr sz="28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sz="24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har char="»"/>
        <a:defRPr sz="24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har char="»"/>
        <a:defRPr sz="24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har char="»"/>
        <a:defRPr sz="24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har char="»"/>
        <a:defRPr sz="24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har char="»"/>
        <a:defRPr sz="24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tayman@san.rr.com" TargetMode="External"/><Relationship Id="rId2" Type="http://schemas.openxmlformats.org/officeDocument/2006/relationships/hyperlink" Target="mailto:dswanson@ucr.edu"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census.gov/data-tools/demo/idb/#/table?COUNTRY_YEAR=2024&amp;COUNTRY_YR_ANIM=2024&amp;menu=tableViz"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Rectangle 3"/>
          <p:cNvSpPr>
            <a:spLocks noGrp="1" noChangeArrowheads="1"/>
          </p:cNvSpPr>
          <p:nvPr>
            <p:ph type="subTitle" idx="1"/>
          </p:nvPr>
        </p:nvSpPr>
        <p:spPr>
          <a:xfrm>
            <a:off x="0" y="3288643"/>
            <a:ext cx="9144000" cy="3543300"/>
          </a:xfrm>
        </p:spPr>
        <p:txBody>
          <a:bodyPr/>
          <a:lstStyle/>
          <a:p>
            <a:pPr>
              <a:lnSpc>
                <a:spcPct val="80000"/>
              </a:lnSpc>
            </a:pPr>
            <a:r>
              <a:rPr lang="en-US" altLang="en-US" sz="2400" dirty="0">
                <a:effectLst/>
                <a:latin typeface="Arial" panose="020B0604020202020204" pitchFamily="34" charset="0"/>
                <a:cs typeface="Arial" panose="020B0604020202020204" pitchFamily="34" charset="0"/>
              </a:rPr>
              <a:t>David A. Swanson</a:t>
            </a:r>
          </a:p>
          <a:p>
            <a:pPr>
              <a:lnSpc>
                <a:spcPct val="80000"/>
              </a:lnSpc>
            </a:pPr>
            <a:r>
              <a:rPr lang="en-US" altLang="en-US" sz="2400" dirty="0">
                <a:effectLst/>
                <a:latin typeface="Arial" panose="020B0604020202020204" pitchFamily="34" charset="0"/>
                <a:cs typeface="Arial" panose="020B0604020202020204" pitchFamily="34" charset="0"/>
              </a:rPr>
              <a:t>Population Research Center, Portland State University                                                                                      </a:t>
            </a:r>
            <a:br>
              <a:rPr lang="en-US" altLang="en-US" sz="2400" dirty="0">
                <a:effectLst/>
                <a:latin typeface="Arial" panose="020B0604020202020204" pitchFamily="34" charset="0"/>
                <a:cs typeface="Arial" panose="020B0604020202020204" pitchFamily="34" charset="0"/>
              </a:rPr>
            </a:br>
            <a:r>
              <a:rPr lang="en-US" altLang="en-US" sz="2400" dirty="0">
                <a:effectLst/>
                <a:latin typeface="Arial" panose="020B0604020202020204" pitchFamily="34" charset="0"/>
                <a:cs typeface="Arial" panose="020B0604020202020204" pitchFamily="34" charset="0"/>
              </a:rPr>
              <a:t>  Center for Studies in Demography and Ecology, University of Washington                                                                                                               Department of Sociology, University of California Riverside                                                                                                                                                                           </a:t>
            </a:r>
            <a:br>
              <a:rPr lang="en-US" altLang="en-US" sz="2400" dirty="0">
                <a:effectLst/>
                <a:latin typeface="Arial" panose="020B0604020202020204" pitchFamily="34" charset="0"/>
                <a:cs typeface="Arial" panose="020B0604020202020204" pitchFamily="34" charset="0"/>
              </a:rPr>
            </a:br>
            <a:r>
              <a:rPr lang="en-US" altLang="en-US" sz="2400" dirty="0">
                <a:effectLst/>
                <a:latin typeface="Arial" panose="020B0604020202020204" pitchFamily="34" charset="0"/>
                <a:cs typeface="Arial" panose="020B0604020202020204" pitchFamily="34" charset="0"/>
              </a:rPr>
              <a:t>  </a:t>
            </a:r>
            <a:r>
              <a:rPr lang="en-US" altLang="en-US" sz="2400" dirty="0">
                <a:effectLst/>
                <a:latin typeface="Arial" panose="020B0604020202020204" pitchFamily="34" charset="0"/>
                <a:cs typeface="Arial" panose="020B0604020202020204" pitchFamily="34" charset="0"/>
                <a:hlinkClick r:id="rId2"/>
              </a:rPr>
              <a:t>dswanson@ucr.edu</a:t>
            </a:r>
            <a:endParaRPr lang="en-US" altLang="en-US" sz="2400" dirty="0">
              <a:effectLst/>
              <a:latin typeface="Arial" panose="020B0604020202020204" pitchFamily="34" charset="0"/>
              <a:cs typeface="Arial" panose="020B0604020202020204" pitchFamily="34" charset="0"/>
            </a:endParaRPr>
          </a:p>
          <a:p>
            <a:pPr>
              <a:lnSpc>
                <a:spcPct val="80000"/>
              </a:lnSpc>
            </a:pPr>
            <a:endParaRPr lang="en-US" altLang="en-US" sz="2400" dirty="0">
              <a:effectLst/>
              <a:latin typeface="Arial" panose="020B0604020202020204" pitchFamily="34" charset="0"/>
              <a:cs typeface="Arial" panose="020B0604020202020204" pitchFamily="34" charset="0"/>
            </a:endParaRPr>
          </a:p>
          <a:p>
            <a:pPr>
              <a:lnSpc>
                <a:spcPct val="80000"/>
              </a:lnSpc>
            </a:pPr>
            <a:r>
              <a:rPr lang="en-US" altLang="en-US" sz="2400" dirty="0">
                <a:effectLst/>
                <a:latin typeface="Arial" panose="020B0604020202020204" pitchFamily="34" charset="0"/>
                <a:cs typeface="Arial" panose="020B0604020202020204" pitchFamily="34" charset="0"/>
              </a:rPr>
              <a:t>Jeff </a:t>
            </a:r>
            <a:r>
              <a:rPr lang="en-US" altLang="en-US" sz="2400" dirty="0" err="1">
                <a:effectLst/>
                <a:latin typeface="Arial" panose="020B0604020202020204" pitchFamily="34" charset="0"/>
                <a:cs typeface="Arial" panose="020B0604020202020204" pitchFamily="34" charset="0"/>
              </a:rPr>
              <a:t>Tayman</a:t>
            </a:r>
            <a:br>
              <a:rPr lang="en-US" altLang="en-US" sz="2400" dirty="0">
                <a:effectLst/>
                <a:latin typeface="Arial" panose="020B0604020202020204" pitchFamily="34" charset="0"/>
                <a:cs typeface="Arial" panose="020B0604020202020204" pitchFamily="34" charset="0"/>
              </a:rPr>
            </a:br>
            <a:r>
              <a:rPr lang="en-US" altLang="en-US" sz="2400" dirty="0">
                <a:effectLst/>
                <a:latin typeface="Arial" panose="020B0604020202020204" pitchFamily="34" charset="0"/>
                <a:cs typeface="Arial" panose="020B0604020202020204" pitchFamily="34" charset="0"/>
              </a:rPr>
              <a:t>  </a:t>
            </a:r>
            <a:r>
              <a:rPr lang="en-US" altLang="en-US" sz="2400" dirty="0" err="1">
                <a:effectLst/>
                <a:latin typeface="Arial" panose="020B0604020202020204" pitchFamily="34" charset="0"/>
                <a:cs typeface="Arial" panose="020B0604020202020204" pitchFamily="34" charset="0"/>
              </a:rPr>
              <a:t>Tayman</a:t>
            </a:r>
            <a:r>
              <a:rPr lang="en-US" altLang="en-US" sz="2400" dirty="0">
                <a:effectLst/>
                <a:latin typeface="Arial" panose="020B0604020202020204" pitchFamily="34" charset="0"/>
                <a:cs typeface="Arial" panose="020B0604020202020204" pitchFamily="34" charset="0"/>
              </a:rPr>
              <a:t> Demographics</a:t>
            </a:r>
          </a:p>
          <a:p>
            <a:pPr>
              <a:lnSpc>
                <a:spcPct val="80000"/>
              </a:lnSpc>
            </a:pPr>
            <a:r>
              <a:rPr lang="en-US" altLang="en-US" sz="2400" dirty="0">
                <a:effectLst/>
                <a:latin typeface="Arial" panose="020B0604020202020204" pitchFamily="34" charset="0"/>
                <a:cs typeface="Arial" panose="020B0604020202020204" pitchFamily="34" charset="0"/>
              </a:rPr>
              <a:t>San Diego, CA</a:t>
            </a:r>
            <a:br>
              <a:rPr lang="en-US" altLang="en-US" sz="2400" dirty="0">
                <a:effectLst/>
                <a:latin typeface="Arial" panose="020B0604020202020204" pitchFamily="34" charset="0"/>
                <a:cs typeface="Arial" panose="020B0604020202020204" pitchFamily="34" charset="0"/>
              </a:rPr>
            </a:br>
            <a:r>
              <a:rPr lang="en-US" altLang="en-US" sz="2400" dirty="0">
                <a:effectLst/>
                <a:latin typeface="Arial" panose="020B0604020202020204" pitchFamily="34" charset="0"/>
                <a:cs typeface="Arial" panose="020B0604020202020204" pitchFamily="34" charset="0"/>
              </a:rPr>
              <a:t>  </a:t>
            </a:r>
            <a:r>
              <a:rPr lang="en-US" altLang="en-US" sz="2400" dirty="0">
                <a:effectLst/>
                <a:latin typeface="Arial" panose="020B0604020202020204" pitchFamily="34" charset="0"/>
                <a:cs typeface="Arial" panose="020B0604020202020204" pitchFamily="34" charset="0"/>
                <a:hlinkClick r:id="rId3"/>
              </a:rPr>
              <a:t>jtayman@san.rr.com</a:t>
            </a:r>
            <a:r>
              <a:rPr lang="en-US" altLang="en-US" sz="2400" dirty="0">
                <a:effectLst/>
                <a:latin typeface="Arial" panose="020B0604020202020204" pitchFamily="34" charset="0"/>
                <a:cs typeface="Arial" panose="020B0604020202020204" pitchFamily="34" charset="0"/>
              </a:rPr>
              <a:t>   </a:t>
            </a:r>
          </a:p>
          <a:p>
            <a:pPr>
              <a:lnSpc>
                <a:spcPct val="80000"/>
              </a:lnSpc>
            </a:pPr>
            <a:endParaRPr lang="en-US" altLang="en-US" sz="2800" dirty="0">
              <a:effectLst/>
              <a:latin typeface="Arial" panose="020B0604020202020204" pitchFamily="34" charset="0"/>
              <a:cs typeface="Arial" panose="020B0604020202020204" pitchFamily="34" charset="0"/>
            </a:endParaRPr>
          </a:p>
          <a:p>
            <a:pPr>
              <a:lnSpc>
                <a:spcPct val="80000"/>
              </a:lnSpc>
            </a:pPr>
            <a:endParaRPr lang="en-US" altLang="en-US" sz="2800" dirty="0">
              <a:effectLst/>
              <a:latin typeface="Arial" panose="020B0604020202020204" pitchFamily="34" charset="0"/>
              <a:cs typeface="Arial" panose="020B0604020202020204" pitchFamily="34" charset="0"/>
            </a:endParaRPr>
          </a:p>
          <a:p>
            <a:pPr>
              <a:lnSpc>
                <a:spcPct val="80000"/>
              </a:lnSpc>
            </a:pPr>
            <a:endParaRPr lang="en-US" altLang="en-US" sz="2800" dirty="0">
              <a:effectLst/>
              <a:latin typeface="Arial" panose="020B0604020202020204" pitchFamily="34" charset="0"/>
              <a:cs typeface="Arial" panose="020B0604020202020204" pitchFamily="34" charset="0"/>
            </a:endParaRPr>
          </a:p>
          <a:p>
            <a:pPr>
              <a:lnSpc>
                <a:spcPct val="80000"/>
              </a:lnSpc>
            </a:pPr>
            <a:r>
              <a:rPr lang="en-US" altLang="en-US" sz="2800" dirty="0">
                <a:effectLst/>
                <a:latin typeface="Arial" panose="020B0604020202020204" pitchFamily="34" charset="0"/>
                <a:cs typeface="Arial" panose="020B0604020202020204" pitchFamily="34" charset="0"/>
              </a:rPr>
              <a:t>  </a:t>
            </a:r>
          </a:p>
        </p:txBody>
      </p:sp>
      <p:sp>
        <p:nvSpPr>
          <p:cNvPr id="2052" name="Line 5"/>
          <p:cNvSpPr>
            <a:spLocks noChangeShapeType="1"/>
          </p:cNvSpPr>
          <p:nvPr/>
        </p:nvSpPr>
        <p:spPr bwMode="auto">
          <a:xfrm>
            <a:off x="76201" y="1558588"/>
            <a:ext cx="9144000" cy="1270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053" name="Rectangle 6"/>
          <p:cNvSpPr>
            <a:spLocks noChangeArrowheads="1"/>
          </p:cNvSpPr>
          <p:nvPr/>
        </p:nvSpPr>
        <p:spPr bwMode="auto">
          <a:xfrm>
            <a:off x="0" y="1625510"/>
            <a:ext cx="9144000" cy="1452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algn="ctr">
              <a:lnSpc>
                <a:spcPct val="107000"/>
              </a:lnSpc>
              <a:spcBef>
                <a:spcPts val="0"/>
              </a:spcBef>
              <a:spcAft>
                <a:spcPts val="1200"/>
              </a:spcAft>
            </a:pP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A NEW APPROACH TO PROBABILISTIC</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POPULATION FORECASTING WITH AN EXAMPLE APPLICATION </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TO ESTONIA</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61" name="Picture 13" descr="ANd9GcTu7l6WHxp0KWvcDW1d_WTzTZIIIhqF99e_wH5NeJTQhDuhxLp5H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 y="0"/>
            <a:ext cx="9143999" cy="155257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pPr>
              <a:defRPr/>
            </a:pPr>
            <a:fld id="{1343FA75-0809-4BC4-B22D-AD9742ADE8DE}"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555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METHODS &amp; DATA</a:t>
            </a:r>
          </a:p>
        </p:txBody>
      </p:sp>
      <p:sp>
        <p:nvSpPr>
          <p:cNvPr id="4102" name="Rectangle 6"/>
          <p:cNvSpPr>
            <a:spLocks noChangeArrowheads="1"/>
          </p:cNvSpPr>
          <p:nvPr/>
        </p:nvSpPr>
        <p:spPr bwMode="auto">
          <a:xfrm>
            <a:off x="55563" y="1131331"/>
            <a:ext cx="9002376" cy="5427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indent="457200">
              <a:spcBef>
                <a:spcPts val="0"/>
              </a:spcBef>
              <a:spcAft>
                <a:spcPts val="8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Before turning to a description of </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the “transfer of uncertainty,”</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we first clarify our use of the term “confidence interval” in regard to forecast uncertainty. It is more common to use the term “forecast interval” or “prediction interval” in the context of forecasting because a “confidence interval,” strictly speaking, applies to a sample (Swanson and </a:t>
            </a:r>
            <a:r>
              <a:rPr lang="en-US" sz="2400" kern="100" dirty="0" err="1">
                <a:effectLst/>
                <a:latin typeface="Times New Roman" panose="02020603050405020304" pitchFamily="18" charset="0"/>
                <a:ea typeface="Calibri" panose="020F0502020204030204" pitchFamily="34" charset="0"/>
                <a:cs typeface="Times New Roman" panose="02020603050405020304" pitchFamily="18" charset="0"/>
              </a:rPr>
              <a:t>Tayman</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2014: 204). However, underlying the approach we describe herein is the concept of a “superpopulation,” which, as discussed later,</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describes a population that is but one sample of the infinity of populations that will result by chance from the same underlying social and economic cause systems (Deming and Stephan, 1941). The concept of viewing a forecast as a sample leads us to choose “confidence interval” rather than forecast or prediction interval because it distinguishes the approach we propose from those mentioned earlier.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10</a:t>
            </a:fld>
            <a:endParaRPr lang="en-US" dirty="0"/>
          </a:p>
        </p:txBody>
      </p:sp>
    </p:spTree>
    <p:extLst>
      <p:ext uri="{BB962C8B-B14F-4D97-AF65-F5344CB8AC3E}">
        <p14:creationId xmlns:p14="http://schemas.microsoft.com/office/powerpoint/2010/main" val="335476944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555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METHODS &amp; DATA</a:t>
            </a:r>
          </a:p>
        </p:txBody>
      </p:sp>
      <p:sp>
        <p:nvSpPr>
          <p:cNvPr id="4102" name="Rectangle 6"/>
          <p:cNvSpPr>
            <a:spLocks noChangeArrowheads="1"/>
          </p:cNvSpPr>
          <p:nvPr/>
        </p:nvSpPr>
        <p:spPr bwMode="auto">
          <a:xfrm>
            <a:off x="218281" y="1500663"/>
            <a:ext cx="8707437" cy="468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indent="457200">
              <a:spcBef>
                <a:spcPts val="0"/>
              </a:spcBef>
              <a:spcAft>
                <a:spcPts val="8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We use annual historical data of total population and land area for Estonia in square meters to compute population density annually from 1950 to 2020 found at the IDB site to implement the ARIMA model and launch from the annual </a:t>
            </a:r>
            <a:r>
              <a:rPr lang="en-US" sz="2400" kern="0" dirty="0">
                <a:latin typeface="Times New Roman" panose="02020603050405020304" pitchFamily="18" charset="0"/>
                <a:ea typeface="Times New Roman" panose="02020603050405020304" pitchFamily="18" charset="0"/>
                <a:cs typeface="Times New Roman" panose="02020603050405020304" pitchFamily="18" charset="0"/>
              </a:rPr>
              <a:t>Estonian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forecasts found at the same site for 2021-2060. </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We use “density” because the </a:t>
            </a:r>
            <a:r>
              <a:rPr lang="en-US" sz="2400" kern="100" dirty="0" err="1">
                <a:effectLst/>
                <a:latin typeface="Times New Roman" panose="02020603050405020304" pitchFamily="18" charset="0"/>
                <a:ea typeface="DengXian" panose="02010600030101010101" pitchFamily="2" charset="-122"/>
                <a:cs typeface="Times New Roman" panose="02020603050405020304" pitchFamily="18" charset="0"/>
              </a:rPr>
              <a:t>Espenshade-Tayman</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(1982) method for translating uncertainty information does so from an estimated “rate,” which in this case is the “rate” of population density. Thus, </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the 95% confidence intervals generated by the ARIMA world “density” forecasts are translated to the CCM-based Estonian population forecast. Here is an example of this process using the 2050 forecast data found at the IDB site.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11</a:t>
            </a:fld>
            <a:endParaRPr lang="en-US" dirty="0"/>
          </a:p>
        </p:txBody>
      </p:sp>
    </p:spTree>
    <p:extLst>
      <p:ext uri="{BB962C8B-B14F-4D97-AF65-F5344CB8AC3E}">
        <p14:creationId xmlns:p14="http://schemas.microsoft.com/office/powerpoint/2010/main" val="59231054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55563" y="0"/>
            <a:ext cx="9144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METHODS &amp; DATA</a:t>
            </a:r>
          </a:p>
        </p:txBody>
      </p:sp>
      <p:sp>
        <p:nvSpPr>
          <p:cNvPr id="4102" name="Rectangle 6"/>
          <p:cNvSpPr>
            <a:spLocks noChangeArrowheads="1"/>
          </p:cNvSpPr>
          <p:nvPr/>
        </p:nvSpPr>
        <p:spPr bwMode="auto">
          <a:xfrm>
            <a:off x="136922" y="797999"/>
            <a:ext cx="8870156" cy="501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28600" marR="0" algn="just">
              <a:lnSpc>
                <a:spcPct val="107000"/>
              </a:lnSpc>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Let P = forecasted Estonian population (at time t) obtained from the forecast,</a:t>
            </a:r>
            <a:endParaRPr lang="en-US" sz="1600" kern="100" dirty="0">
              <a:effectLst/>
              <a:latin typeface="Calibri" panose="020F0502020204030204" pitchFamily="34" charset="0"/>
              <a:ea typeface="DengXian" panose="02010600030101010101" pitchFamily="2" charset="-122"/>
              <a:cs typeface="Times New Roman" panose="02020603050405020304" pitchFamily="18" charset="0"/>
            </a:endParaRPr>
          </a:p>
          <a:p>
            <a:pPr marL="228600" marR="0" algn="just">
              <a:lnSpc>
                <a:spcPct val="107000"/>
              </a:lnSpc>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Let D = forecasted Estonian population density obtained from ARIMA at time t, and</a:t>
            </a:r>
            <a:endParaRPr lang="en-US" sz="1600" kern="100" dirty="0">
              <a:effectLst/>
              <a:latin typeface="Calibri" panose="020F0502020204030204" pitchFamily="34" charset="0"/>
              <a:ea typeface="DengXian" panose="02010600030101010101" pitchFamily="2" charset="-122"/>
              <a:cs typeface="Times New Roman" panose="02020603050405020304" pitchFamily="18" charset="0"/>
            </a:endParaRPr>
          </a:p>
          <a:p>
            <a:pPr marL="228600" marR="0" algn="just">
              <a:lnSpc>
                <a:spcPct val="107000"/>
              </a:lnSpc>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Let A = land area of Estonia (42,388 square kilometers).</a:t>
            </a:r>
            <a:endParaRPr lang="en-US" sz="1600" kern="100" dirty="0">
              <a:effectLst/>
              <a:latin typeface="Calibri" panose="020F0502020204030204" pitchFamily="34" charset="0"/>
              <a:ea typeface="DengXian" panose="02010600030101010101" pitchFamily="2" charset="-122"/>
              <a:cs typeface="Times New Roman" panose="02020603050405020304" pitchFamily="18" charset="0"/>
            </a:endParaRPr>
          </a:p>
          <a:p>
            <a:pPr marL="228600" marR="0" algn="just">
              <a:lnSpc>
                <a:spcPct val="107000"/>
              </a:lnSpc>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The 2050 ARIMA density forecast shows 14.5436, 25.2596, and 35.3582 persons per square kilometer, respectively, for the land area of </a:t>
            </a:r>
            <a:r>
              <a:rPr lang="en-US" kern="0" dirty="0">
                <a:latin typeface="Times New Roman" panose="02020603050405020304" pitchFamily="18" charset="0"/>
                <a:ea typeface="Times New Roman" panose="02020603050405020304" pitchFamily="18" charset="0"/>
                <a:cs typeface="Times New Roman" panose="02020603050405020304" pitchFamily="18" charset="0"/>
              </a:rPr>
              <a:t>Estonia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as a whole (95% Lower Limit of forecasted D, forecasted D, and 95% Upper Limit of forecasted D, respectively).</a:t>
            </a:r>
            <a:endParaRPr lang="en-US" sz="1600" kern="100" dirty="0">
              <a:effectLst/>
              <a:latin typeface="Calibri" panose="020F0502020204030204" pitchFamily="34" charset="0"/>
              <a:ea typeface="DengXian" panose="02010600030101010101" pitchFamily="2" charset="-122"/>
              <a:cs typeface="Times New Roman" panose="02020603050405020304" pitchFamily="18" charset="0"/>
            </a:endParaRPr>
          </a:p>
          <a:p>
            <a:pPr marL="228600" marR="0" algn="just">
              <a:lnSpc>
                <a:spcPct val="107000"/>
              </a:lnSpc>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The relative widths of the Upper and Lower Limits are -0.4242 and 0.4242, respectively.</a:t>
            </a:r>
            <a:endParaRPr lang="en-US" sz="1600" kern="100" dirty="0">
              <a:effectLst/>
              <a:latin typeface="Calibri" panose="020F0502020204030204" pitchFamily="34" charset="0"/>
              <a:ea typeface="DengXian" panose="02010600030101010101" pitchFamily="2" charset="-122"/>
              <a:cs typeface="Times New Roman" panose="02020603050405020304" pitchFamily="18" charset="0"/>
            </a:endParaRPr>
          </a:p>
          <a:p>
            <a:pPr marL="228600" marR="0" algn="just">
              <a:lnSpc>
                <a:spcPct val="107000"/>
              </a:lnSpc>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The 2050 Estonia forecast found at IDB is 970,580</a:t>
            </a:r>
            <a:endParaRPr lang="en-US" sz="1600" kern="100" dirty="0">
              <a:effectLst/>
              <a:latin typeface="Calibri" panose="020F0502020204030204" pitchFamily="34" charset="0"/>
              <a:ea typeface="DengXian" panose="02010600030101010101" pitchFamily="2" charset="-122"/>
              <a:cs typeface="Times New Roman" panose="02020603050405020304" pitchFamily="18" charset="0"/>
            </a:endParaRPr>
          </a:p>
          <a:p>
            <a:pPr marL="228600" marR="0" algn="just">
              <a:lnSpc>
                <a:spcPct val="107000"/>
              </a:lnSpc>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Multiplying 970,580 by -.4242 and adding this product to 970,580 yields 558,826, the 95% Lower Limit, and adding the </a:t>
            </a:r>
            <a:r>
              <a:rPr lang="en-US" sz="1800" kern="0">
                <a:effectLst/>
                <a:latin typeface="Times New Roman" panose="02020603050405020304" pitchFamily="18" charset="0"/>
                <a:ea typeface="Times New Roman" panose="02020603050405020304" pitchFamily="18" charset="0"/>
                <a:cs typeface="Times New Roman" panose="02020603050405020304" pitchFamily="18" charset="0"/>
              </a:rPr>
              <a:t>product 979,580 × .4224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to 9970580 yields 1,382,334, the 95% Upper Limit of the 2050 Estonian population forecast found at IDB. </a:t>
            </a:r>
          </a:p>
          <a:p>
            <a:pPr marL="228600" algn="just">
              <a:lnSpc>
                <a:spcPct val="107000"/>
              </a:lnSpc>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Putting it all together, we can state that we are 95% certain that the 2050 Estonian forecast found at IDB is between 558,826 and 1,382,334</a:t>
            </a:r>
            <a:endParaRPr lang="en-US" sz="1800" kern="100" dirty="0">
              <a:effectLst/>
              <a:latin typeface="Calibri" panose="020F0502020204030204" pitchFamily="34" charset="0"/>
              <a:ea typeface="DengXian" panose="02010600030101010101" pitchFamily="2" charset="-122"/>
              <a:cs typeface="Times New Roman" panose="02020603050405020304" pitchFamily="18" charset="0"/>
            </a:endParaRPr>
          </a:p>
          <a:p>
            <a:pPr marL="228600" marR="0" algn="just">
              <a:lnSpc>
                <a:spcPct val="107000"/>
              </a:lnSpc>
              <a:spcAft>
                <a:spcPts val="800"/>
              </a:spcAft>
            </a:pPr>
            <a:endParaRPr lang="en-US" sz="1600" kern="100" dirty="0">
              <a:effectLst/>
              <a:latin typeface="Calibri" panose="020F0502020204030204" pitchFamily="34" charset="0"/>
              <a:ea typeface="DengXian" panose="02010600030101010101" pitchFamily="2" charset="-122"/>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12</a:t>
            </a:fld>
            <a:endParaRPr lang="en-US" dirty="0"/>
          </a:p>
        </p:txBody>
      </p:sp>
    </p:spTree>
    <p:extLst>
      <p:ext uri="{BB962C8B-B14F-4D97-AF65-F5344CB8AC3E}">
        <p14:creationId xmlns:p14="http://schemas.microsoft.com/office/powerpoint/2010/main" val="121756442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555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METHODS &amp; DATA</a:t>
            </a:r>
          </a:p>
        </p:txBody>
      </p:sp>
      <p:sp>
        <p:nvSpPr>
          <p:cNvPr id="4102" name="Rectangle 6"/>
          <p:cNvSpPr>
            <a:spLocks noChangeArrowheads="1"/>
          </p:cNvSpPr>
          <p:nvPr/>
        </p:nvSpPr>
        <p:spPr bwMode="auto">
          <a:xfrm>
            <a:off x="381000" y="1223665"/>
            <a:ext cx="8707437" cy="5796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indent="457200">
              <a:spcBef>
                <a:spcPts val="0"/>
              </a:spcBef>
              <a:spcAft>
                <a:spcPts val="800"/>
              </a:spcAft>
            </a:pPr>
            <a:r>
              <a:rPr lang="en-US" sz="2400" kern="0" dirty="0">
                <a:solidFill>
                  <a:srgbClr val="222222"/>
                </a:solidFill>
                <a:effectLst/>
                <a:latin typeface="Times New Roman" panose="02020603050405020304" pitchFamily="18" charset="0"/>
                <a:ea typeface="Times New Roman" panose="02020603050405020304" pitchFamily="18" charset="0"/>
              </a:rPr>
              <a:t>As alluded to earlier, underlying the </a:t>
            </a:r>
            <a:r>
              <a:rPr lang="en-US" sz="2400" kern="0" dirty="0" err="1">
                <a:solidFill>
                  <a:srgbClr val="222222"/>
                </a:solidFill>
                <a:effectLst/>
                <a:latin typeface="Times New Roman" panose="02020603050405020304" pitchFamily="18" charset="0"/>
                <a:ea typeface="Times New Roman" panose="02020603050405020304" pitchFamily="18" charset="0"/>
              </a:rPr>
              <a:t>Espenshade-Tayman</a:t>
            </a:r>
            <a:r>
              <a:rPr lang="en-US" sz="2400" kern="0" dirty="0">
                <a:solidFill>
                  <a:srgbClr val="222222"/>
                </a:solidFill>
                <a:effectLst/>
                <a:latin typeface="Times New Roman" panose="02020603050405020304" pitchFamily="18" charset="0"/>
                <a:ea typeface="Times New Roman" panose="02020603050405020304" pitchFamily="18" charset="0"/>
              </a:rPr>
              <a:t> method is the idea that there is a sample taken from a population of interest. In this case, the ARIMA results represent the sample, and the CCM forecasts represent the population. This interpretation is derived from the idea of a “superpopulation” (Hartley &amp; </a:t>
            </a:r>
            <a:r>
              <a:rPr lang="en-US" sz="2400" kern="0" dirty="0" err="1">
                <a:solidFill>
                  <a:srgbClr val="222222"/>
                </a:solidFill>
                <a:effectLst/>
                <a:latin typeface="Times New Roman" panose="02020603050405020304" pitchFamily="18" charset="0"/>
                <a:ea typeface="Times New Roman" panose="02020603050405020304" pitchFamily="18" charset="0"/>
              </a:rPr>
              <a:t>Sielken</a:t>
            </a:r>
            <a:r>
              <a:rPr lang="en-US" sz="2400" kern="0" dirty="0">
                <a:solidFill>
                  <a:srgbClr val="222222"/>
                </a:solidFill>
                <a:effectLst/>
                <a:latin typeface="Times New Roman" panose="02020603050405020304" pitchFamily="18" charset="0"/>
                <a:ea typeface="Times New Roman" panose="02020603050405020304" pitchFamily="18" charset="0"/>
              </a:rPr>
              <a:t>, 1975; Sampath, 2005; Swanson &amp; </a:t>
            </a:r>
            <a:r>
              <a:rPr lang="en-US" sz="2400" kern="0" dirty="0" err="1">
                <a:solidFill>
                  <a:srgbClr val="222222"/>
                </a:solidFill>
                <a:effectLst/>
                <a:latin typeface="Times New Roman" panose="02020603050405020304" pitchFamily="18" charset="0"/>
                <a:ea typeface="Times New Roman" panose="02020603050405020304" pitchFamily="18" charset="0"/>
              </a:rPr>
              <a:t>Tayman</a:t>
            </a:r>
            <a:r>
              <a:rPr lang="en-US" sz="2400" kern="0" dirty="0">
                <a:solidFill>
                  <a:srgbClr val="222222"/>
                </a:solidFill>
                <a:effectLst/>
                <a:latin typeface="Times New Roman" panose="02020603050405020304" pitchFamily="18" charset="0"/>
                <a:ea typeface="Times New Roman" panose="02020603050405020304" pitchFamily="18" charset="0"/>
              </a:rPr>
              <a:t> (2012: 32-33). This concept can be traced at least back to Deming and Stephan (1941) who observed that even a complete census, for scientific generalizations, describes a population that is but one of the infinity of populations that will result by chance from the same underlying social and economic cause systems. The use of the </a:t>
            </a:r>
            <a:r>
              <a:rPr lang="en-US" sz="2400" kern="0" dirty="0" err="1">
                <a:solidFill>
                  <a:srgbClr val="222222"/>
                </a:solidFill>
                <a:effectLst/>
                <a:latin typeface="Times New Roman" panose="02020603050405020304" pitchFamily="18" charset="0"/>
                <a:ea typeface="Times New Roman" panose="02020603050405020304" pitchFamily="18" charset="0"/>
              </a:rPr>
              <a:t>Espenshade-Tayman</a:t>
            </a:r>
            <a:r>
              <a:rPr lang="en-US" sz="2400" kern="0" dirty="0">
                <a:solidFill>
                  <a:srgbClr val="222222"/>
                </a:solidFill>
                <a:effectLst/>
                <a:latin typeface="Times New Roman" panose="02020603050405020304" pitchFamily="18" charset="0"/>
                <a:ea typeface="Times New Roman" panose="02020603050405020304" pitchFamily="18" charset="0"/>
              </a:rPr>
              <a:t> method (1982) here is not new. In addition to being employed by </a:t>
            </a:r>
            <a:r>
              <a:rPr lang="en-US" sz="2400" kern="0" dirty="0" err="1">
                <a:solidFill>
                  <a:srgbClr val="222222"/>
                </a:solidFill>
                <a:effectLst/>
                <a:latin typeface="Times New Roman" panose="02020603050405020304" pitchFamily="18" charset="0"/>
                <a:ea typeface="Times New Roman" panose="02020603050405020304" pitchFamily="18" charset="0"/>
              </a:rPr>
              <a:t>Espenshade</a:t>
            </a:r>
            <a:r>
              <a:rPr lang="en-US" sz="2400" kern="0" dirty="0">
                <a:solidFill>
                  <a:srgbClr val="222222"/>
                </a:solidFill>
                <a:effectLst/>
                <a:latin typeface="Times New Roman" panose="02020603050405020304" pitchFamily="18" charset="0"/>
                <a:ea typeface="Times New Roman" panose="02020603050405020304" pitchFamily="18" charset="0"/>
              </a:rPr>
              <a:t> and </a:t>
            </a:r>
            <a:r>
              <a:rPr lang="en-US" sz="2400" kern="0" dirty="0" err="1">
                <a:solidFill>
                  <a:srgbClr val="222222"/>
                </a:solidFill>
                <a:effectLst/>
                <a:latin typeface="Times New Roman" panose="02020603050405020304" pitchFamily="18" charset="0"/>
                <a:ea typeface="Times New Roman" panose="02020603050405020304" pitchFamily="18" charset="0"/>
              </a:rPr>
              <a:t>Tayman</a:t>
            </a:r>
            <a:r>
              <a:rPr lang="en-US" sz="2400" kern="0" dirty="0">
                <a:solidFill>
                  <a:srgbClr val="222222"/>
                </a:solidFill>
                <a:effectLst/>
                <a:latin typeface="Times New Roman" panose="02020603050405020304" pitchFamily="18" charset="0"/>
                <a:ea typeface="Times New Roman" panose="02020603050405020304" pitchFamily="18" charset="0"/>
              </a:rPr>
              <a:t> (1982), it has been used by Swanson (1989) and Roe, Swanson, and Carlson (1992) in demographic applications</a:t>
            </a:r>
            <a:r>
              <a:rPr lang="en-US" sz="2400" kern="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13</a:t>
            </a:fld>
            <a:endParaRPr lang="en-US" dirty="0"/>
          </a:p>
        </p:txBody>
      </p:sp>
    </p:spTree>
    <p:extLst>
      <p:ext uri="{BB962C8B-B14F-4D97-AF65-F5344CB8AC3E}">
        <p14:creationId xmlns:p14="http://schemas.microsoft.com/office/powerpoint/2010/main" val="231487563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227604"/>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55563" y="0"/>
            <a:ext cx="8534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2800" dirty="0">
                <a:solidFill>
                  <a:schemeClr val="accent2"/>
                </a:solidFill>
              </a:rPr>
              <a:t> </a:t>
            </a:r>
            <a:r>
              <a:rPr lang="en-US" altLang="en-US" sz="2800" b="1" dirty="0">
                <a:solidFill>
                  <a:schemeClr val="accent2"/>
                </a:solidFill>
                <a:cs typeface="Arial" panose="020B0604020202020204" pitchFamily="34" charset="0"/>
              </a:rPr>
              <a:t>RESULTS USING 95% INTERVALS</a:t>
            </a:r>
          </a:p>
        </p:txBody>
      </p:sp>
      <p:sp>
        <p:nvSpPr>
          <p:cNvPr id="4102" name="Rectangle 6"/>
          <p:cNvSpPr>
            <a:spLocks noChangeArrowheads="1"/>
          </p:cNvSpPr>
          <p:nvPr/>
        </p:nvSpPr>
        <p:spPr bwMode="auto">
          <a:xfrm>
            <a:off x="276263" y="2497713"/>
            <a:ext cx="8707437"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endParaRPr lang="en-US" altLang="en-US" sz="2800" dirty="0">
              <a:ea typeface="MS PGothic" pitchFamily="34" charset="-128"/>
              <a:cs typeface="Arial" panose="020B0604020202020204" pitchFamily="34" charset="0"/>
              <a:sym typeface="Symbol" pitchFamily="18" charset="2"/>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14</a:t>
            </a:fld>
            <a:endParaRPr lang="en-US" dirty="0"/>
          </a:p>
        </p:txBody>
      </p:sp>
      <p:pic>
        <p:nvPicPr>
          <p:cNvPr id="3" name="Picture 2">
            <a:extLst>
              <a:ext uri="{FF2B5EF4-FFF2-40B4-BE49-F238E27FC236}">
                <a16:creationId xmlns:a16="http://schemas.microsoft.com/office/drawing/2014/main" id="{508192E9-9847-358A-282A-3C548E8F46CF}"/>
              </a:ext>
            </a:extLst>
          </p:cNvPr>
          <p:cNvPicPr>
            <a:picLocks noChangeAspect="1"/>
          </p:cNvPicPr>
          <p:nvPr/>
        </p:nvPicPr>
        <p:blipFill>
          <a:blip r:embed="rId3"/>
          <a:stretch>
            <a:fillRect/>
          </a:stretch>
        </p:blipFill>
        <p:spPr>
          <a:xfrm>
            <a:off x="546409" y="801939"/>
            <a:ext cx="8043553" cy="6569964"/>
          </a:xfrm>
          <a:prstGeom prst="rect">
            <a:avLst/>
          </a:prstGeom>
        </p:spPr>
      </p:pic>
    </p:spTree>
    <p:extLst>
      <p:ext uri="{BB962C8B-B14F-4D97-AF65-F5344CB8AC3E}">
        <p14:creationId xmlns:p14="http://schemas.microsoft.com/office/powerpoint/2010/main" val="60267294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p:cNvSpPr>
            <a:spLocks noChangeArrowheads="1"/>
          </p:cNvSpPr>
          <p:nvPr/>
        </p:nvSpPr>
        <p:spPr bwMode="auto">
          <a:xfrm>
            <a:off x="276263" y="1383918"/>
            <a:ext cx="8707437"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altLang="en-US" sz="2400" dirty="0">
                <a:solidFill>
                  <a:srgbClr val="FF0000"/>
                </a:solidFill>
                <a:ea typeface="MS PGothic" pitchFamily="34" charset="-128"/>
                <a:cs typeface="Arial" panose="020B0604020202020204" pitchFamily="34" charset="0"/>
                <a:sym typeface="Symbol" pitchFamily="18" charset="2"/>
              </a:rPr>
              <a:t> </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As is the case with the Bayesian approach described by Alkema </a:t>
            </a:r>
            <a:r>
              <a:rPr lang="en-US" sz="240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et al</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(2015), the new approach we propose can be linked directly to the CCM method (as well as forecasts produced by other methods such as the Cohort Change Ratio approach, which, inherently, are not conjoined with a method for generating statistical uncertainty). However, unlike the Bayesian approach, it is simple and neither opaque nor counter-intuitive, criticisms directed at Bayesian methods by Goodwin (2015). Importantly, the ARIMA method is widely available on the software packages generally used by demographers.</a:t>
            </a:r>
            <a:endParaRPr lang="en-US" sz="2400" kern="100" dirty="0">
              <a:effectLst/>
              <a:latin typeface="Calibri" panose="020F0502020204030204" pitchFamily="34" charset="0"/>
              <a:ea typeface="DengXian" panose="02010600030101010101" pitchFamily="2" charset="-122"/>
              <a:cs typeface="Times New Roman" panose="02020603050405020304" pitchFamily="18" charset="0"/>
            </a:endParaRPr>
          </a:p>
          <a:p>
            <a:pPr eaLnBrk="0" hangingPunct="0"/>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eaLnBrk="0" hangingPunct="0"/>
            <a:r>
              <a:rPr lang="en-US" altLang="en-US" sz="2400" dirty="0">
                <a:ea typeface="MS PGothic" pitchFamily="34" charset="-128"/>
                <a:cs typeface="Arial" panose="020B0604020202020204" pitchFamily="34" charset="0"/>
                <a:sym typeface="Symbol" pitchFamily="18" charset="2"/>
              </a:rPr>
              <a:t> </a:t>
            </a:r>
          </a:p>
          <a:p>
            <a:pPr eaLnBrk="0" hangingPunct="0"/>
            <a:endParaRPr lang="en-US" altLang="en-US" sz="2800" dirty="0">
              <a:ea typeface="MS PGothic" pitchFamily="34" charset="-128"/>
              <a:cs typeface="Arial" panose="020B0604020202020204" pitchFamily="34" charset="0"/>
              <a:sym typeface="Symbol" pitchFamily="18" charset="2"/>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15</a:t>
            </a:fld>
            <a:endParaRPr lang="en-US" dirty="0"/>
          </a:p>
        </p:txBody>
      </p:sp>
    </p:spTree>
    <p:extLst>
      <p:ext uri="{BB962C8B-B14F-4D97-AF65-F5344CB8AC3E}">
        <p14:creationId xmlns:p14="http://schemas.microsoft.com/office/powerpoint/2010/main" val="126600856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p:cNvSpPr>
            <a:spLocks noChangeArrowheads="1"/>
          </p:cNvSpPr>
          <p:nvPr/>
        </p:nvSpPr>
        <p:spPr bwMode="auto">
          <a:xfrm>
            <a:off x="276263" y="1537804"/>
            <a:ext cx="8707437"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altLang="en-US" sz="2800" dirty="0">
                <a:solidFill>
                  <a:srgbClr val="FF0000"/>
                </a:solidFill>
                <a:ea typeface="MS PGothic" pitchFamily="34" charset="-128"/>
                <a:cs typeface="Arial" panose="020B0604020202020204" pitchFamily="34" charset="0"/>
                <a:sym typeface="Symbol" pitchFamily="18" charset="2"/>
              </a:rPr>
              <a:t> </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Considering the discussion of data assembly and analysis (Alkema </a:t>
            </a:r>
            <a:r>
              <a:rPr lang="en-US" sz="240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et al.</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2015, United Nations, 2022, Yu </a:t>
            </a:r>
            <a:r>
              <a:rPr lang="en-US" sz="240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et al.</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2023), it is clear that far more time and resources are required for a Bayesian probabilistic forecast than for the probabilistic forecasting method we have described here. In addition, as characterized by Goodwin (2015) Bayesian inference is difficult, effortful, opaque, and even counter-intuitive, none of which applies to the method we have described in this paper. </a:t>
            </a:r>
            <a:endParaRPr lang="en-US" sz="2400" kern="100" dirty="0">
              <a:effectLst/>
              <a:latin typeface="Calibri" panose="020F0502020204030204" pitchFamily="34" charset="0"/>
              <a:ea typeface="DengXian" panose="02010600030101010101" pitchFamily="2" charset="-122"/>
              <a:cs typeface="Times New Roman" panose="02020603050405020304" pitchFamily="18" charset="0"/>
            </a:endParaRPr>
          </a:p>
          <a:p>
            <a:pPr eaLnBrk="0" hangingPunct="0"/>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eaLnBrk="0" hangingPunct="0"/>
            <a:r>
              <a:rPr lang="en-US" altLang="en-US" sz="2400" dirty="0">
                <a:ea typeface="MS PGothic" pitchFamily="34" charset="-128"/>
                <a:cs typeface="Arial" panose="020B0604020202020204" pitchFamily="34" charset="0"/>
                <a:sym typeface="Symbol" pitchFamily="18" charset="2"/>
              </a:rPr>
              <a:t> </a:t>
            </a:r>
          </a:p>
          <a:p>
            <a:pPr eaLnBrk="0" hangingPunct="0"/>
            <a:endParaRPr lang="en-US" altLang="en-US" sz="2800" dirty="0">
              <a:ea typeface="MS PGothic" pitchFamily="34" charset="-128"/>
              <a:cs typeface="Arial" panose="020B0604020202020204" pitchFamily="34" charset="0"/>
              <a:sym typeface="Symbol" pitchFamily="18" charset="2"/>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16</a:t>
            </a:fld>
            <a:endParaRPr lang="en-US" dirty="0"/>
          </a:p>
        </p:txBody>
      </p:sp>
    </p:spTree>
    <p:extLst>
      <p:ext uri="{BB962C8B-B14F-4D97-AF65-F5344CB8AC3E}">
        <p14:creationId xmlns:p14="http://schemas.microsoft.com/office/powerpoint/2010/main" val="253494024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p:cNvSpPr>
            <a:spLocks noChangeArrowheads="1"/>
          </p:cNvSpPr>
          <p:nvPr/>
        </p:nvSpPr>
        <p:spPr bwMode="auto">
          <a:xfrm>
            <a:off x="103226" y="951398"/>
            <a:ext cx="8707437"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altLang="en-US" sz="2400" dirty="0">
                <a:solidFill>
                  <a:srgbClr val="FF0000"/>
                </a:solidFill>
                <a:ea typeface="MS PGothic" pitchFamily="34" charset="-128"/>
                <a:cs typeface="Arial" panose="020B0604020202020204" pitchFamily="34" charset="0"/>
                <a:sym typeface="Symbol" pitchFamily="18" charset="2"/>
              </a:rPr>
              <a:t> </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The approach we propose does not produce the uncertainty intervals by age and gender, births, death, and migration as does the Bayes CCM approach described by Yu et al. (2023: 934) and the CCR approach discussed by Swanson and </a:t>
            </a:r>
            <a:r>
              <a:rPr lang="en-US" sz="24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Tayman</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(2014). Neither the Bayes CCM nor our approach, however, take into account uncertainty in the input data themselves, a similarity also shared with the work by Cameron and Poot (2011); Swanson and </a:t>
            </a:r>
            <a:r>
              <a:rPr lang="en-US" sz="24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Tayman</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(2014); and Wilson (2012). However, as implied by Yu et al. (2023: 934), these are not likely to be among the most important sources of uncertainty for data in the United States and other countries in which subnational population forecasts are routinely produced.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eaLnBrk="0" hangingPunct="0"/>
            <a:r>
              <a:rPr lang="en-US" altLang="en-US" sz="2400" dirty="0">
                <a:ea typeface="MS PGothic" pitchFamily="34" charset="-128"/>
                <a:cs typeface="Arial" panose="020B0604020202020204" pitchFamily="34" charset="0"/>
                <a:sym typeface="Symbol" pitchFamily="18" charset="2"/>
              </a:rPr>
              <a:t> </a:t>
            </a:r>
          </a:p>
          <a:p>
            <a:pPr eaLnBrk="0" hangingPunct="0"/>
            <a:endParaRPr lang="en-US" altLang="en-US" sz="2800" dirty="0">
              <a:ea typeface="MS PGothic" pitchFamily="34" charset="-128"/>
              <a:cs typeface="Arial" panose="020B0604020202020204" pitchFamily="34" charset="0"/>
              <a:sym typeface="Symbol" pitchFamily="18" charset="2"/>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17</a:t>
            </a:fld>
            <a:endParaRPr lang="en-US" dirty="0"/>
          </a:p>
        </p:txBody>
      </p:sp>
    </p:spTree>
    <p:extLst>
      <p:ext uri="{BB962C8B-B14F-4D97-AF65-F5344CB8AC3E}">
        <p14:creationId xmlns:p14="http://schemas.microsoft.com/office/powerpoint/2010/main" val="269611814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57EC3-32DF-57B8-A73F-8064F018B65C}"/>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8E827D90-D910-4505-B3D2-FAA3C8A47915}"/>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6A6F254C-F0B3-E7B7-9C5C-0B7EA861172B}"/>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a:extLst>
              <a:ext uri="{FF2B5EF4-FFF2-40B4-BE49-F238E27FC236}">
                <a16:creationId xmlns:a16="http://schemas.microsoft.com/office/drawing/2014/main" id="{FFA468A0-2BC1-2602-EC5C-CF6EF3AEA2E1}"/>
              </a:ext>
            </a:extLst>
          </p:cNvPr>
          <p:cNvSpPr>
            <a:spLocks noChangeArrowheads="1"/>
          </p:cNvSpPr>
          <p:nvPr/>
        </p:nvSpPr>
        <p:spPr bwMode="auto">
          <a:xfrm>
            <a:off x="25251" y="1128713"/>
            <a:ext cx="903642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ltLang="en-US" sz="2400" dirty="0">
                <a:solidFill>
                  <a:srgbClr val="FF0000"/>
                </a:solidFill>
                <a:ea typeface="MS PGothic" pitchFamily="34" charset="-128"/>
                <a:cs typeface="Arial" panose="020B0604020202020204" pitchFamily="34" charset="0"/>
                <a:sym typeface="Symbol" pitchFamily="18" charset="2"/>
              </a:rPr>
              <a:t> </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In regard to our approach not providing uncertainty intervals by age and gender, Deming’s (1950: 127-134) “error propagation” was used to translate uncertainty in age groups intervals found in the regression-based CCR forecasts reported by Swanson and </a:t>
            </a:r>
            <a:r>
              <a:rPr lang="en-US" sz="24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Tayman</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(2014) to the total populations in question. In different forms “error propagation” has been used by used by </a:t>
            </a:r>
            <a:r>
              <a:rPr lang="en-US" sz="24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Alho</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and Spencer (2005), </a:t>
            </a:r>
            <a:r>
              <a:rPr lang="en-US" sz="24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Espenshade</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Tayman</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(1982), and Hansen, Hurwitz, and </a:t>
            </a:r>
            <a:r>
              <a:rPr lang="en-US" sz="24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Madow</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(1953), among others. </a:t>
            </a:r>
            <a:endParaRPr lang="en-US" altLang="ja-JP" sz="2800" dirty="0">
              <a:ea typeface="MS PGothic" pitchFamily="34" charset="-128"/>
            </a:endParaRPr>
          </a:p>
        </p:txBody>
      </p:sp>
      <p:sp>
        <p:nvSpPr>
          <p:cNvPr id="2" name="Slide Number Placeholder 1">
            <a:extLst>
              <a:ext uri="{FF2B5EF4-FFF2-40B4-BE49-F238E27FC236}">
                <a16:creationId xmlns:a16="http://schemas.microsoft.com/office/drawing/2014/main" id="{72C7CBBF-DCC1-F91C-C9C8-E081E7650669}"/>
              </a:ext>
            </a:extLst>
          </p:cNvPr>
          <p:cNvSpPr>
            <a:spLocks noGrp="1"/>
          </p:cNvSpPr>
          <p:nvPr>
            <p:ph type="sldNum" sz="quarter" idx="12"/>
          </p:nvPr>
        </p:nvSpPr>
        <p:spPr/>
        <p:txBody>
          <a:bodyPr/>
          <a:lstStyle/>
          <a:p>
            <a:pPr>
              <a:defRPr/>
            </a:pPr>
            <a:fld id="{A71C7591-9852-4D48-900D-7406A66761F9}" type="slidenum">
              <a:rPr lang="en-US" smtClean="0"/>
              <a:pPr>
                <a:defRPr/>
              </a:pPr>
              <a:t>18</a:t>
            </a:fld>
            <a:endParaRPr lang="en-US" dirty="0"/>
          </a:p>
        </p:txBody>
      </p:sp>
    </p:spTree>
    <p:extLst>
      <p:ext uri="{BB962C8B-B14F-4D97-AF65-F5344CB8AC3E}">
        <p14:creationId xmlns:p14="http://schemas.microsoft.com/office/powerpoint/2010/main" val="72889295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2353D-B891-D8E6-E80C-449FF04E45B7}"/>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BA4A7C3D-C79D-04C5-EAEC-54ABA353FA18}"/>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0D118314-BABA-5A0E-9935-87C945B614CE}"/>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a:extLst>
              <a:ext uri="{FF2B5EF4-FFF2-40B4-BE49-F238E27FC236}">
                <a16:creationId xmlns:a16="http://schemas.microsoft.com/office/drawing/2014/main" id="{8224FBD3-398F-AD2C-9135-7CCFCDCCD59F}"/>
              </a:ext>
            </a:extLst>
          </p:cNvPr>
          <p:cNvSpPr>
            <a:spLocks noChangeArrowheads="1"/>
          </p:cNvSpPr>
          <p:nvPr/>
        </p:nvSpPr>
        <p:spPr bwMode="auto">
          <a:xfrm>
            <a:off x="107577" y="1359674"/>
            <a:ext cx="9036423"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It may be possible to reverse-engineer error propagation and develop uncertainty measures by age and gender using our approach. The validity of this could be explored to determine if it is viable. </a:t>
            </a:r>
            <a:r>
              <a:rPr lang="en-US" sz="2400" kern="0" dirty="0">
                <a:solidFill>
                  <a:srgbClr val="222222"/>
                </a:solidFill>
                <a:effectLst/>
                <a:latin typeface="Times New Roman" panose="02020603050405020304" pitchFamily="18" charset="0"/>
                <a:ea typeface="Times New Roman" panose="02020603050405020304" pitchFamily="18" charset="0"/>
              </a:rPr>
              <a:t>As an approximation, one could generate age uncertainty intervals by controlling “low” and “high” numbers in a given forecast series to their corresponding 95% lower and upper limits, respectively, found using our proposed approach. The United Nations, for example, publishes not only probabilistic population forecasts but also a medium, low, and high series (United Nations, 2022).</a:t>
            </a:r>
            <a:r>
              <a:rPr lang="en-US" sz="24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ja-JP" sz="2800" dirty="0">
              <a:ea typeface="MS PGothic" pitchFamily="34" charset="-128"/>
            </a:endParaRPr>
          </a:p>
        </p:txBody>
      </p:sp>
      <p:sp>
        <p:nvSpPr>
          <p:cNvPr id="2" name="Slide Number Placeholder 1">
            <a:extLst>
              <a:ext uri="{FF2B5EF4-FFF2-40B4-BE49-F238E27FC236}">
                <a16:creationId xmlns:a16="http://schemas.microsoft.com/office/drawing/2014/main" id="{E2E0C607-3704-3BEF-69C0-7F3503696958}"/>
              </a:ext>
            </a:extLst>
          </p:cNvPr>
          <p:cNvSpPr>
            <a:spLocks noGrp="1"/>
          </p:cNvSpPr>
          <p:nvPr>
            <p:ph type="sldNum" sz="quarter" idx="12"/>
          </p:nvPr>
        </p:nvSpPr>
        <p:spPr/>
        <p:txBody>
          <a:bodyPr/>
          <a:lstStyle/>
          <a:p>
            <a:pPr>
              <a:defRPr/>
            </a:pPr>
            <a:fld id="{A71C7591-9852-4D48-900D-7406A66761F9}" type="slidenum">
              <a:rPr lang="en-US" smtClean="0"/>
              <a:pPr>
                <a:defRPr/>
              </a:pPr>
              <a:t>19</a:t>
            </a:fld>
            <a:endParaRPr lang="en-US" dirty="0"/>
          </a:p>
        </p:txBody>
      </p:sp>
    </p:spTree>
    <p:extLst>
      <p:ext uri="{BB962C8B-B14F-4D97-AF65-F5344CB8AC3E}">
        <p14:creationId xmlns:p14="http://schemas.microsoft.com/office/powerpoint/2010/main" val="217862439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81013" y="114300"/>
            <a:ext cx="8229600" cy="914400"/>
          </a:xfrm>
        </p:spPr>
        <p:txBody>
          <a:bodyPr/>
          <a:lstStyle/>
          <a:p>
            <a:r>
              <a:rPr lang="en-US" altLang="en-US" sz="4400" dirty="0">
                <a:solidFill>
                  <a:schemeClr val="accent2"/>
                </a:solidFill>
                <a:effectLst/>
                <a:latin typeface="Arial" pitchFamily="34" charset="0"/>
              </a:rPr>
              <a:t> </a:t>
            </a:r>
            <a:r>
              <a:rPr lang="en-US" altLang="en-US" dirty="0">
                <a:solidFill>
                  <a:schemeClr val="accent2"/>
                </a:solidFill>
                <a:effectLst/>
                <a:latin typeface="Arial" pitchFamily="34" charset="0"/>
              </a:rPr>
              <a:t>DECLARATIONS</a:t>
            </a:r>
            <a:endParaRPr lang="en-US" altLang="en-US" dirty="0">
              <a:effectLst/>
              <a:latin typeface="Arial" panose="020B0604020202020204" pitchFamily="34" charset="0"/>
              <a:cs typeface="Arial" panose="020B0604020202020204" pitchFamily="34" charset="0"/>
            </a:endParaRPr>
          </a:p>
        </p:txBody>
      </p:sp>
      <p:sp>
        <p:nvSpPr>
          <p:cNvPr id="3075" name="AutoShape 3"/>
          <p:cNvSpPr>
            <a:spLocks noGrp="1" noChangeAspect="1" noChangeArrowheads="1"/>
          </p:cNvSpPr>
          <p:nvPr>
            <p:ph type="body" idx="1"/>
          </p:nvPr>
        </p:nvSpPr>
        <p:spPr>
          <a:xfrm>
            <a:off x="102870" y="1063714"/>
            <a:ext cx="9041130" cy="5158666"/>
          </a:xfrm>
        </p:spPr>
        <p:txBody>
          <a:bodyPr/>
          <a:lstStyle/>
          <a:p>
            <a:pPr marL="609600" indent="-609600">
              <a:buClr>
                <a:schemeClr val="tx1"/>
              </a:buClr>
              <a:buNone/>
            </a:pPr>
            <a:r>
              <a:rPr lang="en-US" altLang="en-US" sz="1800" dirty="0">
                <a:effectLst/>
                <a:latin typeface="Arial" panose="020B0604020202020204" pitchFamily="34" charset="0"/>
                <a:cs typeface="Arial" panose="020B0604020202020204" pitchFamily="34" charset="0"/>
              </a:rPr>
              <a:t>The data underlying this paper are secondary and available from the corresponding author.</a:t>
            </a:r>
          </a:p>
          <a:p>
            <a:pPr marL="0" indent="0">
              <a:buClr>
                <a:schemeClr val="tx1"/>
              </a:buClr>
              <a:buNone/>
            </a:pPr>
            <a:r>
              <a:rPr lang="en-US" altLang="en-US" sz="1800" dirty="0">
                <a:effectLst/>
                <a:latin typeface="Arial" panose="020B0604020202020204" pitchFamily="34" charset="0"/>
                <a:cs typeface="Arial" panose="020B0604020202020204" pitchFamily="34" charset="0"/>
              </a:rPr>
              <a:t>This research was not funded by any agency.</a:t>
            </a:r>
          </a:p>
          <a:p>
            <a:pPr marL="0" indent="0">
              <a:buClr>
                <a:schemeClr val="tx1"/>
              </a:buClr>
              <a:buNone/>
            </a:pPr>
            <a:r>
              <a:rPr lang="en-US" altLang="en-US" sz="1800" dirty="0">
                <a:effectLst/>
                <a:latin typeface="Arial" panose="020B0604020202020204" pitchFamily="34" charset="0"/>
                <a:cs typeface="Arial" panose="020B0604020202020204" pitchFamily="34" charset="0"/>
              </a:rPr>
              <a:t>The authors have no conflicting interests in regard to this paper.</a:t>
            </a:r>
          </a:p>
          <a:p>
            <a:pPr marL="0" indent="0">
              <a:buClr>
                <a:schemeClr val="tx1"/>
              </a:buClr>
              <a:buNone/>
            </a:pPr>
            <a:r>
              <a:rPr lang="en-US" altLang="en-US" sz="1800" dirty="0">
                <a:effectLst/>
                <a:latin typeface="Arial" panose="020B0604020202020204" pitchFamily="34" charset="0"/>
                <a:cs typeface="Arial" panose="020B0604020202020204" pitchFamily="34" charset="0"/>
              </a:rPr>
              <a:t>An ethics approval statement is not applicable because the data used are secondary and no human subjects review was required.</a:t>
            </a:r>
          </a:p>
          <a:p>
            <a:pPr marL="0" indent="0">
              <a:buClr>
                <a:schemeClr val="tx1"/>
              </a:buClr>
              <a:buNone/>
            </a:pPr>
            <a:r>
              <a:rPr lang="en-US" altLang="en-US" sz="1800" dirty="0">
                <a:effectLst/>
                <a:latin typeface="Arial" panose="020B0604020202020204" pitchFamily="34" charset="0"/>
                <a:cs typeface="Arial" panose="020B0604020202020204" pitchFamily="34" charset="0"/>
              </a:rPr>
              <a:t>A patient consent statement is not applicable.</a:t>
            </a:r>
          </a:p>
          <a:p>
            <a:pPr marL="0" indent="0">
              <a:buClr>
                <a:schemeClr val="tx1"/>
              </a:buClr>
              <a:buNone/>
            </a:pPr>
            <a:r>
              <a:rPr lang="en-US" altLang="en-US" sz="1800" dirty="0">
                <a:effectLst/>
                <a:latin typeface="Arial" panose="020B0604020202020204" pitchFamily="34" charset="0"/>
                <a:cs typeface="Arial" panose="020B0604020202020204" pitchFamily="34" charset="0"/>
              </a:rPr>
              <a:t>A clinical trial registration statement is not applicable because no human subjects were involved.</a:t>
            </a:r>
          </a:p>
          <a:p>
            <a:pPr marL="0" indent="0">
              <a:buClr>
                <a:schemeClr val="tx1"/>
              </a:buClr>
              <a:buNone/>
            </a:pPr>
            <a:r>
              <a:rPr lang="en-US" altLang="en-US" sz="1800" dirty="0">
                <a:effectLst/>
                <a:latin typeface="Arial" panose="020B0604020202020204" pitchFamily="34" charset="0"/>
                <a:cs typeface="Arial" panose="020B0604020202020204" pitchFamily="34" charset="0"/>
              </a:rPr>
              <a:t>AI was not employed.</a:t>
            </a:r>
          </a:p>
          <a:p>
            <a:pPr marL="0" indent="0">
              <a:buClr>
                <a:schemeClr val="tx1"/>
              </a:buClr>
              <a:buNone/>
            </a:pPr>
            <a:r>
              <a:rPr lang="en-US" altLang="en-US" sz="1800" dirty="0">
                <a:effectLst/>
                <a:latin typeface="Arial" panose="020B0604020202020204" pitchFamily="34" charset="0"/>
                <a:cs typeface="Arial" panose="020B0604020202020204" pitchFamily="34" charset="0"/>
              </a:rPr>
              <a:t>A statement regarding permission to reproduce material from other sources is not applicable because no excerpts from copyrighted works owned by third parties are included.</a:t>
            </a:r>
          </a:p>
          <a:p>
            <a:pPr marL="0" indent="0">
              <a:buClr>
                <a:schemeClr val="tx1"/>
              </a:buClr>
              <a:buNone/>
            </a:pPr>
            <a:r>
              <a:rPr lang="en-US" sz="1800" dirty="0">
                <a:effectLst/>
                <a:latin typeface="Times New Roman" panose="02020603050405020304" pitchFamily="18" charset="0"/>
                <a:ea typeface="Times New Roman" panose="02020603050405020304" pitchFamily="18" charset="0"/>
              </a:rPr>
              <a:t>We thank Luule Sakkeus and her colleagues at the Estonian Institute for Population Studies, Tallinn University, for comments and suggestions on an earlier version of </a:t>
            </a:r>
            <a:r>
              <a:rPr lang="en-US" sz="1800">
                <a:effectLst/>
                <a:latin typeface="Times New Roman" panose="02020603050405020304" pitchFamily="18" charset="0"/>
                <a:ea typeface="Times New Roman" panose="02020603050405020304" pitchFamily="18" charset="0"/>
              </a:rPr>
              <a:t>this paper.</a:t>
            </a:r>
            <a:endParaRPr lang="en-US" sz="1800" dirty="0">
              <a:effectLst/>
              <a:latin typeface="Times New Roman" panose="02020603050405020304" pitchFamily="18" charset="0"/>
              <a:ea typeface="Times New Roman" panose="02020603050405020304" pitchFamily="18" charset="0"/>
            </a:endParaRPr>
          </a:p>
          <a:p>
            <a:pPr marL="0" indent="0">
              <a:buClr>
                <a:schemeClr val="tx1"/>
              </a:buClr>
              <a:buNone/>
              <a:tabLst>
                <a:tab pos="3257550" algn="l"/>
              </a:tabLst>
            </a:pPr>
            <a:endParaRPr lang="en-US" altLang="en-US" sz="1800" dirty="0">
              <a:effectLst/>
              <a:latin typeface="Arial" panose="020B0604020202020204" pitchFamily="34" charset="0"/>
              <a:cs typeface="Arial" panose="020B0604020202020204" pitchFamily="34" charset="0"/>
            </a:endParaRPr>
          </a:p>
          <a:p>
            <a:pPr marL="0" indent="0">
              <a:buClr>
                <a:schemeClr val="tx1"/>
              </a:buClr>
              <a:buNone/>
            </a:pPr>
            <a:endParaRPr lang="en-US" altLang="en-US" sz="2800" dirty="0">
              <a:effectLst/>
              <a:latin typeface="Arial" panose="020B0604020202020204" pitchFamily="34" charset="0"/>
              <a:cs typeface="Arial" panose="020B0604020202020204" pitchFamily="34" charset="0"/>
            </a:endParaRPr>
          </a:p>
          <a:p>
            <a:pPr marL="609600" indent="-609600">
              <a:buClr>
                <a:schemeClr val="tx1"/>
              </a:buClr>
              <a:buFontTx/>
              <a:buNone/>
            </a:pPr>
            <a:endParaRPr lang="en-US" altLang="en-US" sz="2800" dirty="0">
              <a:effectLst/>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defRPr/>
            </a:pPr>
            <a:fld id="{269946F5-42C5-4375-AD8D-DFCA4EB886B9}" type="slidenum">
              <a:rPr lang="en-US" smtClean="0"/>
              <a:pPr>
                <a:defRPr/>
              </a:pPr>
              <a:t>2</a:t>
            </a:fld>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B8C14-4D3D-E326-1510-14A8DF893192}"/>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0CD9B538-63A6-D4BC-A192-D1B2439638EF}"/>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43EBED39-6CD5-F63C-692F-9B165E1B74D3}"/>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a:extLst>
              <a:ext uri="{FF2B5EF4-FFF2-40B4-BE49-F238E27FC236}">
                <a16:creationId xmlns:a16="http://schemas.microsoft.com/office/drawing/2014/main" id="{66C648BD-57C9-8F7D-D430-4FA7C859C9ED}"/>
              </a:ext>
            </a:extLst>
          </p:cNvPr>
          <p:cNvSpPr>
            <a:spLocks noChangeArrowheads="1"/>
          </p:cNvSpPr>
          <p:nvPr/>
        </p:nvSpPr>
        <p:spPr bwMode="auto">
          <a:xfrm>
            <a:off x="107577" y="1128713"/>
            <a:ext cx="9036423"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sz="2400" dirty="0">
                <a:latin typeface="+mj-lt"/>
              </a:rPr>
              <a:t>We (Swanson and </a:t>
            </a:r>
            <a:r>
              <a:rPr lang="en-US" sz="2400" dirty="0" err="1">
                <a:latin typeface="+mj-lt"/>
              </a:rPr>
              <a:t>Tayman</a:t>
            </a:r>
            <a:r>
              <a:rPr lang="en-US" sz="2400" dirty="0">
                <a:latin typeface="+mj-lt"/>
              </a:rPr>
              <a:t>, 2025) applied this approach to world population projections and compared the results to the probabilistic world forecast produced by the United Nations, which we found to be similar but with more uncertainty than found in the latter.</a:t>
            </a:r>
            <a:r>
              <a:rPr lang="en-US" sz="2400" dirty="0">
                <a:effectLst/>
                <a:latin typeface="+mj-lt"/>
                <a:ea typeface="DengXian" panose="02010600030101010101" pitchFamily="2" charset="-122"/>
              </a:rPr>
              <a:t> We (Swanson and </a:t>
            </a:r>
            <a:r>
              <a:rPr lang="en-US" sz="2400" dirty="0" err="1">
                <a:effectLst/>
                <a:latin typeface="+mj-lt"/>
                <a:ea typeface="DengXian" panose="02010600030101010101" pitchFamily="2" charset="-122"/>
              </a:rPr>
              <a:t>Tayman</a:t>
            </a:r>
            <a:r>
              <a:rPr lang="en-US" sz="2400" dirty="0">
                <a:effectLst/>
                <a:latin typeface="+mj-lt"/>
                <a:ea typeface="DengXian" panose="02010600030101010101" pitchFamily="2" charset="-122"/>
              </a:rPr>
              <a:t>, 2024) also used historical data produced by the Forecasting Division of the Office of Financial Management  (Washington, 2024) to implement the ARIMA model, which we then applied to the medium series of the “Growth Management Act” projections produced by the Office of Financial Management (Washington, 2022). </a:t>
            </a:r>
            <a:endParaRPr lang="en-US" altLang="ja-JP" sz="2800" dirty="0">
              <a:ea typeface="MS PGothic" pitchFamily="34" charset="-128"/>
            </a:endParaRPr>
          </a:p>
        </p:txBody>
      </p:sp>
      <p:sp>
        <p:nvSpPr>
          <p:cNvPr id="2" name="Slide Number Placeholder 1">
            <a:extLst>
              <a:ext uri="{FF2B5EF4-FFF2-40B4-BE49-F238E27FC236}">
                <a16:creationId xmlns:a16="http://schemas.microsoft.com/office/drawing/2014/main" id="{D020ADF4-9153-E3CD-82E5-8C3C254219E3}"/>
              </a:ext>
            </a:extLst>
          </p:cNvPr>
          <p:cNvSpPr>
            <a:spLocks noGrp="1"/>
          </p:cNvSpPr>
          <p:nvPr>
            <p:ph type="sldNum" sz="quarter" idx="12"/>
          </p:nvPr>
        </p:nvSpPr>
        <p:spPr/>
        <p:txBody>
          <a:bodyPr/>
          <a:lstStyle/>
          <a:p>
            <a:pPr>
              <a:defRPr/>
            </a:pPr>
            <a:fld id="{A71C7591-9852-4D48-900D-7406A66761F9}" type="slidenum">
              <a:rPr lang="en-US" smtClean="0"/>
              <a:pPr>
                <a:defRPr/>
              </a:pPr>
              <a:t>20</a:t>
            </a:fld>
            <a:endParaRPr lang="en-US" dirty="0"/>
          </a:p>
        </p:txBody>
      </p:sp>
    </p:spTree>
    <p:extLst>
      <p:ext uri="{BB962C8B-B14F-4D97-AF65-F5344CB8AC3E}">
        <p14:creationId xmlns:p14="http://schemas.microsoft.com/office/powerpoint/2010/main" val="379186186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1DB9D-7355-15EE-8124-25BEF4D2E21E}"/>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85C54F89-2AEA-1C0E-92E8-6A5E40DE5E15}"/>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FE737C60-82DA-0B58-F7B4-1367E9A3A1B5}"/>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endParaRPr lang="en-US" altLang="en-US" sz="3200" b="1" dirty="0">
              <a:solidFill>
                <a:schemeClr val="accent2"/>
              </a:solidFill>
              <a:cs typeface="Arial" panose="020B0604020202020204" pitchFamily="34" charset="0"/>
            </a:endParaRPr>
          </a:p>
        </p:txBody>
      </p:sp>
      <p:sp>
        <p:nvSpPr>
          <p:cNvPr id="2" name="Slide Number Placeholder 1">
            <a:extLst>
              <a:ext uri="{FF2B5EF4-FFF2-40B4-BE49-F238E27FC236}">
                <a16:creationId xmlns:a16="http://schemas.microsoft.com/office/drawing/2014/main" id="{F3262E02-538A-ACA8-6D61-ACD284426372}"/>
              </a:ext>
            </a:extLst>
          </p:cNvPr>
          <p:cNvSpPr>
            <a:spLocks noGrp="1"/>
          </p:cNvSpPr>
          <p:nvPr>
            <p:ph type="sldNum" sz="quarter" idx="12"/>
          </p:nvPr>
        </p:nvSpPr>
        <p:spPr/>
        <p:txBody>
          <a:bodyPr/>
          <a:lstStyle/>
          <a:p>
            <a:pPr>
              <a:defRPr/>
            </a:pPr>
            <a:fld id="{A71C7591-9852-4D48-900D-7406A66761F9}" type="slidenum">
              <a:rPr lang="en-US" smtClean="0"/>
              <a:pPr>
                <a:defRPr/>
              </a:pPr>
              <a:t>21</a:t>
            </a:fld>
            <a:endParaRPr lang="en-US" dirty="0"/>
          </a:p>
        </p:txBody>
      </p:sp>
      <p:pic>
        <p:nvPicPr>
          <p:cNvPr id="3" name="Picture 2">
            <a:extLst>
              <a:ext uri="{FF2B5EF4-FFF2-40B4-BE49-F238E27FC236}">
                <a16:creationId xmlns:a16="http://schemas.microsoft.com/office/drawing/2014/main" id="{12F0826D-812C-85B2-2906-821EC67E49FC}"/>
              </a:ext>
            </a:extLst>
          </p:cNvPr>
          <p:cNvPicPr>
            <a:picLocks noChangeAspect="1"/>
          </p:cNvPicPr>
          <p:nvPr/>
        </p:nvPicPr>
        <p:blipFill>
          <a:blip r:embed="rId3"/>
          <a:stretch>
            <a:fillRect/>
          </a:stretch>
        </p:blipFill>
        <p:spPr>
          <a:xfrm>
            <a:off x="669073" y="591014"/>
            <a:ext cx="7515921" cy="5263375"/>
          </a:xfrm>
          <a:prstGeom prst="rect">
            <a:avLst/>
          </a:prstGeom>
        </p:spPr>
      </p:pic>
    </p:spTree>
    <p:extLst>
      <p:ext uri="{BB962C8B-B14F-4D97-AF65-F5344CB8AC3E}">
        <p14:creationId xmlns:p14="http://schemas.microsoft.com/office/powerpoint/2010/main" val="387913987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3ED83-E3D9-B6FC-D8AD-A0CFCF0D2691}"/>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A267D495-3054-7F02-E02A-0D2EA4C91CBF}"/>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4EDAE21C-659B-2837-7063-9185406C7E30}"/>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a:extLst>
              <a:ext uri="{FF2B5EF4-FFF2-40B4-BE49-F238E27FC236}">
                <a16:creationId xmlns:a16="http://schemas.microsoft.com/office/drawing/2014/main" id="{F11704F1-CBD2-033F-AD9D-C11A85AD0E0F}"/>
              </a:ext>
            </a:extLst>
          </p:cNvPr>
          <p:cNvSpPr>
            <a:spLocks noChangeArrowheads="1"/>
          </p:cNvSpPr>
          <p:nvPr/>
        </p:nvSpPr>
        <p:spPr bwMode="auto">
          <a:xfrm>
            <a:off x="107577" y="1248242"/>
            <a:ext cx="903642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We examined the range of uncertainty in the county forecasts by analyzing half-widths and compared the half-widths of their ARIMA-based intervals to half-widths produced using a Bayesian approach by Yu et al. (2023, who discussed their results for the state as a whole and  to three counties,  Ferry, King, and Whitman. </a:t>
            </a:r>
            <a:endParaRPr lang="en-US" altLang="ja-JP" sz="2400" dirty="0">
              <a:ea typeface="MS PGothic" pitchFamily="34" charset="-128"/>
            </a:endParaRPr>
          </a:p>
        </p:txBody>
      </p:sp>
      <p:sp>
        <p:nvSpPr>
          <p:cNvPr id="2" name="Slide Number Placeholder 1">
            <a:extLst>
              <a:ext uri="{FF2B5EF4-FFF2-40B4-BE49-F238E27FC236}">
                <a16:creationId xmlns:a16="http://schemas.microsoft.com/office/drawing/2014/main" id="{60E79CC9-0C47-318D-FAF1-61BCB63D8D88}"/>
              </a:ext>
            </a:extLst>
          </p:cNvPr>
          <p:cNvSpPr>
            <a:spLocks noGrp="1"/>
          </p:cNvSpPr>
          <p:nvPr>
            <p:ph type="sldNum" sz="quarter" idx="12"/>
          </p:nvPr>
        </p:nvSpPr>
        <p:spPr/>
        <p:txBody>
          <a:bodyPr/>
          <a:lstStyle/>
          <a:p>
            <a:pPr>
              <a:defRPr/>
            </a:pPr>
            <a:fld id="{A71C7591-9852-4D48-900D-7406A66761F9}" type="slidenum">
              <a:rPr lang="en-US" smtClean="0"/>
              <a:pPr>
                <a:defRPr/>
              </a:pPr>
              <a:t>22</a:t>
            </a:fld>
            <a:endParaRPr lang="en-US" dirty="0"/>
          </a:p>
        </p:txBody>
      </p:sp>
    </p:spTree>
    <p:extLst>
      <p:ext uri="{BB962C8B-B14F-4D97-AF65-F5344CB8AC3E}">
        <p14:creationId xmlns:p14="http://schemas.microsoft.com/office/powerpoint/2010/main" val="57350748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C0473-2B23-8C98-42F2-48FB3E2366CF}"/>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E6A94453-C1FD-2F44-3C0F-53CB61B0893E}"/>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E7976F64-B106-2330-5CA4-49A2CB1C9FDF}"/>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a:extLst>
              <a:ext uri="{FF2B5EF4-FFF2-40B4-BE49-F238E27FC236}">
                <a16:creationId xmlns:a16="http://schemas.microsoft.com/office/drawing/2014/main" id="{10EFD776-4454-7DF3-F2FA-11AB466D8D05}"/>
              </a:ext>
            </a:extLst>
          </p:cNvPr>
          <p:cNvSpPr>
            <a:spLocks noChangeArrowheads="1"/>
          </p:cNvSpPr>
          <p:nvPr/>
        </p:nvSpPr>
        <p:spPr bwMode="auto">
          <a:xfrm>
            <a:off x="276263" y="1248752"/>
            <a:ext cx="903642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The ARIMA-based half-widths for Ferry county (a county with a very small population, approximately 7,500 currently) were found to be wider than those for the Bayes CCM approach at each of the three horizon lengths, 10, 20, and 30 years. For King county (the county with the highest current population of Washington’s counties, approximately 2.7 million), the ARIMA-based half-widths were slightly narrower at 10 years than those found for the Bayes CCM approach and substantially narrower at 20 and 30 years. </a:t>
            </a:r>
            <a:endParaRPr lang="en-US" altLang="ja-JP" sz="2400" dirty="0">
              <a:ea typeface="MS PGothic" pitchFamily="34" charset="-128"/>
            </a:endParaRPr>
          </a:p>
        </p:txBody>
      </p:sp>
      <p:sp>
        <p:nvSpPr>
          <p:cNvPr id="2" name="Slide Number Placeholder 1">
            <a:extLst>
              <a:ext uri="{FF2B5EF4-FFF2-40B4-BE49-F238E27FC236}">
                <a16:creationId xmlns:a16="http://schemas.microsoft.com/office/drawing/2014/main" id="{8B5C2C69-754D-6F97-0C34-0D1B290CAEFB}"/>
              </a:ext>
            </a:extLst>
          </p:cNvPr>
          <p:cNvSpPr>
            <a:spLocks noGrp="1"/>
          </p:cNvSpPr>
          <p:nvPr>
            <p:ph type="sldNum" sz="quarter" idx="12"/>
          </p:nvPr>
        </p:nvSpPr>
        <p:spPr/>
        <p:txBody>
          <a:bodyPr/>
          <a:lstStyle/>
          <a:p>
            <a:pPr>
              <a:defRPr/>
            </a:pPr>
            <a:fld id="{A71C7591-9852-4D48-900D-7406A66761F9}" type="slidenum">
              <a:rPr lang="en-US" smtClean="0"/>
              <a:pPr>
                <a:defRPr/>
              </a:pPr>
              <a:t>23</a:t>
            </a:fld>
            <a:endParaRPr lang="en-US" dirty="0"/>
          </a:p>
        </p:txBody>
      </p:sp>
    </p:spTree>
    <p:extLst>
      <p:ext uri="{BB962C8B-B14F-4D97-AF65-F5344CB8AC3E}">
        <p14:creationId xmlns:p14="http://schemas.microsoft.com/office/powerpoint/2010/main" val="10108439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641B2-76AC-A722-5CCA-76F18C9E3B8A}"/>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FF5A3230-6050-A494-53BC-1B3DD62D85EB}"/>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41705046-A3C1-CFEA-D16C-161E454BEBF3}"/>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a:extLst>
              <a:ext uri="{FF2B5EF4-FFF2-40B4-BE49-F238E27FC236}">
                <a16:creationId xmlns:a16="http://schemas.microsoft.com/office/drawing/2014/main" id="{DF4E4AEA-C14B-28B1-DAEB-C81503A9AE0C}"/>
              </a:ext>
            </a:extLst>
          </p:cNvPr>
          <p:cNvSpPr>
            <a:spLocks noChangeArrowheads="1"/>
          </p:cNvSpPr>
          <p:nvPr/>
        </p:nvSpPr>
        <p:spPr bwMode="auto">
          <a:xfrm>
            <a:off x="276263" y="1128713"/>
            <a:ext cx="903642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For Whitman County (which has a current population of approximately 48,000, of which 27,000 or so are students at Washington State University), the Bayes-based CCM produced narrower widths at each of the three horizon lengths. However, we noted that Yu et al. (2023: 921-922) held the age groups associated with college attendance constant in counties such as Whitman where these populations have a large impact on the age structure of the county as a whole. </a:t>
            </a:r>
            <a:endParaRPr lang="en-US" altLang="ja-JP" sz="2400" dirty="0">
              <a:ea typeface="MS PGothic" pitchFamily="34" charset="-128"/>
            </a:endParaRPr>
          </a:p>
        </p:txBody>
      </p:sp>
      <p:sp>
        <p:nvSpPr>
          <p:cNvPr id="2" name="Slide Number Placeholder 1">
            <a:extLst>
              <a:ext uri="{FF2B5EF4-FFF2-40B4-BE49-F238E27FC236}">
                <a16:creationId xmlns:a16="http://schemas.microsoft.com/office/drawing/2014/main" id="{DB46E55E-38AB-D7EE-C390-ECE594FEDCAE}"/>
              </a:ext>
            </a:extLst>
          </p:cNvPr>
          <p:cNvSpPr>
            <a:spLocks noGrp="1"/>
          </p:cNvSpPr>
          <p:nvPr>
            <p:ph type="sldNum" sz="quarter" idx="12"/>
          </p:nvPr>
        </p:nvSpPr>
        <p:spPr/>
        <p:txBody>
          <a:bodyPr/>
          <a:lstStyle/>
          <a:p>
            <a:pPr>
              <a:defRPr/>
            </a:pPr>
            <a:fld id="{A71C7591-9852-4D48-900D-7406A66761F9}" type="slidenum">
              <a:rPr lang="en-US" smtClean="0"/>
              <a:pPr>
                <a:defRPr/>
              </a:pPr>
              <a:t>24</a:t>
            </a:fld>
            <a:endParaRPr lang="en-US" dirty="0"/>
          </a:p>
        </p:txBody>
      </p:sp>
    </p:spTree>
    <p:extLst>
      <p:ext uri="{BB962C8B-B14F-4D97-AF65-F5344CB8AC3E}">
        <p14:creationId xmlns:p14="http://schemas.microsoft.com/office/powerpoint/2010/main" val="385092044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47A23A-63D9-9AD4-F697-D0727CC6F602}"/>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568AD546-0AF6-78E8-43FA-0BD9C9669C6B}"/>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B56DA0EB-662A-EDED-CF98-7916C6060805}"/>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a:extLst>
              <a:ext uri="{FF2B5EF4-FFF2-40B4-BE49-F238E27FC236}">
                <a16:creationId xmlns:a16="http://schemas.microsoft.com/office/drawing/2014/main" id="{60056BA6-1A32-F5E6-5706-B22E0B7AD55D}"/>
              </a:ext>
            </a:extLst>
          </p:cNvPr>
          <p:cNvSpPr>
            <a:spLocks noChangeArrowheads="1"/>
          </p:cNvSpPr>
          <p:nvPr/>
        </p:nvSpPr>
        <p:spPr bwMode="auto">
          <a:xfrm>
            <a:off x="276263" y="1128713"/>
            <a:ext cx="903642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sz="2400" kern="100" dirty="0">
                <a:effectLst/>
                <a:latin typeface="+mj-lt"/>
                <a:ea typeface="DengXian" panose="02010600030101010101" pitchFamily="2" charset="-122"/>
                <a:cs typeface="Times New Roman" panose="02020603050405020304" pitchFamily="18" charset="0"/>
              </a:rPr>
              <a:t>Considering Washington State as a whole (with a population of approximately 7.9 million), we found that the half-widths generated by the Bayes CCM were narrower for the 10- and 20-year horizon than the ARIMA-based half-widths, while the latter produced a narrower half-width for the 30-year horizon length. Importantly, for all three counties and the state as a whole, the ARIMA-based half-widths increased over time in a manner consistent with the Bayes CCM half-widths. </a:t>
            </a:r>
            <a:endParaRPr lang="en-US" altLang="ja-JP" sz="2800" dirty="0">
              <a:ea typeface="MS PGothic" pitchFamily="34" charset="-128"/>
            </a:endParaRPr>
          </a:p>
        </p:txBody>
      </p:sp>
      <p:sp>
        <p:nvSpPr>
          <p:cNvPr id="2" name="Slide Number Placeholder 1">
            <a:extLst>
              <a:ext uri="{FF2B5EF4-FFF2-40B4-BE49-F238E27FC236}">
                <a16:creationId xmlns:a16="http://schemas.microsoft.com/office/drawing/2014/main" id="{E23261D8-0EE5-9640-5D2E-BB2A4A33733C}"/>
              </a:ext>
            </a:extLst>
          </p:cNvPr>
          <p:cNvSpPr>
            <a:spLocks noGrp="1"/>
          </p:cNvSpPr>
          <p:nvPr>
            <p:ph type="sldNum" sz="quarter" idx="12"/>
          </p:nvPr>
        </p:nvSpPr>
        <p:spPr/>
        <p:txBody>
          <a:bodyPr/>
          <a:lstStyle/>
          <a:p>
            <a:pPr>
              <a:defRPr/>
            </a:pPr>
            <a:fld id="{A71C7591-9852-4D48-900D-7406A66761F9}" type="slidenum">
              <a:rPr lang="en-US" smtClean="0"/>
              <a:pPr>
                <a:defRPr/>
              </a:pPr>
              <a:t>25</a:t>
            </a:fld>
            <a:endParaRPr lang="en-US" dirty="0"/>
          </a:p>
        </p:txBody>
      </p:sp>
    </p:spTree>
    <p:extLst>
      <p:ext uri="{BB962C8B-B14F-4D97-AF65-F5344CB8AC3E}">
        <p14:creationId xmlns:p14="http://schemas.microsoft.com/office/powerpoint/2010/main" val="193594224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56DE3-2532-F3CC-D773-E101E2D8919A}"/>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A22A43E4-B120-03CB-D252-F73E7F6C86C1}"/>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17F86224-0CCB-5264-999B-F187F3A3B412}"/>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a:extLst>
              <a:ext uri="{FF2B5EF4-FFF2-40B4-BE49-F238E27FC236}">
                <a16:creationId xmlns:a16="http://schemas.microsoft.com/office/drawing/2014/main" id="{CB5BB161-88E2-4053-71AE-4F5953DC0041}"/>
              </a:ext>
            </a:extLst>
          </p:cNvPr>
          <p:cNvSpPr>
            <a:spLocks noChangeArrowheads="1"/>
          </p:cNvSpPr>
          <p:nvPr/>
        </p:nvSpPr>
        <p:spPr bwMode="auto">
          <a:xfrm>
            <a:off x="107577" y="1305868"/>
            <a:ext cx="9036423"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sz="2400" kern="100" dirty="0">
                <a:effectLst/>
                <a:latin typeface="+mj-lt"/>
                <a:ea typeface="DengXian" panose="02010600030101010101" pitchFamily="2" charset="-122"/>
                <a:cs typeface="Times New Roman" panose="02020603050405020304" pitchFamily="18" charset="0"/>
              </a:rPr>
              <a:t>We (Swanson and </a:t>
            </a:r>
            <a:r>
              <a:rPr lang="en-US" sz="2400" kern="100" dirty="0" err="1">
                <a:effectLst/>
                <a:latin typeface="+mj-lt"/>
                <a:ea typeface="DengXian" panose="02010600030101010101" pitchFamily="2" charset="-122"/>
                <a:cs typeface="Times New Roman" panose="02020603050405020304" pitchFamily="18" charset="0"/>
              </a:rPr>
              <a:t>Tayman</a:t>
            </a:r>
            <a:r>
              <a:rPr lang="en-US" sz="2400" kern="100" dirty="0">
                <a:effectLst/>
                <a:latin typeface="+mj-lt"/>
                <a:ea typeface="DengXian" panose="02010600030101010101" pitchFamily="2" charset="-122"/>
                <a:cs typeface="Times New Roman" panose="02020603050405020304" pitchFamily="18" charset="0"/>
              </a:rPr>
              <a:t>, 2024) concluded that the ARIMA-based  approach produces uncertainty measures for county population forecasts that are not dissimilar to those produced by the Bayes CCM approach and that neither produced intervals so wide as to be useless, a point brought up by Swanson and </a:t>
            </a:r>
            <a:r>
              <a:rPr lang="en-US" sz="2400" kern="100" dirty="0" err="1">
                <a:effectLst/>
                <a:latin typeface="+mj-lt"/>
                <a:ea typeface="DengXian" panose="02010600030101010101" pitchFamily="2" charset="-122"/>
                <a:cs typeface="Times New Roman" panose="02020603050405020304" pitchFamily="18" charset="0"/>
              </a:rPr>
              <a:t>Tayman</a:t>
            </a:r>
            <a:r>
              <a:rPr lang="en-US" sz="2400" kern="100" dirty="0">
                <a:effectLst/>
                <a:latin typeface="+mj-lt"/>
                <a:ea typeface="DengXian" panose="02010600030101010101" pitchFamily="2" charset="-122"/>
                <a:cs typeface="Times New Roman" panose="02020603050405020304" pitchFamily="18" charset="0"/>
              </a:rPr>
              <a:t> (2016) in an earlier examination of forecast uncertainty. </a:t>
            </a:r>
          </a:p>
          <a:p>
            <a:endParaRPr lang="en-US" altLang="ja-JP" sz="2800" dirty="0">
              <a:ea typeface="MS PGothic" pitchFamily="34" charset="-128"/>
            </a:endParaRPr>
          </a:p>
        </p:txBody>
      </p:sp>
      <p:sp>
        <p:nvSpPr>
          <p:cNvPr id="2" name="Slide Number Placeholder 1">
            <a:extLst>
              <a:ext uri="{FF2B5EF4-FFF2-40B4-BE49-F238E27FC236}">
                <a16:creationId xmlns:a16="http://schemas.microsoft.com/office/drawing/2014/main" id="{AADD97F1-86F7-B120-23A4-B38C90A93C87}"/>
              </a:ext>
            </a:extLst>
          </p:cNvPr>
          <p:cNvSpPr>
            <a:spLocks noGrp="1"/>
          </p:cNvSpPr>
          <p:nvPr>
            <p:ph type="sldNum" sz="quarter" idx="12"/>
          </p:nvPr>
        </p:nvSpPr>
        <p:spPr/>
        <p:txBody>
          <a:bodyPr/>
          <a:lstStyle/>
          <a:p>
            <a:pPr>
              <a:defRPr/>
            </a:pPr>
            <a:fld id="{A71C7591-9852-4D48-900D-7406A66761F9}" type="slidenum">
              <a:rPr lang="en-US" smtClean="0"/>
              <a:pPr>
                <a:defRPr/>
              </a:pPr>
              <a:t>26</a:t>
            </a:fld>
            <a:endParaRPr lang="en-US" dirty="0"/>
          </a:p>
        </p:txBody>
      </p:sp>
    </p:spTree>
    <p:extLst>
      <p:ext uri="{BB962C8B-B14F-4D97-AF65-F5344CB8AC3E}">
        <p14:creationId xmlns:p14="http://schemas.microsoft.com/office/powerpoint/2010/main" val="391632213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EC887-9B5C-46D9-DAE7-66BC425F4D16}"/>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71C72894-CCA3-65AB-02E9-E2FCA66480C0}"/>
              </a:ext>
            </a:extLst>
          </p:cNvPr>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8F411FBE-C2C3-8044-07B1-B9ECFBD3B96E}"/>
              </a:ext>
            </a:extLst>
          </p:cNvPr>
          <p:cNvSpPr txBox="1">
            <a:spLocks noChangeArrowheads="1"/>
          </p:cNvSpPr>
          <p:nvPr/>
        </p:nvSpPr>
        <p:spPr bwMode="auto">
          <a:xfrm>
            <a:off x="2762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DISCUSSION</a:t>
            </a:r>
          </a:p>
        </p:txBody>
      </p:sp>
      <p:sp>
        <p:nvSpPr>
          <p:cNvPr id="4102" name="Rectangle 6">
            <a:extLst>
              <a:ext uri="{FF2B5EF4-FFF2-40B4-BE49-F238E27FC236}">
                <a16:creationId xmlns:a16="http://schemas.microsoft.com/office/drawing/2014/main" id="{73095285-61BD-FED4-8E7F-EC801742BA5B}"/>
              </a:ext>
            </a:extLst>
          </p:cNvPr>
          <p:cNvSpPr>
            <a:spLocks noChangeArrowheads="1"/>
          </p:cNvSpPr>
          <p:nvPr/>
        </p:nvSpPr>
        <p:spPr bwMode="auto">
          <a:xfrm>
            <a:off x="107577" y="1675199"/>
            <a:ext cx="9036423"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sz="2400" kern="100" dirty="0">
                <a:latin typeface="+mj-lt"/>
                <a:ea typeface="DengXian" panose="02010600030101010101" pitchFamily="2" charset="-122"/>
                <a:cs typeface="Times New Roman" panose="02020603050405020304" pitchFamily="18" charset="0"/>
              </a:rPr>
              <a:t>As a final note, </a:t>
            </a:r>
            <a:r>
              <a:rPr lang="en-US" sz="2400" kern="100" dirty="0">
                <a:effectLst/>
                <a:latin typeface="+mj-lt"/>
                <a:ea typeface="DengXian" panose="02010600030101010101" pitchFamily="2" charset="-122"/>
                <a:cs typeface="Times New Roman" panose="02020603050405020304" pitchFamily="18" charset="0"/>
              </a:rPr>
              <a:t>Swanson and Tayman</a:t>
            </a:r>
            <a:r>
              <a:rPr lang="en-US" sz="2400" kern="100" dirty="0">
                <a:latin typeface="+mj-lt"/>
                <a:ea typeface="DengXian" panose="02010600030101010101" pitchFamily="2" charset="-122"/>
                <a:cs typeface="Times New Roman" panose="02020603050405020304" pitchFamily="18" charset="0"/>
              </a:rPr>
              <a:t> (</a:t>
            </a:r>
            <a:r>
              <a:rPr lang="en-US" sz="2400" kern="100" dirty="0">
                <a:effectLst/>
                <a:latin typeface="+mj-lt"/>
                <a:ea typeface="DengXian" panose="02010600030101010101" pitchFamily="2" charset="-122"/>
                <a:cs typeface="Times New Roman" panose="02020603050405020304" pitchFamily="18" charset="0"/>
              </a:rPr>
              <a:t>20</a:t>
            </a:r>
            <a:r>
              <a:rPr lang="en-US" sz="2400" kern="100" dirty="0">
                <a:latin typeface="+mj-lt"/>
                <a:ea typeface="DengXian" panose="02010600030101010101" pitchFamily="2" charset="-122"/>
                <a:cs typeface="Times New Roman" panose="02020603050405020304" pitchFamily="18" charset="0"/>
              </a:rPr>
              <a:t>1</a:t>
            </a:r>
            <a:r>
              <a:rPr lang="en-US" sz="2400" kern="100" dirty="0">
                <a:effectLst/>
                <a:latin typeface="+mj-lt"/>
                <a:ea typeface="DengXian" panose="02010600030101010101" pitchFamily="2" charset="-122"/>
                <a:cs typeface="Times New Roman" panose="02020603050405020304" pitchFamily="18" charset="0"/>
              </a:rPr>
              <a:t>4) argued that 95% </a:t>
            </a:r>
            <a:r>
              <a:rPr lang="en-US" sz="2400" kern="100" dirty="0">
                <a:latin typeface="+mj-lt"/>
                <a:ea typeface="DengXian" panose="02010600030101010101" pitchFamily="2" charset="-122"/>
                <a:cs typeface="Times New Roman" panose="02020603050405020304" pitchFamily="18" charset="0"/>
              </a:rPr>
              <a:t>CIs are likely too wide to be of use and recommended that 66% CIs be considered. The following table shows the results for Estonia using 66% CIs, which in our opinion are preferable to the 95% CIs shown earlier</a:t>
            </a:r>
            <a:endParaRPr lang="en-US" sz="2400" kern="100" dirty="0">
              <a:effectLst/>
              <a:latin typeface="+mj-lt"/>
              <a:ea typeface="DengXian" panose="02010600030101010101" pitchFamily="2" charset="-122"/>
              <a:cs typeface="Times New Roman" panose="02020603050405020304" pitchFamily="18" charset="0"/>
            </a:endParaRPr>
          </a:p>
          <a:p>
            <a:endParaRPr lang="en-US" altLang="ja-JP" sz="2800" dirty="0">
              <a:ea typeface="MS PGothic" pitchFamily="34" charset="-128"/>
            </a:endParaRPr>
          </a:p>
        </p:txBody>
      </p:sp>
      <p:sp>
        <p:nvSpPr>
          <p:cNvPr id="2" name="Slide Number Placeholder 1">
            <a:extLst>
              <a:ext uri="{FF2B5EF4-FFF2-40B4-BE49-F238E27FC236}">
                <a16:creationId xmlns:a16="http://schemas.microsoft.com/office/drawing/2014/main" id="{6BA33E2D-47EB-FB1E-37CF-6EE6B8AF51A4}"/>
              </a:ext>
            </a:extLst>
          </p:cNvPr>
          <p:cNvSpPr>
            <a:spLocks noGrp="1"/>
          </p:cNvSpPr>
          <p:nvPr>
            <p:ph type="sldNum" sz="quarter" idx="12"/>
          </p:nvPr>
        </p:nvSpPr>
        <p:spPr/>
        <p:txBody>
          <a:bodyPr/>
          <a:lstStyle/>
          <a:p>
            <a:pPr>
              <a:defRPr/>
            </a:pPr>
            <a:fld id="{A71C7591-9852-4D48-900D-7406A66761F9}" type="slidenum">
              <a:rPr lang="en-US" smtClean="0"/>
              <a:pPr>
                <a:defRPr/>
              </a:pPr>
              <a:t>27</a:t>
            </a:fld>
            <a:endParaRPr lang="en-US" dirty="0"/>
          </a:p>
        </p:txBody>
      </p:sp>
    </p:spTree>
    <p:extLst>
      <p:ext uri="{BB962C8B-B14F-4D97-AF65-F5344CB8AC3E}">
        <p14:creationId xmlns:p14="http://schemas.microsoft.com/office/powerpoint/2010/main" val="3557766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ED3C6-293E-EC2C-93AC-98B9F3466FA3}"/>
            </a:ext>
          </a:extLst>
        </p:cNvPr>
        <p:cNvGrpSpPr/>
        <p:nvPr/>
      </p:nvGrpSpPr>
      <p:grpSpPr>
        <a:xfrm>
          <a:off x="0" y="0"/>
          <a:ext cx="0" cy="0"/>
          <a:chOff x="0" y="0"/>
          <a:chExt cx="0" cy="0"/>
        </a:xfrm>
      </p:grpSpPr>
      <p:sp>
        <p:nvSpPr>
          <p:cNvPr id="4098" name="Text Box 3">
            <a:extLst>
              <a:ext uri="{FF2B5EF4-FFF2-40B4-BE49-F238E27FC236}">
                <a16:creationId xmlns:a16="http://schemas.microsoft.com/office/drawing/2014/main" id="{5A041628-38D7-4F81-5E6A-A86C2C767543}"/>
              </a:ext>
            </a:extLst>
          </p:cNvPr>
          <p:cNvSpPr txBox="1">
            <a:spLocks noChangeArrowheads="1"/>
          </p:cNvSpPr>
          <p:nvPr/>
        </p:nvSpPr>
        <p:spPr bwMode="auto">
          <a:xfrm>
            <a:off x="0" y="1227604"/>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a:extLst>
              <a:ext uri="{FF2B5EF4-FFF2-40B4-BE49-F238E27FC236}">
                <a16:creationId xmlns:a16="http://schemas.microsoft.com/office/drawing/2014/main" id="{8A69BF05-C9C9-E178-37FB-F4856EEC4750}"/>
              </a:ext>
            </a:extLst>
          </p:cNvPr>
          <p:cNvSpPr txBox="1">
            <a:spLocks noChangeArrowheads="1"/>
          </p:cNvSpPr>
          <p:nvPr/>
        </p:nvSpPr>
        <p:spPr bwMode="auto">
          <a:xfrm>
            <a:off x="0" y="0"/>
            <a:ext cx="8534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2800" dirty="0">
                <a:solidFill>
                  <a:schemeClr val="accent2"/>
                </a:solidFill>
              </a:rPr>
              <a:t> </a:t>
            </a:r>
            <a:r>
              <a:rPr lang="en-US" altLang="en-US" sz="2800" b="1" dirty="0">
                <a:solidFill>
                  <a:schemeClr val="accent2"/>
                </a:solidFill>
                <a:cs typeface="Arial" panose="020B0604020202020204" pitchFamily="34" charset="0"/>
              </a:rPr>
              <a:t>RESULTS USING 66% CI</a:t>
            </a:r>
          </a:p>
        </p:txBody>
      </p:sp>
      <p:sp>
        <p:nvSpPr>
          <p:cNvPr id="4102" name="Rectangle 6">
            <a:extLst>
              <a:ext uri="{FF2B5EF4-FFF2-40B4-BE49-F238E27FC236}">
                <a16:creationId xmlns:a16="http://schemas.microsoft.com/office/drawing/2014/main" id="{FA7DC7CB-E3F6-69CB-6D6D-C455B0122CBD}"/>
              </a:ext>
            </a:extLst>
          </p:cNvPr>
          <p:cNvSpPr>
            <a:spLocks noChangeArrowheads="1"/>
          </p:cNvSpPr>
          <p:nvPr/>
        </p:nvSpPr>
        <p:spPr bwMode="auto">
          <a:xfrm>
            <a:off x="276263" y="2497713"/>
            <a:ext cx="8707437"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endParaRPr lang="en-US" altLang="en-US" sz="2800" dirty="0">
              <a:ea typeface="MS PGothic" pitchFamily="34" charset="-128"/>
              <a:cs typeface="Arial" panose="020B0604020202020204" pitchFamily="34" charset="0"/>
              <a:sym typeface="Symbol" pitchFamily="18" charset="2"/>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p:txBody>
      </p:sp>
      <p:sp>
        <p:nvSpPr>
          <p:cNvPr id="2" name="Slide Number Placeholder 1">
            <a:extLst>
              <a:ext uri="{FF2B5EF4-FFF2-40B4-BE49-F238E27FC236}">
                <a16:creationId xmlns:a16="http://schemas.microsoft.com/office/drawing/2014/main" id="{F16D3382-71CC-7117-EF6C-15866454A7A0}"/>
              </a:ext>
            </a:extLst>
          </p:cNvPr>
          <p:cNvSpPr>
            <a:spLocks noGrp="1"/>
          </p:cNvSpPr>
          <p:nvPr>
            <p:ph type="sldNum" sz="quarter" idx="12"/>
          </p:nvPr>
        </p:nvSpPr>
        <p:spPr/>
        <p:txBody>
          <a:bodyPr/>
          <a:lstStyle/>
          <a:p>
            <a:pPr>
              <a:defRPr/>
            </a:pPr>
            <a:fld id="{A71C7591-9852-4D48-900D-7406A66761F9}" type="slidenum">
              <a:rPr lang="en-US" smtClean="0"/>
              <a:pPr>
                <a:defRPr/>
              </a:pPr>
              <a:t>28</a:t>
            </a:fld>
            <a:endParaRPr lang="en-US" dirty="0"/>
          </a:p>
        </p:txBody>
      </p:sp>
      <p:pic>
        <p:nvPicPr>
          <p:cNvPr id="3" name="Picture 2">
            <a:extLst>
              <a:ext uri="{FF2B5EF4-FFF2-40B4-BE49-F238E27FC236}">
                <a16:creationId xmlns:a16="http://schemas.microsoft.com/office/drawing/2014/main" id="{E17597B8-0C1D-FBD3-34A4-53DAB33F8AC9}"/>
              </a:ext>
            </a:extLst>
          </p:cNvPr>
          <p:cNvPicPr>
            <a:picLocks noChangeAspect="1"/>
          </p:cNvPicPr>
          <p:nvPr/>
        </p:nvPicPr>
        <p:blipFill>
          <a:blip r:embed="rId3"/>
          <a:stretch>
            <a:fillRect/>
          </a:stretch>
        </p:blipFill>
        <p:spPr>
          <a:xfrm>
            <a:off x="0" y="1532586"/>
            <a:ext cx="9267823" cy="2291701"/>
          </a:xfrm>
          <a:prstGeom prst="rect">
            <a:avLst/>
          </a:prstGeom>
        </p:spPr>
      </p:pic>
    </p:spTree>
    <p:extLst>
      <p:ext uri="{BB962C8B-B14F-4D97-AF65-F5344CB8AC3E}">
        <p14:creationId xmlns:p14="http://schemas.microsoft.com/office/powerpoint/2010/main" val="3990118552"/>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678872"/>
            <a:ext cx="91440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r>
              <a:rPr lang="en-US" sz="2400" dirty="0">
                <a:latin typeface="+mj-lt"/>
              </a:rPr>
              <a:t>Smith, </a:t>
            </a:r>
            <a:r>
              <a:rPr lang="en-US" sz="2400" dirty="0" err="1">
                <a:latin typeface="+mj-lt"/>
              </a:rPr>
              <a:t>Tayman</a:t>
            </a:r>
            <a:r>
              <a:rPr lang="en-US" sz="2400" dirty="0">
                <a:latin typeface="+mj-lt"/>
              </a:rPr>
              <a:t>, and Swanson (2002:373) opined that future research would focus increasingly on the measurement of uncertainty in population forecasts and noted that while such research may not directly improve forecast accuracy, it will enhance our understanding of the uncertainty inherent in population forecasts. They went on to note that this change will imply a shift from ‘‘population projections’’ to ‘‘population forecasts,” a guideline we have followed in this paper.</a:t>
            </a:r>
          </a:p>
          <a:p>
            <a:endParaRPr lang="en-US" sz="2400" dirty="0">
              <a:latin typeface="+mj-lt"/>
            </a:endParaRPr>
          </a:p>
        </p:txBody>
      </p:sp>
      <p:sp>
        <p:nvSpPr>
          <p:cNvPr id="4100" name="Text Box 2"/>
          <p:cNvSpPr txBox="1">
            <a:spLocks noChangeArrowheads="1"/>
          </p:cNvSpPr>
          <p:nvPr/>
        </p:nvSpPr>
        <p:spPr bwMode="auto">
          <a:xfrm>
            <a:off x="276263" y="-83128"/>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CONCLUSION</a:t>
            </a:r>
          </a:p>
        </p:txBody>
      </p:sp>
      <p:sp>
        <p:nvSpPr>
          <p:cNvPr id="4102" name="Rectangle 6"/>
          <p:cNvSpPr>
            <a:spLocks noChangeArrowheads="1"/>
          </p:cNvSpPr>
          <p:nvPr/>
        </p:nvSpPr>
        <p:spPr bwMode="auto">
          <a:xfrm>
            <a:off x="276263" y="3153637"/>
            <a:ext cx="8707437"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altLang="en-US" sz="2800" dirty="0">
                <a:solidFill>
                  <a:srgbClr val="FF0000"/>
                </a:solidFill>
                <a:ea typeface="MS PGothic" pitchFamily="34" charset="-128"/>
                <a:cs typeface="Arial" panose="020B0604020202020204" pitchFamily="34" charset="0"/>
                <a:sym typeface="Symbol" pitchFamily="18" charset="2"/>
              </a:rPr>
              <a:t> </a:t>
            </a:r>
            <a:r>
              <a:rPr lang="en-US" altLang="en-US" sz="2400" dirty="0">
                <a:ea typeface="MS PGothic" pitchFamily="34" charset="-128"/>
                <a:cs typeface="Arial" panose="020B0604020202020204" pitchFamily="34" charset="0"/>
                <a:sym typeface="Symbol" pitchFamily="18" charset="2"/>
              </a:rPr>
              <a:t> </a:t>
            </a:r>
          </a:p>
          <a:p>
            <a:pPr eaLnBrk="0" hangingPunct="0"/>
            <a:endParaRPr lang="en-US" altLang="en-US" sz="2800" dirty="0">
              <a:ea typeface="MS PGothic" pitchFamily="34" charset="-128"/>
              <a:cs typeface="Arial" panose="020B0604020202020204" pitchFamily="34" charset="0"/>
              <a:sym typeface="Symbol" pitchFamily="18" charset="2"/>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29</a:t>
            </a:fld>
            <a:endParaRPr lang="en-US" dirty="0"/>
          </a:p>
        </p:txBody>
      </p:sp>
    </p:spTree>
    <p:extLst>
      <p:ext uri="{BB962C8B-B14F-4D97-AF65-F5344CB8AC3E}">
        <p14:creationId xmlns:p14="http://schemas.microsoft.com/office/powerpoint/2010/main" val="101993878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81013" y="114300"/>
            <a:ext cx="8229600" cy="914400"/>
          </a:xfrm>
        </p:spPr>
        <p:txBody>
          <a:bodyPr/>
          <a:lstStyle/>
          <a:p>
            <a:r>
              <a:rPr lang="en-US" altLang="en-US" sz="4400" dirty="0">
                <a:solidFill>
                  <a:schemeClr val="accent2"/>
                </a:solidFill>
                <a:effectLst/>
                <a:latin typeface="Arial" pitchFamily="34" charset="0"/>
              </a:rPr>
              <a:t> </a:t>
            </a:r>
            <a:r>
              <a:rPr lang="en-US" altLang="en-US" sz="3200" b="1" dirty="0">
                <a:solidFill>
                  <a:schemeClr val="accent2"/>
                </a:solidFill>
                <a:effectLst/>
                <a:latin typeface="Arial" panose="020B0604020202020204" pitchFamily="34" charset="0"/>
                <a:cs typeface="Arial" panose="020B0604020202020204" pitchFamily="34" charset="0"/>
              </a:rPr>
              <a:t>OUTLINE</a:t>
            </a:r>
            <a:endParaRPr lang="en-US" altLang="en-US" sz="3200" dirty="0">
              <a:effectLst/>
              <a:latin typeface="Arial" panose="020B0604020202020204" pitchFamily="34" charset="0"/>
              <a:cs typeface="Arial" panose="020B0604020202020204" pitchFamily="34" charset="0"/>
            </a:endParaRPr>
          </a:p>
        </p:txBody>
      </p:sp>
      <p:sp>
        <p:nvSpPr>
          <p:cNvPr id="3075" name="AutoShape 3"/>
          <p:cNvSpPr>
            <a:spLocks noGrp="1" noChangeAspect="1" noChangeArrowheads="1"/>
          </p:cNvSpPr>
          <p:nvPr>
            <p:ph type="body" idx="1"/>
          </p:nvPr>
        </p:nvSpPr>
        <p:spPr>
          <a:xfrm>
            <a:off x="0" y="1063714"/>
            <a:ext cx="9144000" cy="5158666"/>
          </a:xfrm>
        </p:spPr>
        <p:txBody>
          <a:bodyPr/>
          <a:lstStyle/>
          <a:p>
            <a:pPr marL="609600" indent="-609600">
              <a:buClr>
                <a:schemeClr val="tx1"/>
              </a:buClr>
              <a:buNone/>
            </a:pPr>
            <a:r>
              <a:rPr lang="en-US" altLang="en-US" sz="2800" dirty="0">
                <a:effectLst/>
                <a:latin typeface="Arial" panose="020B0604020202020204" pitchFamily="34" charset="0"/>
                <a:cs typeface="Arial" panose="020B0604020202020204" pitchFamily="34" charset="0"/>
              </a:rPr>
              <a:t>            </a:t>
            </a:r>
          </a:p>
          <a:p>
            <a:pPr marL="609600" indent="-609600">
              <a:buClr>
                <a:schemeClr val="tx1"/>
              </a:buClr>
              <a:buFontTx/>
              <a:buAutoNum type="arabicPeriod"/>
            </a:pPr>
            <a:r>
              <a:rPr lang="en-US" altLang="en-US" sz="2800" dirty="0">
                <a:effectLst/>
                <a:latin typeface="Arial" panose="020B0604020202020204" pitchFamily="34" charset="0"/>
                <a:cs typeface="Arial" panose="020B0604020202020204" pitchFamily="34" charset="0"/>
              </a:rPr>
              <a:t>INTRODUCTION</a:t>
            </a:r>
          </a:p>
          <a:p>
            <a:pPr marL="609600" indent="-609600">
              <a:buClr>
                <a:schemeClr val="tx1"/>
              </a:buClr>
              <a:buFontTx/>
              <a:buAutoNum type="arabicPeriod"/>
            </a:pPr>
            <a:r>
              <a:rPr lang="en-US" altLang="en-US" sz="2800" dirty="0">
                <a:effectLst/>
                <a:latin typeface="Arial" panose="020B0604020202020204" pitchFamily="34" charset="0"/>
                <a:cs typeface="Arial" panose="020B0604020202020204" pitchFamily="34" charset="0"/>
              </a:rPr>
              <a:t>A NEW APPROACH</a:t>
            </a:r>
          </a:p>
          <a:p>
            <a:pPr marL="609600" indent="-609600">
              <a:buClr>
                <a:schemeClr val="tx1"/>
              </a:buClr>
              <a:buFontTx/>
              <a:buAutoNum type="arabicPeriod"/>
            </a:pPr>
            <a:r>
              <a:rPr lang="en-US" altLang="en-US" sz="2800" dirty="0">
                <a:effectLst/>
                <a:latin typeface="Arial" panose="020B0604020202020204" pitchFamily="34" charset="0"/>
                <a:cs typeface="Arial" panose="020B0604020202020204" pitchFamily="34" charset="0"/>
              </a:rPr>
              <a:t>METHODS</a:t>
            </a:r>
          </a:p>
          <a:p>
            <a:pPr marL="609600" indent="-609600">
              <a:buClr>
                <a:schemeClr val="tx1"/>
              </a:buClr>
              <a:buFontTx/>
              <a:buAutoNum type="arabicPeriod"/>
            </a:pPr>
            <a:r>
              <a:rPr lang="en-US" altLang="en-US" sz="2800" dirty="0">
                <a:effectLst/>
                <a:latin typeface="Arial" panose="020B0604020202020204" pitchFamily="34" charset="0"/>
                <a:cs typeface="Arial" panose="020B0604020202020204" pitchFamily="34" charset="0"/>
              </a:rPr>
              <a:t>RESULTS</a:t>
            </a:r>
          </a:p>
          <a:p>
            <a:pPr marL="609600" indent="-609600">
              <a:buClr>
                <a:schemeClr val="tx1"/>
              </a:buClr>
              <a:buFontTx/>
              <a:buAutoNum type="arabicPeriod"/>
            </a:pPr>
            <a:r>
              <a:rPr lang="en-US" altLang="en-US" sz="2800" dirty="0">
                <a:effectLst/>
                <a:latin typeface="Arial" panose="020B0604020202020204" pitchFamily="34" charset="0"/>
                <a:cs typeface="Arial" panose="020B0604020202020204" pitchFamily="34" charset="0"/>
              </a:rPr>
              <a:t>DISCUSSION</a:t>
            </a:r>
          </a:p>
          <a:p>
            <a:pPr marL="609600" indent="-609600">
              <a:buClr>
                <a:schemeClr val="tx1"/>
              </a:buClr>
              <a:buFontTx/>
              <a:buAutoNum type="arabicPeriod"/>
            </a:pPr>
            <a:r>
              <a:rPr lang="en-US" altLang="en-US" sz="2800" dirty="0">
                <a:effectLst/>
                <a:latin typeface="Arial" panose="020B0604020202020204" pitchFamily="34" charset="0"/>
                <a:cs typeface="Arial" panose="020B0604020202020204" pitchFamily="34" charset="0"/>
              </a:rPr>
              <a:t>CONCLUSION</a:t>
            </a:r>
          </a:p>
          <a:p>
            <a:pPr marL="0" indent="0">
              <a:buClr>
                <a:schemeClr val="tx1"/>
              </a:buClr>
              <a:buNone/>
            </a:pPr>
            <a:endParaRPr lang="en-US" altLang="en-US" sz="2800" dirty="0">
              <a:effectLst/>
              <a:latin typeface="Arial" panose="020B0604020202020204" pitchFamily="34" charset="0"/>
              <a:cs typeface="Arial" panose="020B0604020202020204" pitchFamily="34" charset="0"/>
            </a:endParaRPr>
          </a:p>
          <a:p>
            <a:pPr marL="0" indent="0">
              <a:buClr>
                <a:schemeClr val="tx1"/>
              </a:buClr>
              <a:buNone/>
            </a:pPr>
            <a:endParaRPr lang="en-US" altLang="en-US" sz="2800" dirty="0">
              <a:effectLst/>
              <a:latin typeface="Arial" panose="020B0604020202020204" pitchFamily="34" charset="0"/>
              <a:cs typeface="Arial" panose="020B0604020202020204" pitchFamily="34" charset="0"/>
            </a:endParaRPr>
          </a:p>
          <a:p>
            <a:pPr marL="0" indent="0">
              <a:buClr>
                <a:schemeClr val="tx1"/>
              </a:buClr>
              <a:buNone/>
            </a:pPr>
            <a:endParaRPr lang="en-US" altLang="en-US" sz="2800" dirty="0">
              <a:effectLst/>
              <a:latin typeface="Arial" panose="020B0604020202020204" pitchFamily="34" charset="0"/>
              <a:cs typeface="Arial" panose="020B0604020202020204" pitchFamily="34" charset="0"/>
            </a:endParaRPr>
          </a:p>
          <a:p>
            <a:pPr marL="609600" indent="-609600">
              <a:buClr>
                <a:schemeClr val="tx1"/>
              </a:buClr>
              <a:buFontTx/>
              <a:buNone/>
            </a:pPr>
            <a:endParaRPr lang="en-US" altLang="en-US" sz="2800" dirty="0">
              <a:effectLst/>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defRPr/>
            </a:pPr>
            <a:fld id="{269946F5-42C5-4375-AD8D-DFCA4EB886B9}" type="slidenum">
              <a:rPr lang="en-US" smtClean="0"/>
              <a:pPr>
                <a:defRPr/>
              </a:pPr>
              <a:t>3</a:t>
            </a:fld>
            <a:endParaRPr lang="en-US" dirty="0"/>
          </a:p>
        </p:txBody>
      </p:sp>
    </p:spTree>
    <p:extLst>
      <p:ext uri="{BB962C8B-B14F-4D97-AF65-F5344CB8AC3E}">
        <p14:creationId xmlns:p14="http://schemas.microsoft.com/office/powerpoint/2010/main" val="147024193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152400"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INTRODUCTION</a:t>
            </a:r>
          </a:p>
        </p:txBody>
      </p:sp>
      <p:sp>
        <p:nvSpPr>
          <p:cNvPr id="4102" name="Rectangle 6"/>
          <p:cNvSpPr>
            <a:spLocks noChangeArrowheads="1"/>
          </p:cNvSpPr>
          <p:nvPr/>
        </p:nvSpPr>
        <p:spPr bwMode="auto">
          <a:xfrm>
            <a:off x="1" y="343636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altLang="en-US" sz="2400" dirty="0">
                <a:solidFill>
                  <a:srgbClr val="FF0000"/>
                </a:solidFill>
                <a:ea typeface="MS PGothic" pitchFamily="34" charset="-128"/>
                <a:cs typeface="Arial" panose="020B0604020202020204" pitchFamily="34" charset="0"/>
                <a:sym typeface="Symbol" pitchFamily="18" charset="2"/>
              </a:rPr>
              <a:t> </a:t>
            </a:r>
            <a:r>
              <a:rPr lang="en-US" sz="2400" dirty="0">
                <a:effectLst/>
                <a:latin typeface="Times New Roman" panose="02020603050405020304" pitchFamily="18" charset="0"/>
                <a:ea typeface="DengXian" panose="02010600030101010101" pitchFamily="2" charset="-122"/>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4</a:t>
            </a:fld>
            <a:endParaRPr lang="en-US" dirty="0"/>
          </a:p>
        </p:txBody>
      </p:sp>
      <p:sp>
        <p:nvSpPr>
          <p:cNvPr id="8" name="TextBox 7">
            <a:extLst>
              <a:ext uri="{FF2B5EF4-FFF2-40B4-BE49-F238E27FC236}">
                <a16:creationId xmlns:a16="http://schemas.microsoft.com/office/drawing/2014/main" id="{B0B6F9A3-FBDA-18F0-3A84-5B7D2683214D}"/>
              </a:ext>
            </a:extLst>
          </p:cNvPr>
          <p:cNvSpPr txBox="1"/>
          <p:nvPr/>
        </p:nvSpPr>
        <p:spPr>
          <a:xfrm>
            <a:off x="152400" y="1553793"/>
            <a:ext cx="8839200" cy="4226798"/>
          </a:xfrm>
          <a:prstGeom prst="rect">
            <a:avLst/>
          </a:prstGeom>
          <a:noFill/>
        </p:spPr>
        <p:txBody>
          <a:bodyPr wrap="square">
            <a:spAutoFit/>
          </a:bodyPr>
          <a:lstStyle/>
          <a:p>
            <a:pPr marL="0" marR="0" algn="just">
              <a:lnSpc>
                <a:spcPct val="107000"/>
              </a:lnSpc>
              <a:spcAft>
                <a:spcPts val="800"/>
              </a:spcAft>
            </a:pPr>
            <a:r>
              <a:rPr lang="en-US" sz="1800" kern="100" dirty="0">
                <a:effectLst/>
                <a:latin typeface="Times New Roman" panose="02020603050405020304" pitchFamily="18" charset="0"/>
                <a:ea typeface="DengXian" panose="02010600030101010101" pitchFamily="2" charset="-122"/>
                <a:cs typeface="Times New Roman" panose="02020603050405020304" pitchFamily="18" charset="0"/>
              </a:rPr>
              <a:t>This paper shows how measures of uncertainty can be applied to existing population forecasts using Estonia  as a case study. The measures of forecast uncertainty are relatively easy to calculate and meet several important criteria used by demographers who routinely generate population forecasts. This paper applies the uncertainty measures to a population forecast based on the Cohort-Component Method, which links the probabilistic forecast uncertainty to demographic theory, an important consideration in developing accurate forecasts. We applied this approach to world population projections and compared the results to the Bayesian-based probabilistic world forecast produced by the United Nations, which we found to be similar but with more uncertainty than found in the latter. We did a similar comparison in regard to sub-national probabilistic forecasts and found  our results to be similar with Bayesian-based uncertainty measures. These results suggest that the probability forecasts produced using our approach for Estonia are consistent with knowledge about forecast uncertainty. We conclude that this new method appears to be well-suited for developing probabilistic world, national, and sub-national population forecasts.</a:t>
            </a:r>
            <a:endParaRPr lang="en-US" sz="1600" kern="1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735798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555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INTRODUCTION</a:t>
            </a:r>
          </a:p>
        </p:txBody>
      </p:sp>
      <p:sp>
        <p:nvSpPr>
          <p:cNvPr id="4102" name="Rectangle 6"/>
          <p:cNvSpPr>
            <a:spLocks noChangeArrowheads="1"/>
          </p:cNvSpPr>
          <p:nvPr/>
        </p:nvSpPr>
        <p:spPr bwMode="auto">
          <a:xfrm>
            <a:off x="55563" y="893233"/>
            <a:ext cx="8707437"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altLang="en-US" sz="2800" dirty="0">
                <a:solidFill>
                  <a:srgbClr val="FF0000"/>
                </a:solidFill>
                <a:ea typeface="MS PGothic" pitchFamily="34" charset="-128"/>
                <a:cs typeface="Arial" panose="020B0604020202020204" pitchFamily="34" charset="0"/>
                <a:sym typeface="Symbol" pitchFamily="18" charset="2"/>
              </a:rPr>
              <a:t> </a:t>
            </a:r>
            <a:r>
              <a:rPr lang="en-US" altLang="en-US" sz="2400" kern="100" dirty="0">
                <a:latin typeface="Times New Roman" panose="02020603050405020304" pitchFamily="18" charset="0"/>
                <a:ea typeface="DengXian" panose="02010600030101010101" pitchFamily="2" charset="-122"/>
                <a:cs typeface="Times New Roman" panose="02020603050405020304" pitchFamily="18" charset="0"/>
                <a:sym typeface="Symbol" pitchFamily="18" charset="2"/>
              </a:rPr>
              <a:t>I</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n a seminal paper, Alkema </a:t>
            </a:r>
            <a:r>
              <a:rPr lang="en-US" sz="2400" i="1" kern="100" dirty="0">
                <a:effectLst/>
                <a:latin typeface="Times New Roman" panose="02020603050405020304" pitchFamily="18" charset="0"/>
                <a:ea typeface="DengXian" panose="02010600030101010101" pitchFamily="2" charset="-122"/>
                <a:cs typeface="Times New Roman" panose="02020603050405020304" pitchFamily="18" charset="0"/>
              </a:rPr>
              <a:t>et al.</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(2015) describe a Bayesian approach that links probabilistic uncertainty to a world population forecast based Cohort-Component Method (CCM). It proceeds by assembling a large sample of future trajectories for an outcome such as the total population size. The point projection in a given year is the median outcome of the sample trajectories. Other percentiles are used to construct prediction intervals (Alkema </a:t>
            </a:r>
            <a:r>
              <a:rPr lang="en-US" sz="2400" i="1" kern="100" dirty="0">
                <a:effectLst/>
                <a:latin typeface="Times New Roman" panose="02020603050405020304" pitchFamily="18" charset="0"/>
                <a:ea typeface="DengXian" panose="02010600030101010101" pitchFamily="2" charset="-122"/>
                <a:cs typeface="Times New Roman" panose="02020603050405020304" pitchFamily="18" charset="0"/>
              </a:rPr>
              <a:t>et al</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2015: 2). More details on this approach are found in Raftery, Alkema, &amp; </a:t>
            </a:r>
            <a:r>
              <a:rPr lang="en-US" sz="2400" kern="100" dirty="0" err="1">
                <a:effectLst/>
                <a:latin typeface="Times New Roman" panose="02020603050405020304" pitchFamily="18" charset="0"/>
                <a:ea typeface="DengXian" panose="02010600030101010101" pitchFamily="2" charset="-122"/>
                <a:cs typeface="Times New Roman" panose="02020603050405020304" pitchFamily="18" charset="0"/>
              </a:rPr>
              <a:t>Gerland</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(2014) and a general overview of probabilistic population forecasting can be found in Raftery &amp; </a:t>
            </a:r>
            <a:r>
              <a:rPr lang="en-US" sz="2400" kern="100" dirty="0" err="1">
                <a:effectLst/>
                <a:latin typeface="Times New Roman" panose="02020603050405020304" pitchFamily="18" charset="0"/>
                <a:ea typeface="DengXian" panose="02010600030101010101" pitchFamily="2" charset="-122"/>
                <a:cs typeface="Times New Roman" panose="02020603050405020304" pitchFamily="18" charset="0"/>
              </a:rPr>
              <a:t>Ševčíková</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(2023).</a:t>
            </a:r>
            <a:endParaRPr lang="en-US" sz="2400" kern="100" dirty="0">
              <a:effectLst/>
              <a:latin typeface="Calibri" panose="020F0502020204030204" pitchFamily="34" charset="0"/>
              <a:ea typeface="DengXian" panose="02010600030101010101" pitchFamily="2" charset="-122"/>
              <a:cs typeface="Times New Roman" panose="02020603050405020304" pitchFamily="18" charset="0"/>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5</a:t>
            </a:fld>
            <a:endParaRPr lang="en-US" dirty="0"/>
          </a:p>
        </p:txBody>
      </p:sp>
    </p:spTree>
    <p:extLst>
      <p:ext uri="{BB962C8B-B14F-4D97-AF65-F5344CB8AC3E}">
        <p14:creationId xmlns:p14="http://schemas.microsoft.com/office/powerpoint/2010/main" val="397587009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555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INTRODUCTION</a:t>
            </a:r>
          </a:p>
        </p:txBody>
      </p:sp>
      <p:sp>
        <p:nvSpPr>
          <p:cNvPr id="4102" name="Rectangle 6"/>
          <p:cNvSpPr>
            <a:spLocks noChangeArrowheads="1"/>
          </p:cNvSpPr>
          <p:nvPr/>
        </p:nvSpPr>
        <p:spPr bwMode="auto">
          <a:xfrm>
            <a:off x="0" y="998299"/>
            <a:ext cx="9068696"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altLang="en-US" sz="2400" dirty="0">
                <a:solidFill>
                  <a:srgbClr val="FF0000"/>
                </a:solidFill>
                <a:ea typeface="MS PGothic" pitchFamily="34" charset="-128"/>
                <a:cs typeface="Arial" panose="020B0604020202020204" pitchFamily="34" charset="0"/>
                <a:sym typeface="Symbol" pitchFamily="18" charset="2"/>
              </a:rPr>
              <a:t> </a:t>
            </a:r>
            <a:r>
              <a:rPr lang="en-US" sz="2000" dirty="0">
                <a:effectLst/>
                <a:latin typeface="Times New Roman" panose="02020603050405020304" pitchFamily="18" charset="0"/>
                <a:ea typeface="DengXian" panose="02010600030101010101" pitchFamily="2" charset="-122"/>
              </a:rPr>
              <a:t>Because the Bayesian approach described by Alkema </a:t>
            </a:r>
            <a:r>
              <a:rPr lang="en-US" sz="2000" i="1" dirty="0">
                <a:effectLst/>
                <a:latin typeface="Times New Roman" panose="02020603050405020304" pitchFamily="18" charset="0"/>
                <a:ea typeface="DengXian" panose="02010600030101010101" pitchFamily="2" charset="-122"/>
              </a:rPr>
              <a:t>et al</a:t>
            </a:r>
            <a:r>
              <a:rPr lang="en-US" sz="2000" dirty="0">
                <a:effectLst/>
                <a:latin typeface="Times New Roman" panose="02020603050405020304" pitchFamily="18" charset="0"/>
                <a:ea typeface="DengXian" panose="02010600030101010101" pitchFamily="2" charset="-122"/>
              </a:rPr>
              <a:t>. (2015) is based on the CCM, its measures of uncertainty are linked to the “fundamental equation,” whereby a population at a given point in time, </a:t>
            </a:r>
            <a:r>
              <a:rPr lang="en-US" sz="2000" dirty="0" err="1">
                <a:effectLst/>
                <a:latin typeface="Times New Roman" panose="02020603050405020304" pitchFamily="18" charset="0"/>
                <a:ea typeface="DengXian" panose="02010600030101010101" pitchFamily="2" charset="-122"/>
              </a:rPr>
              <a:t>P</a:t>
            </a:r>
            <a:r>
              <a:rPr lang="en-US" sz="2000" baseline="-25000" dirty="0" err="1">
                <a:effectLst/>
                <a:latin typeface="Times New Roman" panose="02020603050405020304" pitchFamily="18" charset="0"/>
                <a:ea typeface="DengXian" panose="02010600030101010101" pitchFamily="2" charset="-122"/>
              </a:rPr>
              <a:t>t+k</a:t>
            </a:r>
            <a:r>
              <a:rPr lang="en-US" sz="2000" dirty="0">
                <a:effectLst/>
                <a:latin typeface="Times New Roman" panose="02020603050405020304" pitchFamily="18" charset="0"/>
                <a:ea typeface="DengXian" panose="02010600030101010101" pitchFamily="2" charset="-122"/>
              </a:rPr>
              <a:t>, is equal to the population at an earlier point in time, P</a:t>
            </a:r>
            <a:r>
              <a:rPr lang="en-US" sz="2000" baseline="-25000" dirty="0">
                <a:effectLst/>
                <a:latin typeface="Times New Roman" panose="02020603050405020304" pitchFamily="18" charset="0"/>
                <a:ea typeface="DengXian" panose="02010600030101010101" pitchFamily="2" charset="-122"/>
              </a:rPr>
              <a:t>t</a:t>
            </a:r>
            <a:r>
              <a:rPr lang="en-US" sz="2000" dirty="0">
                <a:effectLst/>
                <a:latin typeface="Times New Roman" panose="02020603050405020304" pitchFamily="18" charset="0"/>
                <a:ea typeface="DengXian" panose="02010600030101010101" pitchFamily="2" charset="-122"/>
              </a:rPr>
              <a:t>, to which is added the births and in-migrants that occur between time t and time t+k and to which is subtracted the deaths and out-migrants that occur during this same time period (Baker </a:t>
            </a:r>
            <a:r>
              <a:rPr lang="en-US" sz="2000" i="1" dirty="0">
                <a:effectLst/>
                <a:latin typeface="Times New Roman" panose="02020603050405020304" pitchFamily="18" charset="0"/>
                <a:ea typeface="DengXian" panose="02010600030101010101" pitchFamily="2" charset="-122"/>
              </a:rPr>
              <a:t>et al</a:t>
            </a:r>
            <a:r>
              <a:rPr lang="en-US" sz="2000" dirty="0">
                <a:effectLst/>
                <a:latin typeface="Times New Roman" panose="02020603050405020304" pitchFamily="18" charset="0"/>
                <a:ea typeface="DengXian" panose="02010600030101010101" pitchFamily="2" charset="-122"/>
              </a:rPr>
              <a:t>., 2017: 251–252). </a:t>
            </a:r>
          </a:p>
          <a:p>
            <a:pPr eaLnBrk="0" hangingPunct="0"/>
            <a:endParaRPr lang="en-US" sz="2000" kern="100" dirty="0">
              <a:latin typeface="Times New Roman" panose="02020603050405020304" pitchFamily="18" charset="0"/>
              <a:ea typeface="DengXian" panose="02010600030101010101" pitchFamily="2" charset="-122"/>
              <a:cs typeface="Times New Roman" panose="02020603050405020304" pitchFamily="18" charset="0"/>
            </a:endParaRPr>
          </a:p>
          <a:p>
            <a:pPr eaLnBrk="0" hangingPunct="0"/>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The fundamental equation is the cornerstone of demographic theory and is the foundation upon which the CCM rests (Baker et al., 2017; Burch, 2018). A probabilistic approach to population forecasting based on this theoretical foundation yields benefits not found in methods lacking this foundation (see e.g., Burch, 2018; Land 1986). This observation also is consistent with one made by Swanson et al. (2023), who argue that a given method’s strengths and weaknesses largely stem from four sources: (1) Its correspondence to the dynamics by which a population moves forward in time; (2) the information available relevant to these dynamics; (3) the time and resources available to assemble relevant information and generate a forecast; and (4) the information needed from the forecast.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6</a:t>
            </a:fld>
            <a:endParaRPr lang="en-US" dirty="0"/>
          </a:p>
        </p:txBody>
      </p:sp>
    </p:spTree>
    <p:extLst>
      <p:ext uri="{BB962C8B-B14F-4D97-AF65-F5344CB8AC3E}">
        <p14:creationId xmlns:p14="http://schemas.microsoft.com/office/powerpoint/2010/main" val="32796899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1" y="178284"/>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A NEW APPROACH</a:t>
            </a:r>
          </a:p>
        </p:txBody>
      </p:sp>
      <p:sp>
        <p:nvSpPr>
          <p:cNvPr id="4102" name="Rectangle 6"/>
          <p:cNvSpPr>
            <a:spLocks noChangeArrowheads="1"/>
          </p:cNvSpPr>
          <p:nvPr/>
        </p:nvSpPr>
        <p:spPr bwMode="auto">
          <a:xfrm>
            <a:off x="1" y="1148503"/>
            <a:ext cx="9065568" cy="560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sz="2000" dirty="0">
                <a:effectLst/>
                <a:latin typeface="Times New Roman" panose="02020603050405020304" pitchFamily="18" charset="0"/>
                <a:ea typeface="Calibri" panose="020F0502020204030204" pitchFamily="34" charset="0"/>
              </a:rPr>
              <a:t>We describe an approach for constructing uncertainty measures that is relatively simple and linked directly to the CCM approach. Importantly, unlike Bayesian inference, we believe it is likely to meet important evaluation criteria used by state and local demographers (Smith, </a:t>
            </a:r>
            <a:r>
              <a:rPr lang="en-US" sz="2000" dirty="0" err="1">
                <a:effectLst/>
                <a:latin typeface="Times New Roman" panose="02020603050405020304" pitchFamily="18" charset="0"/>
                <a:ea typeface="Calibri" panose="020F0502020204030204" pitchFamily="34" charset="0"/>
              </a:rPr>
              <a:t>Tayman</a:t>
            </a:r>
            <a:r>
              <a:rPr lang="en-US" sz="2000" dirty="0">
                <a:effectLst/>
                <a:latin typeface="Times New Roman" panose="02020603050405020304" pitchFamily="18" charset="0"/>
                <a:ea typeface="Calibri" panose="020F0502020204030204" pitchFamily="34" charset="0"/>
              </a:rPr>
              <a:t>, and Swanson, 2013: 301- 322):  Low production costs (particularly staff time);  easy to apply and easy to explain; a high level of face validity; and intuitive</a:t>
            </a:r>
            <a:r>
              <a:rPr lang="en-US" sz="2000">
                <a:effectLst/>
                <a:latin typeface="Times New Roman" panose="02020603050405020304" pitchFamily="18" charset="0"/>
                <a:ea typeface="Calibri" panose="020F0502020204030204" pitchFamily="34" charset="0"/>
              </a:rPr>
              <a:t>. </a:t>
            </a:r>
            <a:r>
              <a:rPr lang="en-US" sz="2000" dirty="0">
                <a:effectLst/>
                <a:latin typeface="Times New Roman" panose="02020603050405020304" pitchFamily="18" charset="0"/>
                <a:ea typeface="Calibri" panose="020F0502020204030204" pitchFamily="34" charset="0"/>
              </a:rPr>
              <a:t>The approach we suggest employs the ARIMA (Auto-Regressive Integrated Moving Average) Time Series method in conjunction with work by </a:t>
            </a:r>
            <a:r>
              <a:rPr lang="en-US" sz="2000" dirty="0" err="1">
                <a:effectLst/>
                <a:latin typeface="Times New Roman" panose="02020603050405020304" pitchFamily="18" charset="0"/>
                <a:ea typeface="Calibri" panose="020F0502020204030204" pitchFamily="34" charset="0"/>
              </a:rPr>
              <a:t>Espenshade</a:t>
            </a:r>
            <a:r>
              <a:rPr lang="en-US" sz="2000" dirty="0">
                <a:effectLst/>
                <a:latin typeface="Times New Roman" panose="02020603050405020304" pitchFamily="18" charset="0"/>
                <a:ea typeface="Calibri" panose="020F0502020204030204" pitchFamily="34" charset="0"/>
              </a:rPr>
              <a:t> and </a:t>
            </a:r>
            <a:r>
              <a:rPr lang="en-US" sz="2000" dirty="0" err="1">
                <a:effectLst/>
                <a:latin typeface="Times New Roman" panose="02020603050405020304" pitchFamily="18" charset="0"/>
                <a:ea typeface="Calibri" panose="020F0502020204030204" pitchFamily="34" charset="0"/>
              </a:rPr>
              <a:t>Tayman</a:t>
            </a:r>
            <a:r>
              <a:rPr lang="en-US" sz="2000" dirty="0">
                <a:effectLst/>
                <a:latin typeface="Times New Roman" panose="02020603050405020304" pitchFamily="18" charset="0"/>
                <a:ea typeface="Calibri" panose="020F0502020204030204" pitchFamily="34" charset="0"/>
              </a:rPr>
              <a:t> (1982) whereby we can translate the uncertainty information found in the ARIMA method’s forecast to the population forecast provided by the CCM approach.  </a:t>
            </a:r>
          </a:p>
          <a:p>
            <a:pPr eaLnBrk="0" hangingPunct="0"/>
            <a:endParaRPr lang="en-US" sz="2000" dirty="0">
              <a:latin typeface="Times New Roman" panose="02020603050405020304" pitchFamily="18" charset="0"/>
              <a:ea typeface="Calibri" panose="020F0502020204030204" pitchFamily="34" charset="0"/>
            </a:endParaRPr>
          </a:p>
          <a:p>
            <a:pPr eaLnBrk="0" hangingPunct="0"/>
            <a:r>
              <a:rPr lang="en-US" sz="2000" kern="100" dirty="0">
                <a:effectLst/>
                <a:latin typeface="Times New Roman" panose="02020603050405020304" pitchFamily="18" charset="0"/>
                <a:ea typeface="DengXian" panose="02010600030101010101" pitchFamily="2" charset="-122"/>
                <a:cs typeface="Times New Roman" panose="02020603050405020304" pitchFamily="18" charset="0"/>
              </a:rPr>
              <a:t>As our brief review suggests, the Bayes CCM approach comes with strengths. However, it also comes with weaknesses. Goodwin (2015) finds Bayesian inference to be difficult, effortful, opaque, and even counter-intuitive. Along with the weaknesses described by Goodwin’s (2015) are implied ones, including being not easy to apply or explain, and having a low level of face validity and high production costs in that a Bayes CCM approach is very data-and analytically-intensive.</a:t>
            </a:r>
            <a:endParaRPr lang="en-US" sz="2000" kern="100" dirty="0">
              <a:effectLst/>
              <a:latin typeface="Calibri" panose="020F0502020204030204" pitchFamily="34" charset="0"/>
              <a:ea typeface="DengXian" panose="02010600030101010101" pitchFamily="2" charset="-122"/>
              <a:cs typeface="Times New Roman" panose="02020603050405020304" pitchFamily="18" charset="0"/>
            </a:endParaRPr>
          </a:p>
          <a:p>
            <a:pPr eaLnBrk="0" hangingPunct="0"/>
            <a:r>
              <a:rPr lang="en-US" sz="1800" dirty="0">
                <a:effectLst/>
                <a:latin typeface="Times New Roman" panose="02020603050405020304" pitchFamily="18" charset="0"/>
                <a:ea typeface="Calibri" panose="020F0502020204030204" pitchFamily="34" charset="0"/>
              </a:rPr>
              <a:t>	</a:t>
            </a:r>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7</a:t>
            </a:fld>
            <a:endParaRPr lang="en-US" dirty="0"/>
          </a:p>
        </p:txBody>
      </p:sp>
    </p:spTree>
    <p:extLst>
      <p:ext uri="{BB962C8B-B14F-4D97-AF65-F5344CB8AC3E}">
        <p14:creationId xmlns:p14="http://schemas.microsoft.com/office/powerpoint/2010/main" val="245930786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55563" y="934929"/>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555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A NEW APPROACH</a:t>
            </a:r>
          </a:p>
        </p:txBody>
      </p:sp>
      <p:sp>
        <p:nvSpPr>
          <p:cNvPr id="4102" name="Rectangle 6"/>
          <p:cNvSpPr>
            <a:spLocks noChangeArrowheads="1"/>
          </p:cNvSpPr>
          <p:nvPr/>
        </p:nvSpPr>
        <p:spPr bwMode="auto">
          <a:xfrm>
            <a:off x="218281" y="1874728"/>
            <a:ext cx="8707437"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In describing this new approach, we use </a:t>
            </a:r>
            <a:r>
              <a:rPr lang="en-US" sz="2400" kern="100" dirty="0">
                <a:latin typeface="Times New Roman" panose="02020603050405020304" pitchFamily="18" charset="0"/>
                <a:ea typeface="DengXian" panose="02010600030101010101" pitchFamily="2" charset="-122"/>
                <a:cs typeface="Times New Roman" panose="02020603050405020304" pitchFamily="18" charset="0"/>
              </a:rPr>
              <a:t>an Estonian </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population forecast with a horizon of 2060. It is found at the International Data Base (IDB) site of the U.S. Census Bureau (</a:t>
            </a:r>
            <a:r>
              <a:rPr lang="en-US" sz="2400" u="sng" kern="100" dirty="0">
                <a:solidFill>
                  <a:srgbClr val="0563C1"/>
                </a:solidFill>
                <a:effectLst/>
                <a:latin typeface="Times New Roman" panose="02020603050405020304" pitchFamily="18" charset="0"/>
                <a:ea typeface="DengXian" panose="02010600030101010101" pitchFamily="2" charset="-122"/>
                <a:cs typeface="Times New Roman" panose="02020603050405020304" pitchFamily="18" charset="0"/>
                <a:hlinkClick r:id="rId3"/>
              </a:rPr>
              <a:t>https://www.census.gov/data-tools/demo/idb/#/table?COUNTRY_YEAR=2024&amp;COUNTRY_YR_ANIM=2024&amp;menu=tableViz</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 Documentation on the data and methods is found in U.S. Census Bureau (2020).</a:t>
            </a:r>
            <a:endParaRPr lang="en-US" sz="2400" kern="100" dirty="0">
              <a:effectLst/>
              <a:latin typeface="Calibri" panose="020F0502020204030204" pitchFamily="34" charset="0"/>
              <a:ea typeface="DengXian" panose="02010600030101010101" pitchFamily="2" charset="-122"/>
              <a:cs typeface="Times New Roman" panose="02020603050405020304" pitchFamily="18" charset="0"/>
            </a:endParaRPr>
          </a:p>
          <a:p>
            <a:pPr eaLnBrk="0" hangingPunct="0"/>
            <a:endParaRPr lang="en-US" altLang="ja-JP" sz="2800" dirty="0">
              <a:ea typeface="MS PGothic" pitchFamily="34" charset="-128"/>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8</a:t>
            </a:fld>
            <a:endParaRPr lang="en-US" dirty="0"/>
          </a:p>
        </p:txBody>
      </p:sp>
    </p:spTree>
    <p:extLst>
      <p:ext uri="{BB962C8B-B14F-4D97-AF65-F5344CB8AC3E}">
        <p14:creationId xmlns:p14="http://schemas.microsoft.com/office/powerpoint/2010/main" val="43669427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12871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tabLst>
                <a:tab pos="457200" algn="l"/>
              </a:tabLst>
              <a:defRPr>
                <a:solidFill>
                  <a:schemeClr val="tx1"/>
                </a:solidFill>
                <a:latin typeface="Arial" pitchFamily="34" charset="0"/>
              </a:defRPr>
            </a:lvl1pPr>
            <a:lvl2pPr marL="742950" indent="-285750" eaLnBrk="0" hangingPunct="0">
              <a:tabLst>
                <a:tab pos="457200" algn="l"/>
              </a:tabLst>
              <a:defRPr>
                <a:solidFill>
                  <a:schemeClr val="tx1"/>
                </a:solidFill>
                <a:latin typeface="Arial" pitchFamily="34" charset="0"/>
              </a:defRPr>
            </a:lvl2pPr>
            <a:lvl3pPr marL="1143000" indent="-228600" eaLnBrk="0" hangingPunct="0">
              <a:tabLst>
                <a:tab pos="457200" algn="l"/>
              </a:tabLst>
              <a:defRPr>
                <a:solidFill>
                  <a:schemeClr val="tx1"/>
                </a:solidFill>
                <a:latin typeface="Arial" pitchFamily="34" charset="0"/>
              </a:defRPr>
            </a:lvl3pPr>
            <a:lvl4pPr marL="1600200" indent="-228600" eaLnBrk="0" hangingPunct="0">
              <a:tabLst>
                <a:tab pos="457200" algn="l"/>
              </a:tabLst>
              <a:defRPr>
                <a:solidFill>
                  <a:schemeClr val="tx1"/>
                </a:solidFill>
                <a:latin typeface="Arial" pitchFamily="34" charset="0"/>
              </a:defRPr>
            </a:lvl4pPr>
            <a:lvl5pPr marL="2057400" indent="-228600" eaLnBrk="0" hangingPunct="0">
              <a:tabLst>
                <a:tab pos="457200" algn="l"/>
              </a:tabLst>
              <a:defRPr>
                <a:solidFill>
                  <a:schemeClr val="tx1"/>
                </a:solidFill>
                <a:latin typeface="Arial" pitchFamily="34" charset="0"/>
              </a:defRPr>
            </a:lvl5pPr>
            <a:lvl6pPr marL="2514600" indent="-228600" eaLnBrk="0" fontAlgn="base" hangingPunct="0">
              <a:spcBef>
                <a:spcPct val="0"/>
              </a:spcBef>
              <a:spcAft>
                <a:spcPct val="0"/>
              </a:spcAft>
              <a:tabLst>
                <a:tab pos="457200" algn="l"/>
              </a:tabLst>
              <a:defRPr>
                <a:solidFill>
                  <a:schemeClr val="tx1"/>
                </a:solidFill>
                <a:latin typeface="Arial" pitchFamily="34" charset="0"/>
              </a:defRPr>
            </a:lvl6pPr>
            <a:lvl7pPr marL="2971800" indent="-228600" eaLnBrk="0" fontAlgn="base" hangingPunct="0">
              <a:spcBef>
                <a:spcPct val="0"/>
              </a:spcBef>
              <a:spcAft>
                <a:spcPct val="0"/>
              </a:spcAft>
              <a:tabLst>
                <a:tab pos="457200" algn="l"/>
              </a:tabLst>
              <a:defRPr>
                <a:solidFill>
                  <a:schemeClr val="tx1"/>
                </a:solidFill>
                <a:latin typeface="Arial" pitchFamily="34" charset="0"/>
              </a:defRPr>
            </a:lvl7pPr>
            <a:lvl8pPr marL="3429000" indent="-228600" eaLnBrk="0" fontAlgn="base" hangingPunct="0">
              <a:spcBef>
                <a:spcPct val="0"/>
              </a:spcBef>
              <a:spcAft>
                <a:spcPct val="0"/>
              </a:spcAft>
              <a:tabLst>
                <a:tab pos="457200" algn="l"/>
              </a:tabLst>
              <a:defRPr>
                <a:solidFill>
                  <a:schemeClr val="tx1"/>
                </a:solidFill>
                <a:latin typeface="Arial" pitchFamily="34" charset="0"/>
              </a:defRPr>
            </a:lvl8pPr>
            <a:lvl9pPr marL="3886200" indent="-228600" eaLnBrk="0" fontAlgn="base" hangingPunct="0">
              <a:spcBef>
                <a:spcPct val="0"/>
              </a:spcBef>
              <a:spcAft>
                <a:spcPct val="0"/>
              </a:spcAft>
              <a:tabLst>
                <a:tab pos="457200" algn="l"/>
              </a:tabLst>
              <a:defRPr>
                <a:solidFill>
                  <a:schemeClr val="tx1"/>
                </a:solidFill>
                <a:latin typeface="Arial" pitchFamily="34" charset="0"/>
              </a:defRPr>
            </a:lvl9pPr>
          </a:lstStyle>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sym typeface="Symbol" pitchFamily="18" charset="2"/>
            </a:endParaRPr>
          </a:p>
          <a:p>
            <a:pPr>
              <a:spcAft>
                <a:spcPct val="40000"/>
              </a:spcAft>
              <a:buClr>
                <a:srgbClr val="FF0000"/>
              </a:buClr>
            </a:pPr>
            <a:endParaRPr lang="en-US" altLang="en-US" sz="3600" b="1" dirty="0">
              <a:latin typeface="Tahoma" pitchFamily="34" charset="0"/>
              <a:ea typeface="MS PGothic" pitchFamily="34" charset="-128"/>
              <a:sym typeface="Symbol" pitchFamily="18" charset="2"/>
            </a:endParaRPr>
          </a:p>
        </p:txBody>
      </p:sp>
      <p:sp>
        <p:nvSpPr>
          <p:cNvPr id="4100" name="Text Box 2"/>
          <p:cNvSpPr txBox="1">
            <a:spLocks noChangeArrowheads="1"/>
          </p:cNvSpPr>
          <p:nvPr/>
        </p:nvSpPr>
        <p:spPr bwMode="auto">
          <a:xfrm>
            <a:off x="55563" y="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4400" dirty="0">
                <a:solidFill>
                  <a:schemeClr val="accent2"/>
                </a:solidFill>
              </a:rPr>
              <a:t> </a:t>
            </a:r>
            <a:r>
              <a:rPr lang="en-US" altLang="en-US" sz="3200" b="1" dirty="0">
                <a:solidFill>
                  <a:schemeClr val="accent2"/>
                </a:solidFill>
                <a:cs typeface="Arial" panose="020B0604020202020204" pitchFamily="34" charset="0"/>
              </a:rPr>
              <a:t>METHODS &amp; DATA</a:t>
            </a:r>
          </a:p>
        </p:txBody>
      </p:sp>
      <p:sp>
        <p:nvSpPr>
          <p:cNvPr id="4102" name="Rectangle 6"/>
          <p:cNvSpPr>
            <a:spLocks noChangeArrowheads="1"/>
          </p:cNvSpPr>
          <p:nvPr/>
        </p:nvSpPr>
        <p:spPr bwMode="auto">
          <a:xfrm>
            <a:off x="55563" y="1019477"/>
            <a:ext cx="870743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indent="457200">
              <a:spcBef>
                <a:spcPts val="0"/>
              </a:spcBef>
              <a:spcAft>
                <a:spcPts val="800"/>
              </a:spcAft>
            </a:pP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The approach we suggest employs the ARIMA (Auto-Regressive Integrated Moving Average) Time Series method in conjunction with work by </a:t>
            </a:r>
            <a:r>
              <a:rPr lang="en-US" sz="2400" kern="100" dirty="0" err="1">
                <a:effectLst/>
                <a:latin typeface="Times New Roman" panose="02020603050405020304" pitchFamily="18" charset="0"/>
                <a:ea typeface="DengXian" panose="02010600030101010101" pitchFamily="2" charset="-122"/>
                <a:cs typeface="Times New Roman" panose="02020603050405020304" pitchFamily="18" charset="0"/>
              </a:rPr>
              <a:t>Espenshade</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and </a:t>
            </a:r>
            <a:r>
              <a:rPr lang="en-US" sz="2400" kern="100" dirty="0" err="1">
                <a:effectLst/>
                <a:latin typeface="Times New Roman" panose="02020603050405020304" pitchFamily="18" charset="0"/>
                <a:ea typeface="DengXian" panose="02010600030101010101" pitchFamily="2" charset="-122"/>
                <a:cs typeface="Times New Roman" panose="02020603050405020304" pitchFamily="18" charset="0"/>
              </a:rPr>
              <a:t>Tayman</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(1982) whereby we can translate the uncertainty information found in the ARIMA method’s forecast to the population forecast provided by the CCM approach. We describe neither the ARIMA (Box &amp; Jenkins, 1976) nor the CCM approach (Smith, </a:t>
            </a:r>
            <a:r>
              <a:rPr lang="en-US" sz="2400" kern="100" dirty="0" err="1">
                <a:effectLst/>
                <a:latin typeface="Times New Roman" panose="02020603050405020304" pitchFamily="18" charset="0"/>
                <a:ea typeface="DengXian" panose="02010600030101010101" pitchFamily="2" charset="-122"/>
                <a:cs typeface="Times New Roman" panose="02020603050405020304" pitchFamily="18" charset="0"/>
              </a:rPr>
              <a:t>Tayman</a:t>
            </a:r>
            <a:r>
              <a:rPr lang="en-US" sz="2400" kern="100" dirty="0">
                <a:effectLst/>
                <a:latin typeface="Times New Roman" panose="02020603050405020304" pitchFamily="18" charset="0"/>
                <a:ea typeface="DengXian" panose="02010600030101010101" pitchFamily="2" charset="-122"/>
                <a:cs typeface="Times New Roman" panose="02020603050405020304" pitchFamily="18" charset="0"/>
              </a:rPr>
              <a:t>, &amp; Swanson, 2013) in any detail because they are so widely known and used. </a:t>
            </a:r>
            <a:endParaRPr lang="en-US" sz="2400" kern="100" dirty="0">
              <a:effectLst/>
              <a:latin typeface="Calibri" panose="020F0502020204030204" pitchFamily="34" charset="0"/>
              <a:ea typeface="DengXian" panose="02010600030101010101" pitchFamily="2" charset="-122"/>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A71C7591-9852-4D48-900D-7406A66761F9}" type="slidenum">
              <a:rPr lang="en-US" smtClean="0"/>
              <a:pPr>
                <a:defRPr/>
              </a:pPr>
              <a:t>9</a:t>
            </a:fld>
            <a:endParaRPr lang="en-US" dirty="0"/>
          </a:p>
        </p:txBody>
      </p:sp>
    </p:spTree>
    <p:extLst>
      <p:ext uri="{BB962C8B-B14F-4D97-AF65-F5344CB8AC3E}">
        <p14:creationId xmlns:p14="http://schemas.microsoft.com/office/powerpoint/2010/main" val="1128367518"/>
      </p:ext>
    </p:extLst>
  </p:cSld>
  <p:clrMapOvr>
    <a:masterClrMapping/>
  </p:clrMapOvr>
  <p:transition/>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6324</TotalTime>
  <Words>3124</Words>
  <Application>Microsoft Office PowerPoint</Application>
  <PresentationFormat>On-screen Show (4:3)</PresentationFormat>
  <Paragraphs>163</Paragraphs>
  <Slides>29</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MS PGothic</vt:lpstr>
      <vt:lpstr>Arial</vt:lpstr>
      <vt:lpstr>Calibri</vt:lpstr>
      <vt:lpstr>Tahoma</vt:lpstr>
      <vt:lpstr>Times New Roman</vt:lpstr>
      <vt:lpstr>默认设计模板</vt:lpstr>
      <vt:lpstr>PowerPoint Presentation</vt:lpstr>
      <vt:lpstr> DECLARATIONS</vt:lpstr>
      <vt:lpstr> 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dc:creator>
  <cp:lastModifiedBy>David A Swanson</cp:lastModifiedBy>
  <cp:revision>900</cp:revision>
  <cp:lastPrinted>2015-03-15T23:05:52Z</cp:lastPrinted>
  <dcterms:created xsi:type="dcterms:W3CDTF">1601-01-01T00:00:00Z</dcterms:created>
  <dcterms:modified xsi:type="dcterms:W3CDTF">2025-06-12T07:26:46Z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